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sldIdLst>
    <p:sldId id="256" r:id="rId5"/>
    <p:sldId id="264" r:id="rId6"/>
    <p:sldId id="263" r:id="rId7"/>
    <p:sldId id="461" r:id="rId8"/>
    <p:sldId id="460" r:id="rId9"/>
    <p:sldId id="462" r:id="rId10"/>
    <p:sldId id="329" r:id="rId11"/>
    <p:sldId id="265" r:id="rId12"/>
    <p:sldId id="257" r:id="rId13"/>
    <p:sldId id="270" r:id="rId14"/>
    <p:sldId id="271" r:id="rId15"/>
    <p:sldId id="272" r:id="rId16"/>
    <p:sldId id="274" r:id="rId17"/>
    <p:sldId id="299" r:id="rId18"/>
    <p:sldId id="300" r:id="rId19"/>
    <p:sldId id="301" r:id="rId20"/>
    <p:sldId id="302" r:id="rId21"/>
    <p:sldId id="298" r:id="rId22"/>
    <p:sldId id="303" r:id="rId23"/>
    <p:sldId id="305" r:id="rId24"/>
    <p:sldId id="389" r:id="rId25"/>
    <p:sldId id="434" r:id="rId26"/>
    <p:sldId id="390" r:id="rId27"/>
    <p:sldId id="275" r:id="rId28"/>
    <p:sldId id="273" r:id="rId29"/>
    <p:sldId id="306" r:id="rId30"/>
    <p:sldId id="307" r:id="rId31"/>
    <p:sldId id="308" r:id="rId32"/>
    <p:sldId id="309" r:id="rId33"/>
    <p:sldId id="266" r:id="rId34"/>
    <p:sldId id="258" r:id="rId35"/>
    <p:sldId id="465" r:id="rId36"/>
    <p:sldId id="276" r:id="rId37"/>
    <p:sldId id="464" r:id="rId38"/>
    <p:sldId id="378" r:id="rId39"/>
    <p:sldId id="277" r:id="rId40"/>
    <p:sldId id="278" r:id="rId41"/>
    <p:sldId id="394" r:id="rId42"/>
    <p:sldId id="311" r:id="rId43"/>
    <p:sldId id="376" r:id="rId44"/>
    <p:sldId id="280" r:id="rId45"/>
    <p:sldId id="463" r:id="rId46"/>
    <p:sldId id="279" r:id="rId47"/>
    <p:sldId id="387" r:id="rId48"/>
    <p:sldId id="385" r:id="rId49"/>
    <p:sldId id="291" r:id="rId50"/>
    <p:sldId id="292" r:id="rId51"/>
    <p:sldId id="380" r:id="rId52"/>
    <p:sldId id="379" r:id="rId53"/>
    <p:sldId id="268" r:id="rId54"/>
    <p:sldId id="259" r:id="rId55"/>
    <p:sldId id="312" r:id="rId56"/>
    <p:sldId id="466" r:id="rId57"/>
    <p:sldId id="467" r:id="rId58"/>
    <p:sldId id="313" r:id="rId59"/>
    <p:sldId id="293" r:id="rId60"/>
    <p:sldId id="314" r:id="rId61"/>
    <p:sldId id="316" r:id="rId62"/>
    <p:sldId id="315" r:id="rId63"/>
    <p:sldId id="294" r:id="rId64"/>
    <p:sldId id="468" r:id="rId65"/>
    <p:sldId id="317" r:id="rId66"/>
    <p:sldId id="469" r:id="rId67"/>
    <p:sldId id="470" r:id="rId68"/>
    <p:sldId id="318" r:id="rId69"/>
    <p:sldId id="383" r:id="rId70"/>
    <p:sldId id="384" r:id="rId71"/>
    <p:sldId id="435" r:id="rId72"/>
    <p:sldId id="416" r:id="rId73"/>
    <p:sldId id="415" r:id="rId74"/>
    <p:sldId id="417" r:id="rId75"/>
    <p:sldId id="418" r:id="rId76"/>
    <p:sldId id="419" r:id="rId77"/>
    <p:sldId id="420" r:id="rId78"/>
    <p:sldId id="421" r:id="rId79"/>
    <p:sldId id="422" r:id="rId80"/>
    <p:sldId id="423" r:id="rId81"/>
    <p:sldId id="424" r:id="rId82"/>
    <p:sldId id="425" r:id="rId83"/>
    <p:sldId id="439" r:id="rId84"/>
    <p:sldId id="440" r:id="rId85"/>
    <p:sldId id="441" r:id="rId86"/>
    <p:sldId id="436" r:id="rId87"/>
    <p:sldId id="438" r:id="rId88"/>
    <p:sldId id="437" r:id="rId89"/>
    <p:sldId id="381" r:id="rId90"/>
    <p:sldId id="281" r:id="rId91"/>
    <p:sldId id="284" r:id="rId92"/>
    <p:sldId id="285" r:id="rId93"/>
    <p:sldId id="287" r:id="rId94"/>
    <p:sldId id="288" r:id="rId95"/>
    <p:sldId id="480" r:id="rId96"/>
    <p:sldId id="481" r:id="rId97"/>
    <p:sldId id="482" r:id="rId98"/>
    <p:sldId id="483" r:id="rId99"/>
    <p:sldId id="484" r:id="rId100"/>
    <p:sldId id="485" r:id="rId101"/>
    <p:sldId id="486" r:id="rId102"/>
    <p:sldId id="282" r:id="rId103"/>
    <p:sldId id="289" r:id="rId104"/>
    <p:sldId id="320" r:id="rId105"/>
    <p:sldId id="321" r:id="rId106"/>
    <p:sldId id="323" r:id="rId107"/>
    <p:sldId id="324" r:id="rId108"/>
    <p:sldId id="325" r:id="rId109"/>
    <p:sldId id="326" r:id="rId110"/>
    <p:sldId id="327" r:id="rId111"/>
    <p:sldId id="322" r:id="rId112"/>
    <p:sldId id="328" r:id="rId113"/>
    <p:sldId id="449" r:id="rId114"/>
    <p:sldId id="330" r:id="rId115"/>
    <p:sldId id="371" r:id="rId116"/>
    <p:sldId id="370" r:id="rId117"/>
    <p:sldId id="349" r:id="rId118"/>
    <p:sldId id="350" r:id="rId119"/>
    <p:sldId id="429" r:id="rId120"/>
    <p:sldId id="430" r:id="rId121"/>
    <p:sldId id="477" r:id="rId122"/>
    <p:sldId id="471" r:id="rId123"/>
    <p:sldId id="473" r:id="rId124"/>
    <p:sldId id="472" r:id="rId125"/>
    <p:sldId id="475" r:id="rId126"/>
    <p:sldId id="476" r:id="rId127"/>
    <p:sldId id="474" r:id="rId128"/>
    <p:sldId id="478" r:id="rId129"/>
    <p:sldId id="393" r:id="rId130"/>
    <p:sldId id="347" r:id="rId131"/>
    <p:sldId id="351" r:id="rId132"/>
    <p:sldId id="377" r:id="rId133"/>
    <p:sldId id="367" r:id="rId134"/>
    <p:sldId id="348" r:id="rId135"/>
    <p:sldId id="365" r:id="rId136"/>
    <p:sldId id="366" r:id="rId137"/>
    <p:sldId id="368" r:id="rId138"/>
    <p:sldId id="364" r:id="rId139"/>
    <p:sldId id="361" r:id="rId140"/>
    <p:sldId id="447" r:id="rId141"/>
    <p:sldId id="354" r:id="rId142"/>
    <p:sldId id="362" r:id="rId143"/>
    <p:sldId id="356" r:id="rId144"/>
    <p:sldId id="363" r:id="rId145"/>
    <p:sldId id="358" r:id="rId146"/>
    <p:sldId id="359" r:id="rId147"/>
    <p:sldId id="360" r:id="rId148"/>
    <p:sldId id="450" r:id="rId149"/>
    <p:sldId id="355" r:id="rId150"/>
    <p:sldId id="451" r:id="rId151"/>
    <p:sldId id="353" r:id="rId152"/>
    <p:sldId id="448" r:id="rId153"/>
    <p:sldId id="369" r:id="rId154"/>
    <p:sldId id="357" r:id="rId155"/>
    <p:sldId id="352" r:id="rId156"/>
    <p:sldId id="405" r:id="rId157"/>
    <p:sldId id="404" r:id="rId158"/>
    <p:sldId id="446" r:id="rId159"/>
    <p:sldId id="411" r:id="rId160"/>
    <p:sldId id="408" r:id="rId161"/>
    <p:sldId id="496" r:id="rId162"/>
    <p:sldId id="407" r:id="rId163"/>
    <p:sldId id="412" r:id="rId164"/>
    <p:sldId id="499" r:id="rId165"/>
    <p:sldId id="507" r:id="rId166"/>
    <p:sldId id="506" r:id="rId167"/>
    <p:sldId id="508" r:id="rId168"/>
    <p:sldId id="406" r:id="rId169"/>
    <p:sldId id="414" r:id="rId170"/>
    <p:sldId id="500" r:id="rId171"/>
    <p:sldId id="497" r:id="rId172"/>
    <p:sldId id="409" r:id="rId173"/>
    <p:sldId id="501" r:id="rId174"/>
    <p:sldId id="502" r:id="rId175"/>
    <p:sldId id="504" r:id="rId176"/>
    <p:sldId id="505" r:id="rId177"/>
    <p:sldId id="410" r:id="rId178"/>
    <p:sldId id="487" r:id="rId179"/>
    <p:sldId id="267" r:id="rId180"/>
    <p:sldId id="260" r:id="rId181"/>
    <p:sldId id="338" r:id="rId182"/>
    <p:sldId id="296" r:id="rId183"/>
    <p:sldId id="339" r:id="rId184"/>
    <p:sldId id="479" r:id="rId185"/>
    <p:sldId id="340" r:id="rId186"/>
    <p:sldId id="391" r:id="rId187"/>
    <p:sldId id="392" r:id="rId188"/>
    <p:sldId id="341" r:id="rId189"/>
    <p:sldId id="297" r:id="rId190"/>
    <p:sldId id="343" r:id="rId191"/>
    <p:sldId id="345" r:id="rId192"/>
    <p:sldId id="452" r:id="rId193"/>
    <p:sldId id="346" r:id="rId194"/>
    <p:sldId id="295" r:id="rId195"/>
    <p:sldId id="489" r:id="rId196"/>
    <p:sldId id="442" r:id="rId197"/>
    <p:sldId id="443" r:id="rId198"/>
    <p:sldId id="444" r:id="rId199"/>
    <p:sldId id="445" r:id="rId200"/>
    <p:sldId id="453" r:id="rId201"/>
    <p:sldId id="269" r:id="rId202"/>
    <p:sldId id="334" r:id="rId203"/>
    <p:sldId id="372" r:id="rId204"/>
    <p:sldId id="333" r:id="rId205"/>
    <p:sldId id="373" r:id="rId206"/>
    <p:sldId id="336" r:id="rId207"/>
    <p:sldId id="374" r:id="rId208"/>
    <p:sldId id="337" r:id="rId209"/>
    <p:sldId id="375" r:id="rId210"/>
    <p:sldId id="332" r:id="rId211"/>
    <p:sldId id="454" r:id="rId212"/>
    <p:sldId id="455" r:id="rId213"/>
    <p:sldId id="403" r:id="rId214"/>
    <p:sldId id="433" r:id="rId215"/>
    <p:sldId id="491" r:id="rId216"/>
    <p:sldId id="490" r:id="rId217"/>
    <p:sldId id="492" r:id="rId218"/>
    <p:sldId id="493" r:id="rId219"/>
    <p:sldId id="494" r:id="rId220"/>
    <p:sldId id="397" r:id="rId221"/>
    <p:sldId id="395" r:id="rId222"/>
    <p:sldId id="399" r:id="rId223"/>
    <p:sldId id="400" r:id="rId224"/>
    <p:sldId id="456" r:id="rId225"/>
    <p:sldId id="495" r:id="rId226"/>
    <p:sldId id="401" r:id="rId227"/>
    <p:sldId id="457" r:id="rId228"/>
    <p:sldId id="488" r:id="rId229"/>
    <p:sldId id="426" r:id="rId230"/>
    <p:sldId id="428" r:id="rId231"/>
    <p:sldId id="458" r:id="rId232"/>
    <p:sldId id="427" r:id="rId233"/>
    <p:sldId id="398" r:id="rId234"/>
    <p:sldId id="402" r:id="rId235"/>
    <p:sldId id="431" r:id="rId236"/>
    <p:sldId id="432" r:id="rId2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358A47-2AF3-47C6-9549-32929F4B21B1}">
          <p14:sldIdLst>
            <p14:sldId id="256"/>
            <p14:sldId id="264"/>
            <p14:sldId id="263"/>
          </p14:sldIdLst>
        </p14:section>
        <p14:section name="Introduction" id="{5FF89692-AA35-48A5-AF9A-EC3DD8C8AF90}">
          <p14:sldIdLst>
            <p14:sldId id="461"/>
            <p14:sldId id="460"/>
            <p14:sldId id="462"/>
            <p14:sldId id="329"/>
          </p14:sldIdLst>
        </p14:section>
        <p14:section name="XML" id="{AE5B5CDF-10B9-4257-8FEE-09F6A5485479}">
          <p14:sldIdLst>
            <p14:sldId id="265"/>
            <p14:sldId id="257"/>
            <p14:sldId id="270"/>
            <p14:sldId id="271"/>
            <p14:sldId id="272"/>
            <p14:sldId id="274"/>
            <p14:sldId id="299"/>
            <p14:sldId id="300"/>
            <p14:sldId id="301"/>
            <p14:sldId id="302"/>
            <p14:sldId id="298"/>
            <p14:sldId id="303"/>
            <p14:sldId id="305"/>
            <p14:sldId id="389"/>
            <p14:sldId id="434"/>
            <p14:sldId id="390"/>
            <p14:sldId id="275"/>
            <p14:sldId id="273"/>
            <p14:sldId id="306"/>
            <p14:sldId id="307"/>
            <p14:sldId id="308"/>
            <p14:sldId id="309"/>
          </p14:sldIdLst>
        </p14:section>
        <p14:section name="HTML" id="{D6EBC061-A3AB-41C4-A2AB-79835105CDA5}">
          <p14:sldIdLst>
            <p14:sldId id="266"/>
            <p14:sldId id="258"/>
            <p14:sldId id="465"/>
            <p14:sldId id="276"/>
            <p14:sldId id="464"/>
            <p14:sldId id="378"/>
            <p14:sldId id="277"/>
            <p14:sldId id="278"/>
            <p14:sldId id="394"/>
            <p14:sldId id="311"/>
            <p14:sldId id="376"/>
            <p14:sldId id="280"/>
            <p14:sldId id="463"/>
            <p14:sldId id="279"/>
            <p14:sldId id="387"/>
            <p14:sldId id="385"/>
            <p14:sldId id="291"/>
            <p14:sldId id="292"/>
            <p14:sldId id="380"/>
            <p14:sldId id="379"/>
          </p14:sldIdLst>
        </p14:section>
        <p14:section name="CSS" id="{4BB1B1B3-6D91-40EA-A775-C5AA7C3466EB}">
          <p14:sldIdLst>
            <p14:sldId id="268"/>
            <p14:sldId id="259"/>
            <p14:sldId id="312"/>
            <p14:sldId id="466"/>
            <p14:sldId id="467"/>
            <p14:sldId id="313"/>
            <p14:sldId id="293"/>
            <p14:sldId id="314"/>
            <p14:sldId id="316"/>
            <p14:sldId id="315"/>
            <p14:sldId id="294"/>
            <p14:sldId id="468"/>
            <p14:sldId id="317"/>
            <p14:sldId id="469"/>
            <p14:sldId id="470"/>
            <p14:sldId id="318"/>
            <p14:sldId id="383"/>
            <p14:sldId id="384"/>
            <p14:sldId id="435"/>
            <p14:sldId id="416"/>
            <p14:sldId id="415"/>
            <p14:sldId id="417"/>
            <p14:sldId id="418"/>
            <p14:sldId id="419"/>
            <p14:sldId id="420"/>
            <p14:sldId id="421"/>
            <p14:sldId id="422"/>
            <p14:sldId id="423"/>
            <p14:sldId id="424"/>
            <p14:sldId id="425"/>
            <p14:sldId id="439"/>
            <p14:sldId id="440"/>
            <p14:sldId id="441"/>
            <p14:sldId id="436"/>
            <p14:sldId id="438"/>
            <p14:sldId id="437"/>
            <p14:sldId id="381"/>
            <p14:sldId id="281"/>
            <p14:sldId id="284"/>
            <p14:sldId id="285"/>
            <p14:sldId id="287"/>
            <p14:sldId id="288"/>
            <p14:sldId id="480"/>
            <p14:sldId id="481"/>
            <p14:sldId id="482"/>
            <p14:sldId id="483"/>
            <p14:sldId id="484"/>
            <p14:sldId id="485"/>
            <p14:sldId id="486"/>
            <p14:sldId id="282"/>
            <p14:sldId id="289"/>
            <p14:sldId id="320"/>
            <p14:sldId id="321"/>
            <p14:sldId id="323"/>
            <p14:sldId id="324"/>
            <p14:sldId id="325"/>
            <p14:sldId id="326"/>
            <p14:sldId id="327"/>
            <p14:sldId id="322"/>
            <p14:sldId id="328"/>
            <p14:sldId id="449"/>
          </p14:sldIdLst>
        </p14:section>
        <p14:section name="PHP et MySQL" id="{090D8040-B7F0-452C-BFFB-857C3A641944}">
          <p14:sldIdLst>
            <p14:sldId id="330"/>
            <p14:sldId id="371"/>
            <p14:sldId id="370"/>
            <p14:sldId id="349"/>
            <p14:sldId id="350"/>
            <p14:sldId id="429"/>
            <p14:sldId id="430"/>
            <p14:sldId id="477"/>
            <p14:sldId id="471"/>
            <p14:sldId id="473"/>
            <p14:sldId id="472"/>
            <p14:sldId id="475"/>
            <p14:sldId id="476"/>
            <p14:sldId id="474"/>
            <p14:sldId id="478"/>
            <p14:sldId id="393"/>
            <p14:sldId id="347"/>
            <p14:sldId id="351"/>
            <p14:sldId id="377"/>
            <p14:sldId id="367"/>
            <p14:sldId id="348"/>
            <p14:sldId id="365"/>
            <p14:sldId id="366"/>
            <p14:sldId id="368"/>
            <p14:sldId id="364"/>
            <p14:sldId id="361"/>
            <p14:sldId id="447"/>
            <p14:sldId id="354"/>
            <p14:sldId id="362"/>
            <p14:sldId id="356"/>
            <p14:sldId id="363"/>
            <p14:sldId id="358"/>
            <p14:sldId id="359"/>
            <p14:sldId id="360"/>
            <p14:sldId id="450"/>
            <p14:sldId id="355"/>
            <p14:sldId id="451"/>
            <p14:sldId id="353"/>
            <p14:sldId id="448"/>
            <p14:sldId id="369"/>
            <p14:sldId id="357"/>
            <p14:sldId id="352"/>
          </p14:sldIdLst>
        </p14:section>
        <p14:section name="Frameworks PHP" id="{D3FA8F35-4A05-4D6C-A379-82E10A3058CF}">
          <p14:sldIdLst>
            <p14:sldId id="405"/>
            <p14:sldId id="404"/>
            <p14:sldId id="446"/>
            <p14:sldId id="411"/>
            <p14:sldId id="408"/>
            <p14:sldId id="496"/>
            <p14:sldId id="407"/>
            <p14:sldId id="412"/>
            <p14:sldId id="499"/>
            <p14:sldId id="507"/>
            <p14:sldId id="506"/>
            <p14:sldId id="508"/>
            <p14:sldId id="406"/>
            <p14:sldId id="414"/>
            <p14:sldId id="500"/>
            <p14:sldId id="497"/>
            <p14:sldId id="409"/>
            <p14:sldId id="501"/>
            <p14:sldId id="502"/>
            <p14:sldId id="504"/>
            <p14:sldId id="505"/>
            <p14:sldId id="410"/>
            <p14:sldId id="487"/>
          </p14:sldIdLst>
        </p14:section>
        <p14:section name="Javascript" id="{B0B18CEC-2AB7-4BA7-BD04-569780ED330B}">
          <p14:sldIdLst>
            <p14:sldId id="267"/>
            <p14:sldId id="260"/>
            <p14:sldId id="338"/>
            <p14:sldId id="296"/>
            <p14:sldId id="339"/>
            <p14:sldId id="479"/>
            <p14:sldId id="340"/>
            <p14:sldId id="391"/>
            <p14:sldId id="392"/>
            <p14:sldId id="341"/>
            <p14:sldId id="297"/>
            <p14:sldId id="343"/>
            <p14:sldId id="345"/>
            <p14:sldId id="452"/>
            <p14:sldId id="346"/>
            <p14:sldId id="295"/>
            <p14:sldId id="489"/>
            <p14:sldId id="442"/>
            <p14:sldId id="443"/>
            <p14:sldId id="444"/>
            <p14:sldId id="445"/>
            <p14:sldId id="453"/>
          </p14:sldIdLst>
        </p14:section>
        <p14:section name="Communication" id="{10B3B753-6CEC-4F6E-B77B-61194418BC89}">
          <p14:sldIdLst>
            <p14:sldId id="269"/>
            <p14:sldId id="334"/>
            <p14:sldId id="372"/>
            <p14:sldId id="333"/>
            <p14:sldId id="373"/>
            <p14:sldId id="336"/>
            <p14:sldId id="374"/>
            <p14:sldId id="337"/>
            <p14:sldId id="375"/>
            <p14:sldId id="332"/>
            <p14:sldId id="454"/>
            <p14:sldId id="455"/>
            <p14:sldId id="403"/>
            <p14:sldId id="433"/>
          </p14:sldIdLst>
        </p14:section>
        <p14:section name="Création d'une API" id="{BB541E35-0172-48F1-AF1A-DF28F59E5D7F}">
          <p14:sldIdLst>
            <p14:sldId id="491"/>
            <p14:sldId id="490"/>
            <p14:sldId id="492"/>
            <p14:sldId id="493"/>
            <p14:sldId id="494"/>
          </p14:sldIdLst>
        </p14:section>
        <p14:section name="Déploiement" id="{7A402C5D-D7AD-4856-B635-9BFB7ACF38DE}">
          <p14:sldIdLst>
            <p14:sldId id="397"/>
            <p14:sldId id="395"/>
            <p14:sldId id="399"/>
            <p14:sldId id="400"/>
            <p14:sldId id="456"/>
            <p14:sldId id="495"/>
            <p14:sldId id="401"/>
            <p14:sldId id="457"/>
            <p14:sldId id="488"/>
            <p14:sldId id="426"/>
            <p14:sldId id="428"/>
            <p14:sldId id="458"/>
            <p14:sldId id="427"/>
            <p14:sldId id="398"/>
            <p14:sldId id="402"/>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89DF4-1EDD-4725-83FE-156F2A7A96E4}" v="2887" dt="2025-04-03T06:44:31.83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8" autoAdjust="0"/>
    <p:restoredTop sz="94660"/>
  </p:normalViewPr>
  <p:slideViewPr>
    <p:cSldViewPr snapToGrid="0">
      <p:cViewPr varScale="1">
        <p:scale>
          <a:sx n="108" d="100"/>
          <a:sy n="108" d="100"/>
        </p:scale>
        <p:origin x="5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LOMBARD" userId="S::alexandre.lombard@utbm.fr::d7c5578e-63c7-432d-a7d2-f1c9f6140c18" providerId="AD" clId="Web-{057501B2-5B65-454C-9CE0-10C981D2FB3D}"/>
  </pc:docChgLst>
  <pc:docChgLst>
    <pc:chgData name="Alexandre LOMBARD" userId="d7c5578e-63c7-432d-a7d2-f1c9f6140c18" providerId="ADAL" clId="{10325B6C-B550-4BE2-9388-10FE7DF13D44}"/>
    <pc:docChg chg="undo custSel modSld">
      <pc:chgData name="Alexandre LOMBARD" userId="d7c5578e-63c7-432d-a7d2-f1c9f6140c18" providerId="ADAL" clId="{10325B6C-B550-4BE2-9388-10FE7DF13D44}" dt="2025-02-27T07:37:12.272" v="20" actId="313"/>
      <pc:docMkLst>
        <pc:docMk/>
      </pc:docMkLst>
      <pc:sldChg chg="modSp">
        <pc:chgData name="Alexandre LOMBARD" userId="d7c5578e-63c7-432d-a7d2-f1c9f6140c18" providerId="ADAL" clId="{10325B6C-B550-4BE2-9388-10FE7DF13D44}" dt="2025-02-26T16:52:21.798" v="8" actId="20577"/>
        <pc:sldMkLst>
          <pc:docMk/>
          <pc:sldMk cId="1588660501" sldId="378"/>
        </pc:sldMkLst>
        <pc:spChg chg="mod">
          <ac:chgData name="Alexandre LOMBARD" userId="d7c5578e-63c7-432d-a7d2-f1c9f6140c18" providerId="ADAL" clId="{10325B6C-B550-4BE2-9388-10FE7DF13D44}" dt="2025-02-26T16:52:21.798" v="8" actId="20577"/>
          <ac:spMkLst>
            <pc:docMk/>
            <pc:sldMk cId="1588660501" sldId="378"/>
            <ac:spMk id="3" creationId="{AFD476F7-2F18-4CFD-BB1B-F6258E9A5744}"/>
          </ac:spMkLst>
        </pc:spChg>
      </pc:sldChg>
      <pc:sldChg chg="modSp">
        <pc:chgData name="Alexandre LOMBARD" userId="d7c5578e-63c7-432d-a7d2-f1c9f6140c18" providerId="ADAL" clId="{10325B6C-B550-4BE2-9388-10FE7DF13D44}" dt="2025-02-27T07:37:12.272" v="20" actId="313"/>
        <pc:sldMkLst>
          <pc:docMk/>
          <pc:sldMk cId="4109956284" sldId="434"/>
        </pc:sldMkLst>
        <pc:spChg chg="mod">
          <ac:chgData name="Alexandre LOMBARD" userId="d7c5578e-63c7-432d-a7d2-f1c9f6140c18" providerId="ADAL" clId="{10325B6C-B550-4BE2-9388-10FE7DF13D44}" dt="2025-02-27T07:37:12.272" v="20" actId="313"/>
          <ac:spMkLst>
            <pc:docMk/>
            <pc:sldMk cId="4109956284" sldId="434"/>
            <ac:spMk id="4" creationId="{2D2874BD-7A4E-4CBE-BA39-D6D44972FEAB}"/>
          </ac:spMkLst>
        </pc:spChg>
      </pc:sldChg>
    </pc:docChg>
  </pc:docChgLst>
  <pc:docChgLst>
    <pc:chgData name="Alexandre LOMBARD" userId="d7c5578e-63c7-432d-a7d2-f1c9f6140c18" providerId="ADAL" clId="{F7A89DF4-1EDD-4725-83FE-156F2A7A96E4}"/>
    <pc:docChg chg="undo custSel addSld delSld modSld sldOrd modSection">
      <pc:chgData name="Alexandre LOMBARD" userId="d7c5578e-63c7-432d-a7d2-f1c9f6140c18" providerId="ADAL" clId="{F7A89DF4-1EDD-4725-83FE-156F2A7A96E4}" dt="2025-04-03T06:44:31.825" v="2886"/>
      <pc:docMkLst>
        <pc:docMk/>
      </pc:docMkLst>
      <pc:sldChg chg="modSp">
        <pc:chgData name="Alexandre LOMBARD" userId="d7c5578e-63c7-432d-a7d2-f1c9f6140c18" providerId="ADAL" clId="{F7A89DF4-1EDD-4725-83FE-156F2A7A96E4}" dt="2025-04-02T08:35:27.243" v="10" actId="20577"/>
        <pc:sldMkLst>
          <pc:docMk/>
          <pc:sldMk cId="3555304116" sldId="408"/>
        </pc:sldMkLst>
        <pc:spChg chg="mod">
          <ac:chgData name="Alexandre LOMBARD" userId="d7c5578e-63c7-432d-a7d2-f1c9f6140c18" providerId="ADAL" clId="{F7A89DF4-1EDD-4725-83FE-156F2A7A96E4}" dt="2025-04-02T08:35:27.243" v="10" actId="20577"/>
          <ac:spMkLst>
            <pc:docMk/>
            <pc:sldMk cId="3555304116" sldId="408"/>
            <ac:spMk id="2" creationId="{91E4E5C6-75C0-4BC9-B8B1-B8614394DA1F}"/>
          </ac:spMkLst>
        </pc:spChg>
      </pc:sldChg>
      <pc:sldChg chg="modSp">
        <pc:chgData name="Alexandre LOMBARD" userId="d7c5578e-63c7-432d-a7d2-f1c9f6140c18" providerId="ADAL" clId="{F7A89DF4-1EDD-4725-83FE-156F2A7A96E4}" dt="2025-04-02T08:48:42.612" v="1273" actId="20577"/>
        <pc:sldMkLst>
          <pc:docMk/>
          <pc:sldMk cId="55300295" sldId="409"/>
        </pc:sldMkLst>
        <pc:spChg chg="mod">
          <ac:chgData name="Alexandre LOMBARD" userId="d7c5578e-63c7-432d-a7d2-f1c9f6140c18" providerId="ADAL" clId="{F7A89DF4-1EDD-4725-83FE-156F2A7A96E4}" dt="2025-04-02T08:48:42.612" v="1273" actId="20577"/>
          <ac:spMkLst>
            <pc:docMk/>
            <pc:sldMk cId="55300295" sldId="409"/>
            <ac:spMk id="2" creationId="{91E4E5C6-75C0-4BC9-B8B1-B8614394DA1F}"/>
          </ac:spMkLst>
        </pc:spChg>
      </pc:sldChg>
      <pc:sldChg chg="del">
        <pc:chgData name="Alexandre LOMBARD" userId="d7c5578e-63c7-432d-a7d2-f1c9f6140c18" providerId="ADAL" clId="{F7A89DF4-1EDD-4725-83FE-156F2A7A96E4}" dt="2025-04-02T09:14:22.910" v="2130" actId="2696"/>
        <pc:sldMkLst>
          <pc:docMk/>
          <pc:sldMk cId="3529110705" sldId="413"/>
        </pc:sldMkLst>
      </pc:sldChg>
      <pc:sldChg chg="ord">
        <pc:chgData name="Alexandre LOMBARD" userId="d7c5578e-63c7-432d-a7d2-f1c9f6140c18" providerId="ADAL" clId="{F7A89DF4-1EDD-4725-83FE-156F2A7A96E4}" dt="2025-04-03T06:44:31.825" v="2886"/>
        <pc:sldMkLst>
          <pc:docMk/>
          <pc:sldMk cId="470022651" sldId="452"/>
        </pc:sldMkLst>
      </pc:sldChg>
      <pc:sldChg chg="modSp add">
        <pc:chgData name="Alexandre LOMBARD" userId="d7c5578e-63c7-432d-a7d2-f1c9f6140c18" providerId="ADAL" clId="{F7A89DF4-1EDD-4725-83FE-156F2A7A96E4}" dt="2025-04-02T08:38:23.897" v="399" actId="20577"/>
        <pc:sldMkLst>
          <pc:docMk/>
          <pc:sldMk cId="3881144122" sldId="496"/>
        </pc:sldMkLst>
        <pc:spChg chg="mod">
          <ac:chgData name="Alexandre LOMBARD" userId="d7c5578e-63c7-432d-a7d2-f1c9f6140c18" providerId="ADAL" clId="{F7A89DF4-1EDD-4725-83FE-156F2A7A96E4}" dt="2025-04-02T08:38:23.897" v="399" actId="20577"/>
          <ac:spMkLst>
            <pc:docMk/>
            <pc:sldMk cId="3881144122" sldId="496"/>
            <ac:spMk id="3" creationId="{21695BA9-409B-457E-8CEC-D2E78864FA37}"/>
          </ac:spMkLst>
        </pc:spChg>
      </pc:sldChg>
      <pc:sldChg chg="addSp delSp modSp add">
        <pc:chgData name="Alexandre LOMBARD" userId="d7c5578e-63c7-432d-a7d2-f1c9f6140c18" providerId="ADAL" clId="{F7A89DF4-1EDD-4725-83FE-156F2A7A96E4}" dt="2025-04-02T08:41:12.178" v="801" actId="20577"/>
        <pc:sldMkLst>
          <pc:docMk/>
          <pc:sldMk cId="3453573683" sldId="497"/>
        </pc:sldMkLst>
        <pc:spChg chg="del mod">
          <ac:chgData name="Alexandre LOMBARD" userId="d7c5578e-63c7-432d-a7d2-f1c9f6140c18" providerId="ADAL" clId="{F7A89DF4-1EDD-4725-83FE-156F2A7A96E4}" dt="2025-04-02T08:39:18.342" v="403" actId="478"/>
          <ac:spMkLst>
            <pc:docMk/>
            <pc:sldMk cId="3453573683" sldId="497"/>
            <ac:spMk id="3" creationId="{21695BA9-409B-457E-8CEC-D2E78864FA37}"/>
          </ac:spMkLst>
        </pc:spChg>
        <pc:spChg chg="add mod">
          <ac:chgData name="Alexandre LOMBARD" userId="d7c5578e-63c7-432d-a7d2-f1c9f6140c18" providerId="ADAL" clId="{F7A89DF4-1EDD-4725-83FE-156F2A7A96E4}" dt="2025-04-02T08:41:12.178" v="801" actId="20577"/>
          <ac:spMkLst>
            <pc:docMk/>
            <pc:sldMk cId="3453573683" sldId="497"/>
            <ac:spMk id="5" creationId="{CDD00BE5-0D1E-4D74-91A4-1F802F5FC8F1}"/>
          </ac:spMkLst>
        </pc:spChg>
      </pc:sldChg>
      <pc:sldChg chg="delSp modSp add del ord">
        <pc:chgData name="Alexandre LOMBARD" userId="d7c5578e-63c7-432d-a7d2-f1c9f6140c18" providerId="ADAL" clId="{F7A89DF4-1EDD-4725-83FE-156F2A7A96E4}" dt="2025-04-02T08:41:52.544" v="821" actId="2696"/>
        <pc:sldMkLst>
          <pc:docMk/>
          <pc:sldMk cId="2509219819" sldId="498"/>
        </pc:sldMkLst>
        <pc:spChg chg="mod">
          <ac:chgData name="Alexandre LOMBARD" userId="d7c5578e-63c7-432d-a7d2-f1c9f6140c18" providerId="ADAL" clId="{F7A89DF4-1EDD-4725-83FE-156F2A7A96E4}" dt="2025-04-02T08:41:26.169" v="813" actId="20577"/>
          <ac:spMkLst>
            <pc:docMk/>
            <pc:sldMk cId="2509219819" sldId="498"/>
            <ac:spMk id="2" creationId="{91E4E5C6-75C0-4BC9-B8B1-B8614394DA1F}"/>
          </ac:spMkLst>
        </pc:spChg>
        <pc:spChg chg="del mod">
          <ac:chgData name="Alexandre LOMBARD" userId="d7c5578e-63c7-432d-a7d2-f1c9f6140c18" providerId="ADAL" clId="{F7A89DF4-1EDD-4725-83FE-156F2A7A96E4}" dt="2025-04-02T08:41:38.581" v="817" actId="478"/>
          <ac:spMkLst>
            <pc:docMk/>
            <pc:sldMk cId="2509219819" sldId="498"/>
            <ac:spMk id="3" creationId="{21695BA9-409B-457E-8CEC-D2E78864FA37}"/>
          </ac:spMkLst>
        </pc:spChg>
      </pc:sldChg>
      <pc:sldChg chg="modSp add ord">
        <pc:chgData name="Alexandre LOMBARD" userId="d7c5578e-63c7-432d-a7d2-f1c9f6140c18" providerId="ADAL" clId="{F7A89DF4-1EDD-4725-83FE-156F2A7A96E4}" dt="2025-04-02T08:42:30.023" v="910" actId="313"/>
        <pc:sldMkLst>
          <pc:docMk/>
          <pc:sldMk cId="336592830" sldId="499"/>
        </pc:sldMkLst>
        <pc:spChg chg="mod">
          <ac:chgData name="Alexandre LOMBARD" userId="d7c5578e-63c7-432d-a7d2-f1c9f6140c18" providerId="ADAL" clId="{F7A89DF4-1EDD-4725-83FE-156F2A7A96E4}" dt="2025-04-02T08:41:50.676" v="820"/>
          <ac:spMkLst>
            <pc:docMk/>
            <pc:sldMk cId="336592830" sldId="499"/>
            <ac:spMk id="2" creationId="{91E4E5C6-75C0-4BC9-B8B1-B8614394DA1F}"/>
          </ac:spMkLst>
        </pc:spChg>
        <pc:spChg chg="mod">
          <ac:chgData name="Alexandre LOMBARD" userId="d7c5578e-63c7-432d-a7d2-f1c9f6140c18" providerId="ADAL" clId="{F7A89DF4-1EDD-4725-83FE-156F2A7A96E4}" dt="2025-04-02T08:42:30.023" v="910" actId="313"/>
          <ac:spMkLst>
            <pc:docMk/>
            <pc:sldMk cId="336592830" sldId="499"/>
            <ac:spMk id="3" creationId="{21695BA9-409B-457E-8CEC-D2E78864FA37}"/>
          </ac:spMkLst>
        </pc:spChg>
      </pc:sldChg>
      <pc:sldChg chg="modSp add">
        <pc:chgData name="Alexandre LOMBARD" userId="d7c5578e-63c7-432d-a7d2-f1c9f6140c18" providerId="ADAL" clId="{F7A89DF4-1EDD-4725-83FE-156F2A7A96E4}" dt="2025-04-02T08:48:18.182" v="1259" actId="313"/>
        <pc:sldMkLst>
          <pc:docMk/>
          <pc:sldMk cId="1043217852" sldId="500"/>
        </pc:sldMkLst>
        <pc:spChg chg="mod">
          <ac:chgData name="Alexandre LOMBARD" userId="d7c5578e-63c7-432d-a7d2-f1c9f6140c18" providerId="ADAL" clId="{F7A89DF4-1EDD-4725-83FE-156F2A7A96E4}" dt="2025-04-02T08:43:12.239" v="926" actId="20577"/>
          <ac:spMkLst>
            <pc:docMk/>
            <pc:sldMk cId="1043217852" sldId="500"/>
            <ac:spMk id="2" creationId="{D94BB25C-F8E1-4992-97E4-538F8F27FF50}"/>
          </ac:spMkLst>
        </pc:spChg>
        <pc:spChg chg="mod">
          <ac:chgData name="Alexandre LOMBARD" userId="d7c5578e-63c7-432d-a7d2-f1c9f6140c18" providerId="ADAL" clId="{F7A89DF4-1EDD-4725-83FE-156F2A7A96E4}" dt="2025-04-02T08:48:18.182" v="1259" actId="313"/>
          <ac:spMkLst>
            <pc:docMk/>
            <pc:sldMk cId="1043217852" sldId="500"/>
            <ac:spMk id="3" creationId="{EF242ACE-3E03-4E85-B18D-F64B7F75DAB1}"/>
          </ac:spMkLst>
        </pc:spChg>
      </pc:sldChg>
      <pc:sldChg chg="add del">
        <pc:chgData name="Alexandre LOMBARD" userId="d7c5578e-63c7-432d-a7d2-f1c9f6140c18" providerId="ADAL" clId="{F7A89DF4-1EDD-4725-83FE-156F2A7A96E4}" dt="2025-04-02T08:43:03.640" v="912"/>
        <pc:sldMkLst>
          <pc:docMk/>
          <pc:sldMk cId="1265866927" sldId="500"/>
        </pc:sldMkLst>
      </pc:sldChg>
      <pc:sldChg chg="modSp add">
        <pc:chgData name="Alexandre LOMBARD" userId="d7c5578e-63c7-432d-a7d2-f1c9f6140c18" providerId="ADAL" clId="{F7A89DF4-1EDD-4725-83FE-156F2A7A96E4}" dt="2025-04-02T08:50:50.449" v="1449" actId="20577"/>
        <pc:sldMkLst>
          <pc:docMk/>
          <pc:sldMk cId="3724729201" sldId="501"/>
        </pc:sldMkLst>
        <pc:spChg chg="mod">
          <ac:chgData name="Alexandre LOMBARD" userId="d7c5578e-63c7-432d-a7d2-f1c9f6140c18" providerId="ADAL" clId="{F7A89DF4-1EDD-4725-83FE-156F2A7A96E4}" dt="2025-04-02T08:48:49.287" v="1288" actId="20577"/>
          <ac:spMkLst>
            <pc:docMk/>
            <pc:sldMk cId="3724729201" sldId="501"/>
            <ac:spMk id="2" creationId="{91E4E5C6-75C0-4BC9-B8B1-B8614394DA1F}"/>
          </ac:spMkLst>
        </pc:spChg>
        <pc:spChg chg="mod">
          <ac:chgData name="Alexandre LOMBARD" userId="d7c5578e-63c7-432d-a7d2-f1c9f6140c18" providerId="ADAL" clId="{F7A89DF4-1EDD-4725-83FE-156F2A7A96E4}" dt="2025-04-02T08:50:50.449" v="1449" actId="20577"/>
          <ac:spMkLst>
            <pc:docMk/>
            <pc:sldMk cId="3724729201" sldId="501"/>
            <ac:spMk id="3" creationId="{21695BA9-409B-457E-8CEC-D2E78864FA37}"/>
          </ac:spMkLst>
        </pc:spChg>
      </pc:sldChg>
      <pc:sldChg chg="addSp delSp modSp add">
        <pc:chgData name="Alexandre LOMBARD" userId="d7c5578e-63c7-432d-a7d2-f1c9f6140c18" providerId="ADAL" clId="{F7A89DF4-1EDD-4725-83FE-156F2A7A96E4}" dt="2025-04-02T08:53:31.910" v="1627" actId="20577"/>
        <pc:sldMkLst>
          <pc:docMk/>
          <pc:sldMk cId="3937972071" sldId="502"/>
        </pc:sldMkLst>
        <pc:spChg chg="del mod">
          <ac:chgData name="Alexandre LOMBARD" userId="d7c5578e-63c7-432d-a7d2-f1c9f6140c18" providerId="ADAL" clId="{F7A89DF4-1EDD-4725-83FE-156F2A7A96E4}" dt="2025-04-02T08:51:42.803" v="1453"/>
          <ac:spMkLst>
            <pc:docMk/>
            <pc:sldMk cId="3937972071" sldId="502"/>
            <ac:spMk id="3" creationId="{21695BA9-409B-457E-8CEC-D2E78864FA37}"/>
          </ac:spMkLst>
        </pc:spChg>
        <pc:spChg chg="add mod">
          <ac:chgData name="Alexandre LOMBARD" userId="d7c5578e-63c7-432d-a7d2-f1c9f6140c18" providerId="ADAL" clId="{F7A89DF4-1EDD-4725-83FE-156F2A7A96E4}" dt="2025-04-02T08:53:31.910" v="1627" actId="20577"/>
          <ac:spMkLst>
            <pc:docMk/>
            <pc:sldMk cId="3937972071" sldId="502"/>
            <ac:spMk id="5" creationId="{628AF129-933D-48CE-A821-A52490893082}"/>
          </ac:spMkLst>
        </pc:spChg>
        <pc:picChg chg="add mod">
          <ac:chgData name="Alexandre LOMBARD" userId="d7c5578e-63c7-432d-a7d2-f1c9f6140c18" providerId="ADAL" clId="{F7A89DF4-1EDD-4725-83FE-156F2A7A96E4}" dt="2025-04-02T08:51:46.499" v="1454" actId="1076"/>
          <ac:picMkLst>
            <pc:docMk/>
            <pc:sldMk cId="3937972071" sldId="502"/>
            <ac:picMk id="4" creationId="{C626DBC1-2E6A-470F-A950-C855FA16E48C}"/>
          </ac:picMkLst>
        </pc:picChg>
      </pc:sldChg>
      <pc:sldChg chg="add del">
        <pc:chgData name="Alexandre LOMBARD" userId="d7c5578e-63c7-432d-a7d2-f1c9f6140c18" providerId="ADAL" clId="{F7A89DF4-1EDD-4725-83FE-156F2A7A96E4}" dt="2025-04-02T08:54:55.868" v="1630" actId="2696"/>
        <pc:sldMkLst>
          <pc:docMk/>
          <pc:sldMk cId="4173579534" sldId="503"/>
        </pc:sldMkLst>
      </pc:sldChg>
      <pc:sldChg chg="modSp add">
        <pc:chgData name="Alexandre LOMBARD" userId="d7c5578e-63c7-432d-a7d2-f1c9f6140c18" providerId="ADAL" clId="{F7A89DF4-1EDD-4725-83FE-156F2A7A96E4}" dt="2025-04-02T08:59:59.308" v="1927" actId="20577"/>
        <pc:sldMkLst>
          <pc:docMk/>
          <pc:sldMk cId="2193983838" sldId="504"/>
        </pc:sldMkLst>
        <pc:spChg chg="mod">
          <ac:chgData name="Alexandre LOMBARD" userId="d7c5578e-63c7-432d-a7d2-f1c9f6140c18" providerId="ADAL" clId="{F7A89DF4-1EDD-4725-83FE-156F2A7A96E4}" dt="2025-04-02T08:55:02.840" v="1652" actId="20577"/>
          <ac:spMkLst>
            <pc:docMk/>
            <pc:sldMk cId="2193983838" sldId="504"/>
            <ac:spMk id="2" creationId="{09ECC01E-B328-4F0E-B92F-3E69C0F79BA4}"/>
          </ac:spMkLst>
        </pc:spChg>
        <pc:spChg chg="mod">
          <ac:chgData name="Alexandre LOMBARD" userId="d7c5578e-63c7-432d-a7d2-f1c9f6140c18" providerId="ADAL" clId="{F7A89DF4-1EDD-4725-83FE-156F2A7A96E4}" dt="2025-04-02T08:59:59.308" v="1927" actId="20577"/>
          <ac:spMkLst>
            <pc:docMk/>
            <pc:sldMk cId="2193983838" sldId="504"/>
            <ac:spMk id="3" creationId="{534C1700-2911-4EFA-BCCA-CB83342484FE}"/>
          </ac:spMkLst>
        </pc:spChg>
      </pc:sldChg>
      <pc:sldChg chg="modSp add">
        <pc:chgData name="Alexandre LOMBARD" userId="d7c5578e-63c7-432d-a7d2-f1c9f6140c18" providerId="ADAL" clId="{F7A89DF4-1EDD-4725-83FE-156F2A7A96E4}" dt="2025-04-02T09:01:59.423" v="2128" actId="20577"/>
        <pc:sldMkLst>
          <pc:docMk/>
          <pc:sldMk cId="2402480019" sldId="505"/>
        </pc:sldMkLst>
        <pc:spChg chg="mod">
          <ac:chgData name="Alexandre LOMBARD" userId="d7c5578e-63c7-432d-a7d2-f1c9f6140c18" providerId="ADAL" clId="{F7A89DF4-1EDD-4725-83FE-156F2A7A96E4}" dt="2025-04-02T09:01:59.423" v="2128" actId="20577"/>
          <ac:spMkLst>
            <pc:docMk/>
            <pc:sldMk cId="2402480019" sldId="505"/>
            <ac:spMk id="3" creationId="{534C1700-2911-4EFA-BCCA-CB83342484FE}"/>
          </ac:spMkLst>
        </pc:spChg>
      </pc:sldChg>
      <pc:sldChg chg="addSp modSp add">
        <pc:chgData name="Alexandre LOMBARD" userId="d7c5578e-63c7-432d-a7d2-f1c9f6140c18" providerId="ADAL" clId="{F7A89DF4-1EDD-4725-83FE-156F2A7A96E4}" dt="2025-04-02T09:17:13.205" v="2545" actId="313"/>
        <pc:sldMkLst>
          <pc:docMk/>
          <pc:sldMk cId="1376126797" sldId="506"/>
        </pc:sldMkLst>
        <pc:spChg chg="mod">
          <ac:chgData name="Alexandre LOMBARD" userId="d7c5578e-63c7-432d-a7d2-f1c9f6140c18" providerId="ADAL" clId="{F7A89DF4-1EDD-4725-83FE-156F2A7A96E4}" dt="2025-04-02T09:16:19.790" v="2433" actId="14100"/>
          <ac:spMkLst>
            <pc:docMk/>
            <pc:sldMk cId="1376126797" sldId="506"/>
            <ac:spMk id="3" creationId="{21695BA9-409B-457E-8CEC-D2E78864FA37}"/>
          </ac:spMkLst>
        </pc:spChg>
        <pc:spChg chg="add mod">
          <ac:chgData name="Alexandre LOMBARD" userId="d7c5578e-63c7-432d-a7d2-f1c9f6140c18" providerId="ADAL" clId="{F7A89DF4-1EDD-4725-83FE-156F2A7A96E4}" dt="2025-04-02T09:17:13.205" v="2545" actId="313"/>
          <ac:spMkLst>
            <pc:docMk/>
            <pc:sldMk cId="1376126797" sldId="506"/>
            <ac:spMk id="4" creationId="{5F66F238-1E9C-4470-B8B2-BD71D375F0C5}"/>
          </ac:spMkLst>
        </pc:spChg>
      </pc:sldChg>
      <pc:sldChg chg="modSp add">
        <pc:chgData name="Alexandre LOMBARD" userId="d7c5578e-63c7-432d-a7d2-f1c9f6140c18" providerId="ADAL" clId="{F7A89DF4-1EDD-4725-83FE-156F2A7A96E4}" dt="2025-04-02T09:15:30.947" v="2422" actId="20577"/>
        <pc:sldMkLst>
          <pc:docMk/>
          <pc:sldMk cId="3275234729" sldId="507"/>
        </pc:sldMkLst>
        <pc:spChg chg="mod">
          <ac:chgData name="Alexandre LOMBARD" userId="d7c5578e-63c7-432d-a7d2-f1c9f6140c18" providerId="ADAL" clId="{F7A89DF4-1EDD-4725-83FE-156F2A7A96E4}" dt="2025-04-02T09:14:30.950" v="2149" actId="20577"/>
          <ac:spMkLst>
            <pc:docMk/>
            <pc:sldMk cId="3275234729" sldId="507"/>
            <ac:spMk id="2" creationId="{CCD58C5A-A20B-4C1F-BF6B-6E3CCF0A94AB}"/>
          </ac:spMkLst>
        </pc:spChg>
        <pc:spChg chg="mod">
          <ac:chgData name="Alexandre LOMBARD" userId="d7c5578e-63c7-432d-a7d2-f1c9f6140c18" providerId="ADAL" clId="{F7A89DF4-1EDD-4725-83FE-156F2A7A96E4}" dt="2025-04-02T09:15:30.947" v="2422" actId="20577"/>
          <ac:spMkLst>
            <pc:docMk/>
            <pc:sldMk cId="3275234729" sldId="507"/>
            <ac:spMk id="3" creationId="{FC681CD2-3DEB-44B0-A5FB-41A950A89EB6}"/>
          </ac:spMkLst>
        </pc:spChg>
      </pc:sldChg>
      <pc:sldChg chg="addSp delSp modSp add">
        <pc:chgData name="Alexandre LOMBARD" userId="d7c5578e-63c7-432d-a7d2-f1c9f6140c18" providerId="ADAL" clId="{F7A89DF4-1EDD-4725-83FE-156F2A7A96E4}" dt="2025-04-02T09:23:11.135" v="2885" actId="20577"/>
        <pc:sldMkLst>
          <pc:docMk/>
          <pc:sldMk cId="2119454348" sldId="508"/>
        </pc:sldMkLst>
        <pc:spChg chg="mod">
          <ac:chgData name="Alexandre LOMBARD" userId="d7c5578e-63c7-432d-a7d2-f1c9f6140c18" providerId="ADAL" clId="{F7A89DF4-1EDD-4725-83FE-156F2A7A96E4}" dt="2025-04-02T09:17:38.651" v="2570" actId="20577"/>
          <ac:spMkLst>
            <pc:docMk/>
            <pc:sldMk cId="2119454348" sldId="508"/>
            <ac:spMk id="2" creationId="{FFC69B88-E6BE-40EB-8B5C-24F5885123AB}"/>
          </ac:spMkLst>
        </pc:spChg>
        <pc:spChg chg="mod">
          <ac:chgData name="Alexandre LOMBARD" userId="d7c5578e-63c7-432d-a7d2-f1c9f6140c18" providerId="ADAL" clId="{F7A89DF4-1EDD-4725-83FE-156F2A7A96E4}" dt="2025-04-02T09:18:10.276" v="2677" actId="14100"/>
          <ac:spMkLst>
            <pc:docMk/>
            <pc:sldMk cId="2119454348" sldId="508"/>
            <ac:spMk id="3" creationId="{4AD04BA2-0DBF-45EF-905D-04F0B61DD7CD}"/>
          </ac:spMkLst>
        </pc:spChg>
        <pc:spChg chg="add del">
          <ac:chgData name="Alexandre LOMBARD" userId="d7c5578e-63c7-432d-a7d2-f1c9f6140c18" providerId="ADAL" clId="{F7A89DF4-1EDD-4725-83FE-156F2A7A96E4}" dt="2025-04-02T09:18:12.253" v="2679"/>
          <ac:spMkLst>
            <pc:docMk/>
            <pc:sldMk cId="2119454348" sldId="508"/>
            <ac:spMk id="4" creationId="{D5A2FD7B-3F9C-48F0-B856-A0143C13B7B4}"/>
          </ac:spMkLst>
        </pc:spChg>
        <pc:spChg chg="add mod">
          <ac:chgData name="Alexandre LOMBARD" userId="d7c5578e-63c7-432d-a7d2-f1c9f6140c18" providerId="ADAL" clId="{F7A89DF4-1EDD-4725-83FE-156F2A7A96E4}" dt="2025-04-02T09:19:32.353" v="2690" actId="1076"/>
          <ac:spMkLst>
            <pc:docMk/>
            <pc:sldMk cId="2119454348" sldId="508"/>
            <ac:spMk id="5" creationId="{86C041B7-8985-45F9-A262-10EEDEBACFD9}"/>
          </ac:spMkLst>
        </pc:spChg>
        <pc:spChg chg="add mod">
          <ac:chgData name="Alexandre LOMBARD" userId="d7c5578e-63c7-432d-a7d2-f1c9f6140c18" providerId="ADAL" clId="{F7A89DF4-1EDD-4725-83FE-156F2A7A96E4}" dt="2025-04-02T09:23:11.135" v="2885" actId="20577"/>
          <ac:spMkLst>
            <pc:docMk/>
            <pc:sldMk cId="2119454348" sldId="508"/>
            <ac:spMk id="6" creationId="{4F27A8BD-8FA4-4FFF-B4B4-208F12C6E3CC}"/>
          </ac:spMkLst>
        </pc:spChg>
      </pc:sldChg>
    </pc:docChg>
  </pc:docChgLst>
  <pc:docChgLst>
    <pc:chgData name="Alexandre LOMBARD" userId="d7c5578e-63c7-432d-a7d2-f1c9f6140c18" providerId="ADAL" clId="{8EE485CC-ECD1-4B4E-B266-E110B6131A8C}"/>
  </pc:docChgLst>
</pc:chgInfo>
</file>

<file path=ppt/diagrams/_rels/data2.xml.rels><?xml version="1.0" encoding="UTF-8" standalone="yes"?>
<Relationships xmlns="http://schemas.openxmlformats.org/package/2006/relationships"><Relationship Id="rId3" Type="http://schemas.openxmlformats.org/officeDocument/2006/relationships/slide" Target="../slides/slide111.xml"/><Relationship Id="rId2" Type="http://schemas.openxmlformats.org/officeDocument/2006/relationships/slide" Target="../slides/slide176.xml"/><Relationship Id="rId1" Type="http://schemas.openxmlformats.org/officeDocument/2006/relationships/slide" Target="../slides/slide50.xml"/><Relationship Id="rId5" Type="http://schemas.openxmlformats.org/officeDocument/2006/relationships/slide" Target="../slides/slide217.xml"/><Relationship Id="rId4" Type="http://schemas.openxmlformats.org/officeDocument/2006/relationships/slide" Target="../slides/slide19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8D1C17-9FF9-4B02-89ED-1EC20A2500E3}"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F4BB37E1-30B8-49D6-B2BC-E5C33BB2DACA}">
      <dgm:prSet/>
      <dgm:spPr/>
      <dgm:t>
        <a:bodyPr/>
        <a:lstStyle/>
        <a:p>
          <a:r>
            <a:rPr lang="fr-FR"/>
            <a:t>Projet – 50%</a:t>
          </a:r>
          <a:endParaRPr lang="en-US"/>
        </a:p>
      </dgm:t>
    </dgm:pt>
    <dgm:pt modelId="{7A44D986-EF10-493E-9B91-564C0A030D34}" type="parTrans" cxnId="{8D2BE233-7A1A-42F7-99E9-A1E90FE84754}">
      <dgm:prSet/>
      <dgm:spPr/>
      <dgm:t>
        <a:bodyPr/>
        <a:lstStyle/>
        <a:p>
          <a:endParaRPr lang="en-US"/>
        </a:p>
      </dgm:t>
    </dgm:pt>
    <dgm:pt modelId="{5FF6F57C-F7CE-4F06-9C54-D1A0BA4754F4}" type="sibTrans" cxnId="{8D2BE233-7A1A-42F7-99E9-A1E90FE84754}">
      <dgm:prSet/>
      <dgm:spPr/>
      <dgm:t>
        <a:bodyPr/>
        <a:lstStyle/>
        <a:p>
          <a:endParaRPr lang="en-US"/>
        </a:p>
      </dgm:t>
    </dgm:pt>
    <dgm:pt modelId="{72BF77C1-A310-4F72-99EA-9BB916C42DE8}">
      <dgm:prSet/>
      <dgm:spPr/>
      <dgm:t>
        <a:bodyPr/>
        <a:lstStyle/>
        <a:p>
          <a:r>
            <a:rPr lang="fr-FR" dirty="0"/>
            <a:t>Examen écrit – 50%</a:t>
          </a:r>
          <a:endParaRPr lang="en-US" dirty="0"/>
        </a:p>
      </dgm:t>
    </dgm:pt>
    <dgm:pt modelId="{F6A6EF9F-F49E-4ED3-B6CF-634E6A642DA4}" type="parTrans" cxnId="{760FEEE8-1783-4E2D-9618-C65112505D63}">
      <dgm:prSet/>
      <dgm:spPr/>
      <dgm:t>
        <a:bodyPr/>
        <a:lstStyle/>
        <a:p>
          <a:endParaRPr lang="en-US"/>
        </a:p>
      </dgm:t>
    </dgm:pt>
    <dgm:pt modelId="{F6E9D0F1-3F2E-49D6-982C-8271EE83EF6F}" type="sibTrans" cxnId="{760FEEE8-1783-4E2D-9618-C65112505D63}">
      <dgm:prSet/>
      <dgm:spPr/>
      <dgm:t>
        <a:bodyPr/>
        <a:lstStyle/>
        <a:p>
          <a:endParaRPr lang="en-US"/>
        </a:p>
      </dgm:t>
    </dgm:pt>
    <dgm:pt modelId="{5FA6940F-B6EE-4FB8-B382-70DA858A450B}" type="pres">
      <dgm:prSet presAssocID="{148D1C17-9FF9-4B02-89ED-1EC20A2500E3}" presName="linear" presStyleCnt="0">
        <dgm:presLayoutVars>
          <dgm:dir/>
          <dgm:animLvl val="lvl"/>
          <dgm:resizeHandles val="exact"/>
        </dgm:presLayoutVars>
      </dgm:prSet>
      <dgm:spPr/>
    </dgm:pt>
    <dgm:pt modelId="{FB948AC6-40D6-4DB3-BD6A-ED27413BD883}" type="pres">
      <dgm:prSet presAssocID="{F4BB37E1-30B8-49D6-B2BC-E5C33BB2DACA}" presName="parentLin" presStyleCnt="0"/>
      <dgm:spPr/>
    </dgm:pt>
    <dgm:pt modelId="{B2DDEFB2-8ABD-4C5A-A880-C07ECD9287CF}" type="pres">
      <dgm:prSet presAssocID="{F4BB37E1-30B8-49D6-B2BC-E5C33BB2DACA}" presName="parentLeftMargin" presStyleLbl="node1" presStyleIdx="0" presStyleCnt="2"/>
      <dgm:spPr/>
    </dgm:pt>
    <dgm:pt modelId="{60A7155F-DE1D-4A8A-B191-2F35BF5820B3}" type="pres">
      <dgm:prSet presAssocID="{F4BB37E1-30B8-49D6-B2BC-E5C33BB2DACA}" presName="parentText" presStyleLbl="node1" presStyleIdx="0" presStyleCnt="2">
        <dgm:presLayoutVars>
          <dgm:chMax val="0"/>
          <dgm:bulletEnabled val="1"/>
        </dgm:presLayoutVars>
      </dgm:prSet>
      <dgm:spPr/>
    </dgm:pt>
    <dgm:pt modelId="{45E9E92F-B929-448A-83AB-14BB4AF1D70D}" type="pres">
      <dgm:prSet presAssocID="{F4BB37E1-30B8-49D6-B2BC-E5C33BB2DACA}" presName="negativeSpace" presStyleCnt="0"/>
      <dgm:spPr/>
    </dgm:pt>
    <dgm:pt modelId="{09E62489-02B7-41A6-8ED1-C81A6D213CC0}" type="pres">
      <dgm:prSet presAssocID="{F4BB37E1-30B8-49D6-B2BC-E5C33BB2DACA}" presName="childText" presStyleLbl="conFgAcc1" presStyleIdx="0" presStyleCnt="2">
        <dgm:presLayoutVars>
          <dgm:bulletEnabled val="1"/>
        </dgm:presLayoutVars>
      </dgm:prSet>
      <dgm:spPr/>
    </dgm:pt>
    <dgm:pt modelId="{179F935A-8CDF-46D6-8DAE-EAE25D27E428}" type="pres">
      <dgm:prSet presAssocID="{5FF6F57C-F7CE-4F06-9C54-D1A0BA4754F4}" presName="spaceBetweenRectangles" presStyleCnt="0"/>
      <dgm:spPr/>
    </dgm:pt>
    <dgm:pt modelId="{72FAF668-5911-4D11-8E05-F8DDF7CEFADB}" type="pres">
      <dgm:prSet presAssocID="{72BF77C1-A310-4F72-99EA-9BB916C42DE8}" presName="parentLin" presStyleCnt="0"/>
      <dgm:spPr/>
    </dgm:pt>
    <dgm:pt modelId="{D3024E5E-1475-42A4-BCC1-692F927F4BBB}" type="pres">
      <dgm:prSet presAssocID="{72BF77C1-A310-4F72-99EA-9BB916C42DE8}" presName="parentLeftMargin" presStyleLbl="node1" presStyleIdx="0" presStyleCnt="2"/>
      <dgm:spPr/>
    </dgm:pt>
    <dgm:pt modelId="{90A9384D-2E01-4BC3-88F1-BC746AB71771}" type="pres">
      <dgm:prSet presAssocID="{72BF77C1-A310-4F72-99EA-9BB916C42DE8}" presName="parentText" presStyleLbl="node1" presStyleIdx="1" presStyleCnt="2">
        <dgm:presLayoutVars>
          <dgm:chMax val="0"/>
          <dgm:bulletEnabled val="1"/>
        </dgm:presLayoutVars>
      </dgm:prSet>
      <dgm:spPr/>
    </dgm:pt>
    <dgm:pt modelId="{784E0D9E-B160-4DFF-BDDA-E7876DF001A3}" type="pres">
      <dgm:prSet presAssocID="{72BF77C1-A310-4F72-99EA-9BB916C42DE8}" presName="negativeSpace" presStyleCnt="0"/>
      <dgm:spPr/>
    </dgm:pt>
    <dgm:pt modelId="{FA4FA3B8-68E3-490F-B7E7-32FCD31FC267}" type="pres">
      <dgm:prSet presAssocID="{72BF77C1-A310-4F72-99EA-9BB916C42DE8}" presName="childText" presStyleLbl="conFgAcc1" presStyleIdx="1" presStyleCnt="2">
        <dgm:presLayoutVars>
          <dgm:bulletEnabled val="1"/>
        </dgm:presLayoutVars>
      </dgm:prSet>
      <dgm:spPr/>
    </dgm:pt>
  </dgm:ptLst>
  <dgm:cxnLst>
    <dgm:cxn modelId="{FFA3140F-4A67-4CD4-A4B6-BE83BB69BCBB}" type="presOf" srcId="{72BF77C1-A310-4F72-99EA-9BB916C42DE8}" destId="{D3024E5E-1475-42A4-BCC1-692F927F4BBB}" srcOrd="0" destOrd="0" presId="urn:microsoft.com/office/officeart/2005/8/layout/list1"/>
    <dgm:cxn modelId="{F284A328-8513-4257-BE14-1F77472A67FF}" type="presOf" srcId="{72BF77C1-A310-4F72-99EA-9BB916C42DE8}" destId="{90A9384D-2E01-4BC3-88F1-BC746AB71771}" srcOrd="1" destOrd="0" presId="urn:microsoft.com/office/officeart/2005/8/layout/list1"/>
    <dgm:cxn modelId="{78449B2B-6C8E-4156-BF32-B9A1B161FE1F}" type="presOf" srcId="{F4BB37E1-30B8-49D6-B2BC-E5C33BB2DACA}" destId="{B2DDEFB2-8ABD-4C5A-A880-C07ECD9287CF}" srcOrd="0" destOrd="0" presId="urn:microsoft.com/office/officeart/2005/8/layout/list1"/>
    <dgm:cxn modelId="{8D2BE233-7A1A-42F7-99E9-A1E90FE84754}" srcId="{148D1C17-9FF9-4B02-89ED-1EC20A2500E3}" destId="{F4BB37E1-30B8-49D6-B2BC-E5C33BB2DACA}" srcOrd="0" destOrd="0" parTransId="{7A44D986-EF10-493E-9B91-564C0A030D34}" sibTransId="{5FF6F57C-F7CE-4F06-9C54-D1A0BA4754F4}"/>
    <dgm:cxn modelId="{21C00AA9-0895-420F-B41F-99B70DFBF8B4}" type="presOf" srcId="{148D1C17-9FF9-4B02-89ED-1EC20A2500E3}" destId="{5FA6940F-B6EE-4FB8-B382-70DA858A450B}" srcOrd="0" destOrd="0" presId="urn:microsoft.com/office/officeart/2005/8/layout/list1"/>
    <dgm:cxn modelId="{904E92BA-A292-41E5-8B89-4D50A7C0D620}" type="presOf" srcId="{F4BB37E1-30B8-49D6-B2BC-E5C33BB2DACA}" destId="{60A7155F-DE1D-4A8A-B191-2F35BF5820B3}" srcOrd="1" destOrd="0" presId="urn:microsoft.com/office/officeart/2005/8/layout/list1"/>
    <dgm:cxn modelId="{760FEEE8-1783-4E2D-9618-C65112505D63}" srcId="{148D1C17-9FF9-4B02-89ED-1EC20A2500E3}" destId="{72BF77C1-A310-4F72-99EA-9BB916C42DE8}" srcOrd="1" destOrd="0" parTransId="{F6A6EF9F-F49E-4ED3-B6CF-634E6A642DA4}" sibTransId="{F6E9D0F1-3F2E-49D6-982C-8271EE83EF6F}"/>
    <dgm:cxn modelId="{75A6E201-2E81-4AC8-B42E-A532FC4BE7ED}" type="presParOf" srcId="{5FA6940F-B6EE-4FB8-B382-70DA858A450B}" destId="{FB948AC6-40D6-4DB3-BD6A-ED27413BD883}" srcOrd="0" destOrd="0" presId="urn:microsoft.com/office/officeart/2005/8/layout/list1"/>
    <dgm:cxn modelId="{B92D1F91-D37F-4997-B397-3D26B81644DA}" type="presParOf" srcId="{FB948AC6-40D6-4DB3-BD6A-ED27413BD883}" destId="{B2DDEFB2-8ABD-4C5A-A880-C07ECD9287CF}" srcOrd="0" destOrd="0" presId="urn:microsoft.com/office/officeart/2005/8/layout/list1"/>
    <dgm:cxn modelId="{F3F02BD5-9EBF-4F64-94E4-6087EC651E27}" type="presParOf" srcId="{FB948AC6-40D6-4DB3-BD6A-ED27413BD883}" destId="{60A7155F-DE1D-4A8A-B191-2F35BF5820B3}" srcOrd="1" destOrd="0" presId="urn:microsoft.com/office/officeart/2005/8/layout/list1"/>
    <dgm:cxn modelId="{C15A5D0A-ED10-45DD-967E-B3E8495E0063}" type="presParOf" srcId="{5FA6940F-B6EE-4FB8-B382-70DA858A450B}" destId="{45E9E92F-B929-448A-83AB-14BB4AF1D70D}" srcOrd="1" destOrd="0" presId="urn:microsoft.com/office/officeart/2005/8/layout/list1"/>
    <dgm:cxn modelId="{F28E2595-0683-4F2A-92D2-EAF534530AB5}" type="presParOf" srcId="{5FA6940F-B6EE-4FB8-B382-70DA858A450B}" destId="{09E62489-02B7-41A6-8ED1-C81A6D213CC0}" srcOrd="2" destOrd="0" presId="urn:microsoft.com/office/officeart/2005/8/layout/list1"/>
    <dgm:cxn modelId="{AD505B8B-FCEB-4CFA-87AA-504A46E46DAB}" type="presParOf" srcId="{5FA6940F-B6EE-4FB8-B382-70DA858A450B}" destId="{179F935A-8CDF-46D6-8DAE-EAE25D27E428}" srcOrd="3" destOrd="0" presId="urn:microsoft.com/office/officeart/2005/8/layout/list1"/>
    <dgm:cxn modelId="{A54023CA-9D1F-4CA8-98E3-E05CBE480B50}" type="presParOf" srcId="{5FA6940F-B6EE-4FB8-B382-70DA858A450B}" destId="{72FAF668-5911-4D11-8E05-F8DDF7CEFADB}" srcOrd="4" destOrd="0" presId="urn:microsoft.com/office/officeart/2005/8/layout/list1"/>
    <dgm:cxn modelId="{75A6A04C-B968-440A-9D24-97E59940F7D7}" type="presParOf" srcId="{72FAF668-5911-4D11-8E05-F8DDF7CEFADB}" destId="{D3024E5E-1475-42A4-BCC1-692F927F4BBB}" srcOrd="0" destOrd="0" presId="urn:microsoft.com/office/officeart/2005/8/layout/list1"/>
    <dgm:cxn modelId="{2BC93007-6D52-4E73-A1E6-B62E948F6DAE}" type="presParOf" srcId="{72FAF668-5911-4D11-8E05-F8DDF7CEFADB}" destId="{90A9384D-2E01-4BC3-88F1-BC746AB71771}" srcOrd="1" destOrd="0" presId="urn:microsoft.com/office/officeart/2005/8/layout/list1"/>
    <dgm:cxn modelId="{A481C443-8FC6-4338-BC7A-06065A4F169F}" type="presParOf" srcId="{5FA6940F-B6EE-4FB8-B382-70DA858A450B}" destId="{784E0D9E-B160-4DFF-BDDA-E7876DF001A3}" srcOrd="5" destOrd="0" presId="urn:microsoft.com/office/officeart/2005/8/layout/list1"/>
    <dgm:cxn modelId="{B8B944FD-EC0E-4AF6-AD65-8E4CAB552A83}" type="presParOf" srcId="{5FA6940F-B6EE-4FB8-B382-70DA858A450B}" destId="{FA4FA3B8-68E3-490F-B7E7-32FCD31FC26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D0586-7C84-46C0-AC43-4970DC019109}"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809EE1F6-1CAB-494C-920A-D6A957A9439B}">
      <dgm:prSet/>
      <dgm:spPr/>
      <dgm:t>
        <a:bodyPr/>
        <a:lstStyle/>
        <a:p>
          <a:r>
            <a:rPr lang="fr-FR" dirty="0"/>
            <a:t>Langages de formatage de données : XML, HTML</a:t>
          </a:r>
          <a:endParaRPr lang="en-US" dirty="0"/>
        </a:p>
      </dgm:t>
    </dgm:pt>
    <dgm:pt modelId="{B682A1B8-83EA-491B-899A-200E66F8563C}" type="parTrans" cxnId="{263E6E8B-AAE7-42E3-AB63-1B5CF5A9DFB9}">
      <dgm:prSet/>
      <dgm:spPr/>
      <dgm:t>
        <a:bodyPr/>
        <a:lstStyle/>
        <a:p>
          <a:endParaRPr lang="en-US"/>
        </a:p>
      </dgm:t>
    </dgm:pt>
    <dgm:pt modelId="{48A26C6F-06D2-4A78-BDD1-ABE2DBD9D9A3}" type="sibTrans" cxnId="{263E6E8B-AAE7-42E3-AB63-1B5CF5A9DFB9}">
      <dgm:prSet/>
      <dgm:spPr/>
      <dgm:t>
        <a:bodyPr/>
        <a:lstStyle/>
        <a:p>
          <a:endParaRPr lang="en-US"/>
        </a:p>
      </dgm:t>
    </dgm:pt>
    <dgm:pt modelId="{070C9693-F8B3-4486-9C29-076DB28A0201}">
      <dgm:prSet/>
      <dgm:spPr/>
      <dgm:t>
        <a:bodyPr/>
        <a:lstStyle/>
        <a:p>
          <a:r>
            <a:rPr lang="fr-FR" dirty="0"/>
            <a:t>Stylisation des pages Web : CSS, Bootstrap</a:t>
          </a:r>
          <a:endParaRPr lang="en-US"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71D20105-EFBA-4935-9485-DEFF1D0252F6}" type="parTrans" cxnId="{24677550-2587-471F-8DCA-BFA38C5344AE}">
      <dgm:prSet/>
      <dgm:spPr/>
      <dgm:t>
        <a:bodyPr/>
        <a:lstStyle/>
        <a:p>
          <a:endParaRPr lang="en-US"/>
        </a:p>
      </dgm:t>
    </dgm:pt>
    <dgm:pt modelId="{4DF5CDAE-B708-4F48-A265-B3E646835D85}" type="sibTrans" cxnId="{24677550-2587-471F-8DCA-BFA38C5344AE}">
      <dgm:prSet/>
      <dgm:spPr/>
      <dgm:t>
        <a:bodyPr/>
        <a:lstStyle/>
        <a:p>
          <a:endParaRPr lang="en-US"/>
        </a:p>
      </dgm:t>
    </dgm:pt>
    <dgm:pt modelId="{9CC8BF6E-C8CD-4431-BA0B-8AD463DD321C}">
      <dgm:prSet/>
      <dgm:spPr/>
      <dgm:t>
        <a:bodyPr/>
        <a:lstStyle/>
        <a:p>
          <a:r>
            <a:rPr lang="fr-FR" dirty="0"/>
            <a:t>Interactivité et dynamique des pages Web : Javascript</a:t>
          </a:r>
          <a:endParaRPr lang="en-US"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3EAD637A-0127-4433-932B-4DBB30E5B085}" type="parTrans" cxnId="{67AF9B94-DCBA-41E5-AE32-0BF9D2AF5F39}">
      <dgm:prSet/>
      <dgm:spPr/>
      <dgm:t>
        <a:bodyPr/>
        <a:lstStyle/>
        <a:p>
          <a:endParaRPr lang="en-US"/>
        </a:p>
      </dgm:t>
    </dgm:pt>
    <dgm:pt modelId="{36AB008A-B204-438A-B78C-7F7BC39354F2}" type="sibTrans" cxnId="{67AF9B94-DCBA-41E5-AE32-0BF9D2AF5F39}">
      <dgm:prSet/>
      <dgm:spPr/>
      <dgm:t>
        <a:bodyPr/>
        <a:lstStyle/>
        <a:p>
          <a:endParaRPr lang="en-US"/>
        </a:p>
      </dgm:t>
    </dgm:pt>
    <dgm:pt modelId="{65810716-222E-4828-B915-35813F62C9B5}">
      <dgm:prSet/>
      <dgm:spPr/>
      <dgm:t>
        <a:bodyPr/>
        <a:lstStyle/>
        <a:p>
          <a:r>
            <a:rPr lang="fr-FR" dirty="0"/>
            <a:t>Architecture 3-tiers, persistance des données : HTTP, PHP, MySQL</a:t>
          </a:r>
          <a:endParaRPr lang="en-US"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D46CDA86-CD33-4792-BEE5-A3AC47D3B00A}" type="parTrans" cxnId="{360CF2B1-C62D-4B67-B5E5-255626B70D36}">
      <dgm:prSet/>
      <dgm:spPr/>
      <dgm:t>
        <a:bodyPr/>
        <a:lstStyle/>
        <a:p>
          <a:endParaRPr lang="en-US"/>
        </a:p>
      </dgm:t>
    </dgm:pt>
    <dgm:pt modelId="{7DFF4E08-093A-4D82-BDB4-8C285066CE03}" type="sibTrans" cxnId="{360CF2B1-C62D-4B67-B5E5-255626B70D36}">
      <dgm:prSet/>
      <dgm:spPr/>
      <dgm:t>
        <a:bodyPr/>
        <a:lstStyle/>
        <a:p>
          <a:endParaRPr lang="en-US"/>
        </a:p>
      </dgm:t>
    </dgm:pt>
    <dgm:pt modelId="{C20C0796-629E-4336-A7CD-44CE5DADD202}">
      <dgm:prSet/>
      <dgm:spPr/>
      <dgm:t>
        <a:bodyPr/>
        <a:lstStyle/>
        <a:p>
          <a:r>
            <a:rPr lang="fr-FR" dirty="0"/>
            <a:t>Communication </a:t>
          </a:r>
          <a:r>
            <a:rPr lang="fr-FR" i="1" dirty="0" err="1"/>
            <a:t>back-end</a:t>
          </a:r>
          <a:r>
            <a:rPr lang="fr-FR" i="1" dirty="0"/>
            <a:t>/</a:t>
          </a:r>
          <a:r>
            <a:rPr lang="fr-FR" i="1" dirty="0" err="1"/>
            <a:t>front-end</a:t>
          </a:r>
          <a:r>
            <a:rPr lang="fr-FR" dirty="0"/>
            <a:t>, API</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4121AD36-7208-4215-988A-23946DCE13D6}" type="parTrans" cxnId="{621E9A15-87C3-40DE-A3E0-07B4DCB12AA6}">
      <dgm:prSet/>
      <dgm:spPr/>
      <dgm:t>
        <a:bodyPr/>
        <a:lstStyle/>
        <a:p>
          <a:endParaRPr lang="en-US"/>
        </a:p>
      </dgm:t>
    </dgm:pt>
    <dgm:pt modelId="{7DE060C8-D46E-40BF-A1D7-5C441E2F9132}" type="sibTrans" cxnId="{621E9A15-87C3-40DE-A3E0-07B4DCB12AA6}">
      <dgm:prSet/>
      <dgm:spPr/>
      <dgm:t>
        <a:bodyPr/>
        <a:lstStyle/>
        <a:p>
          <a:endParaRPr lang="en-US"/>
        </a:p>
      </dgm:t>
    </dgm:pt>
    <dgm:pt modelId="{CC276C63-0F4B-464A-A050-74B97AA46001}">
      <dgm:prSet/>
      <dgm:spPr/>
      <dgm:t>
        <a:bodyPr/>
        <a:lstStyle/>
        <a:p>
          <a:r>
            <a:rPr lang="fr-FR" dirty="0"/>
            <a:t>Hébergement, déploiement</a:t>
          </a:r>
          <a:r>
            <a:rPr lang="fr-FR"/>
            <a:t>, sécurité</a:t>
          </a:r>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BE3120BD-569C-4B18-8F30-179CCD05E477}" type="parTrans" cxnId="{C92ED65E-200D-4999-B221-1D4C7C9E5730}">
      <dgm:prSet/>
      <dgm:spPr/>
      <dgm:t>
        <a:bodyPr/>
        <a:lstStyle/>
        <a:p>
          <a:endParaRPr lang="en-US"/>
        </a:p>
      </dgm:t>
    </dgm:pt>
    <dgm:pt modelId="{A20C0C81-2EA1-40E2-9739-EFFF39BD3495}" type="sibTrans" cxnId="{C92ED65E-200D-4999-B221-1D4C7C9E5730}">
      <dgm:prSet/>
      <dgm:spPr/>
      <dgm:t>
        <a:bodyPr/>
        <a:lstStyle/>
        <a:p>
          <a:endParaRPr lang="en-US"/>
        </a:p>
      </dgm:t>
    </dgm:pt>
    <dgm:pt modelId="{FE6398CD-35AA-4A5F-8C8F-74E2E5CA6E4C}" type="pres">
      <dgm:prSet presAssocID="{EA5D0586-7C84-46C0-AC43-4970DC019109}" presName="diagram" presStyleCnt="0">
        <dgm:presLayoutVars>
          <dgm:dir/>
          <dgm:resizeHandles val="exact"/>
        </dgm:presLayoutVars>
      </dgm:prSet>
      <dgm:spPr/>
    </dgm:pt>
    <dgm:pt modelId="{31DE1944-627F-47B3-A00B-E60DAFA61F2E}" type="pres">
      <dgm:prSet presAssocID="{809EE1F6-1CAB-494C-920A-D6A957A9439B}" presName="node" presStyleLbl="node1" presStyleIdx="0" presStyleCnt="6">
        <dgm:presLayoutVars>
          <dgm:bulletEnabled val="1"/>
        </dgm:presLayoutVars>
      </dgm:prSet>
      <dgm:spPr/>
    </dgm:pt>
    <dgm:pt modelId="{7641ABF4-C19F-4CB2-B488-49C6D7FC7051}" type="pres">
      <dgm:prSet presAssocID="{48A26C6F-06D2-4A78-BDD1-ABE2DBD9D9A3}" presName="sibTrans" presStyleCnt="0"/>
      <dgm:spPr/>
    </dgm:pt>
    <dgm:pt modelId="{B0A43713-30B0-49C8-AE80-4A3E6781864C}" type="pres">
      <dgm:prSet presAssocID="{070C9693-F8B3-4486-9C29-076DB28A0201}" presName="node" presStyleLbl="node1" presStyleIdx="1" presStyleCnt="6">
        <dgm:presLayoutVars>
          <dgm:bulletEnabled val="1"/>
        </dgm:presLayoutVars>
      </dgm:prSet>
      <dgm:spPr/>
    </dgm:pt>
    <dgm:pt modelId="{DDBA2641-1E33-4C1A-B588-6EC1C50B3F74}" type="pres">
      <dgm:prSet presAssocID="{4DF5CDAE-B708-4F48-A265-B3E646835D85}" presName="sibTrans" presStyleCnt="0"/>
      <dgm:spPr/>
    </dgm:pt>
    <dgm:pt modelId="{066CD445-98B0-47B9-95D6-969A36685791}" type="pres">
      <dgm:prSet presAssocID="{9CC8BF6E-C8CD-4431-BA0B-8AD463DD321C}" presName="node" presStyleLbl="node1" presStyleIdx="2" presStyleCnt="6">
        <dgm:presLayoutVars>
          <dgm:bulletEnabled val="1"/>
        </dgm:presLayoutVars>
      </dgm:prSet>
      <dgm:spPr/>
    </dgm:pt>
    <dgm:pt modelId="{BF21E005-8E84-403A-B381-0235A60E5D26}" type="pres">
      <dgm:prSet presAssocID="{36AB008A-B204-438A-B78C-7F7BC39354F2}" presName="sibTrans" presStyleCnt="0"/>
      <dgm:spPr/>
    </dgm:pt>
    <dgm:pt modelId="{764413F3-A74B-41EA-87E5-D65D92B73C62}" type="pres">
      <dgm:prSet presAssocID="{65810716-222E-4828-B915-35813F62C9B5}" presName="node" presStyleLbl="node1" presStyleIdx="3" presStyleCnt="6">
        <dgm:presLayoutVars>
          <dgm:bulletEnabled val="1"/>
        </dgm:presLayoutVars>
      </dgm:prSet>
      <dgm:spPr/>
    </dgm:pt>
    <dgm:pt modelId="{2642FC90-5119-46C3-B3AD-E6E15CB8B081}" type="pres">
      <dgm:prSet presAssocID="{7DFF4E08-093A-4D82-BDB4-8C285066CE03}" presName="sibTrans" presStyleCnt="0"/>
      <dgm:spPr/>
    </dgm:pt>
    <dgm:pt modelId="{EED42D4B-D799-49DF-A650-D4D864037705}" type="pres">
      <dgm:prSet presAssocID="{C20C0796-629E-4336-A7CD-44CE5DADD202}" presName="node" presStyleLbl="node1" presStyleIdx="4" presStyleCnt="6">
        <dgm:presLayoutVars>
          <dgm:bulletEnabled val="1"/>
        </dgm:presLayoutVars>
      </dgm:prSet>
      <dgm:spPr/>
    </dgm:pt>
    <dgm:pt modelId="{26688C55-A6F8-4294-BF47-90F418FE3941}" type="pres">
      <dgm:prSet presAssocID="{7DE060C8-D46E-40BF-A1D7-5C441E2F9132}" presName="sibTrans" presStyleCnt="0"/>
      <dgm:spPr/>
    </dgm:pt>
    <dgm:pt modelId="{506582EB-C21F-4F91-B416-BB29521E521D}" type="pres">
      <dgm:prSet presAssocID="{CC276C63-0F4B-464A-A050-74B97AA46001}" presName="node" presStyleLbl="node1" presStyleIdx="5" presStyleCnt="6">
        <dgm:presLayoutVars>
          <dgm:bulletEnabled val="1"/>
        </dgm:presLayoutVars>
      </dgm:prSet>
      <dgm:spPr/>
    </dgm:pt>
  </dgm:ptLst>
  <dgm:cxnLst>
    <dgm:cxn modelId="{E680500F-B459-4F66-8402-FB385354D12D}" type="presOf" srcId="{CC276C63-0F4B-464A-A050-74B97AA46001}" destId="{506582EB-C21F-4F91-B416-BB29521E521D}" srcOrd="0" destOrd="0" presId="urn:microsoft.com/office/officeart/2005/8/layout/default"/>
    <dgm:cxn modelId="{C0E5C510-779A-4F5B-A565-9FFBE095F5C9}" type="presOf" srcId="{9CC8BF6E-C8CD-4431-BA0B-8AD463DD321C}" destId="{066CD445-98B0-47B9-95D6-969A36685791}" srcOrd="0" destOrd="0" presId="urn:microsoft.com/office/officeart/2005/8/layout/default"/>
    <dgm:cxn modelId="{621E9A15-87C3-40DE-A3E0-07B4DCB12AA6}" srcId="{EA5D0586-7C84-46C0-AC43-4970DC019109}" destId="{C20C0796-629E-4336-A7CD-44CE5DADD202}" srcOrd="4" destOrd="0" parTransId="{4121AD36-7208-4215-988A-23946DCE13D6}" sibTransId="{7DE060C8-D46E-40BF-A1D7-5C441E2F9132}"/>
    <dgm:cxn modelId="{C92ED65E-200D-4999-B221-1D4C7C9E5730}" srcId="{EA5D0586-7C84-46C0-AC43-4970DC019109}" destId="{CC276C63-0F4B-464A-A050-74B97AA46001}" srcOrd="5" destOrd="0" parTransId="{BE3120BD-569C-4B18-8F30-179CCD05E477}" sibTransId="{A20C0C81-2EA1-40E2-9739-EFFF39BD3495}"/>
    <dgm:cxn modelId="{24677550-2587-471F-8DCA-BFA38C5344AE}" srcId="{EA5D0586-7C84-46C0-AC43-4970DC019109}" destId="{070C9693-F8B3-4486-9C29-076DB28A0201}" srcOrd="1" destOrd="0" parTransId="{71D20105-EFBA-4935-9485-DEFF1D0252F6}" sibTransId="{4DF5CDAE-B708-4F48-A265-B3E646835D85}"/>
    <dgm:cxn modelId="{263E6E8B-AAE7-42E3-AB63-1B5CF5A9DFB9}" srcId="{EA5D0586-7C84-46C0-AC43-4970DC019109}" destId="{809EE1F6-1CAB-494C-920A-D6A957A9439B}" srcOrd="0" destOrd="0" parTransId="{B682A1B8-83EA-491B-899A-200E66F8563C}" sibTransId="{48A26C6F-06D2-4A78-BDD1-ABE2DBD9D9A3}"/>
    <dgm:cxn modelId="{67AF9B94-DCBA-41E5-AE32-0BF9D2AF5F39}" srcId="{EA5D0586-7C84-46C0-AC43-4970DC019109}" destId="{9CC8BF6E-C8CD-4431-BA0B-8AD463DD321C}" srcOrd="2" destOrd="0" parTransId="{3EAD637A-0127-4433-932B-4DBB30E5B085}" sibTransId="{36AB008A-B204-438A-B78C-7F7BC39354F2}"/>
    <dgm:cxn modelId="{360CF2B1-C62D-4B67-B5E5-255626B70D36}" srcId="{EA5D0586-7C84-46C0-AC43-4970DC019109}" destId="{65810716-222E-4828-B915-35813F62C9B5}" srcOrd="3" destOrd="0" parTransId="{D46CDA86-CD33-4792-BEE5-A3AC47D3B00A}" sibTransId="{7DFF4E08-093A-4D82-BDB4-8C285066CE03}"/>
    <dgm:cxn modelId="{B0D6DCC2-60C7-4332-8292-0F7EFE5B57F7}" type="presOf" srcId="{809EE1F6-1CAB-494C-920A-D6A957A9439B}" destId="{31DE1944-627F-47B3-A00B-E60DAFA61F2E}" srcOrd="0" destOrd="0" presId="urn:microsoft.com/office/officeart/2005/8/layout/default"/>
    <dgm:cxn modelId="{E6EDC6CA-A040-4187-965B-830CB11EC3D2}" type="presOf" srcId="{C20C0796-629E-4336-A7CD-44CE5DADD202}" destId="{EED42D4B-D799-49DF-A650-D4D864037705}" srcOrd="0" destOrd="0" presId="urn:microsoft.com/office/officeart/2005/8/layout/default"/>
    <dgm:cxn modelId="{DFE15AD3-C567-497B-A75B-DD672BEE0154}" type="presOf" srcId="{070C9693-F8B3-4486-9C29-076DB28A0201}" destId="{B0A43713-30B0-49C8-AE80-4A3E6781864C}" srcOrd="0" destOrd="0" presId="urn:microsoft.com/office/officeart/2005/8/layout/default"/>
    <dgm:cxn modelId="{10CD7BF3-0355-43B2-ADBF-3A5DF7030B69}" type="presOf" srcId="{65810716-222E-4828-B915-35813F62C9B5}" destId="{764413F3-A74B-41EA-87E5-D65D92B73C62}" srcOrd="0" destOrd="0" presId="urn:microsoft.com/office/officeart/2005/8/layout/default"/>
    <dgm:cxn modelId="{25693DF5-36B1-4C2F-BBBB-A5E9118F5BA8}" type="presOf" srcId="{EA5D0586-7C84-46C0-AC43-4970DC019109}" destId="{FE6398CD-35AA-4A5F-8C8F-74E2E5CA6E4C}" srcOrd="0" destOrd="0" presId="urn:microsoft.com/office/officeart/2005/8/layout/default"/>
    <dgm:cxn modelId="{E054D842-F346-4016-B73E-B72E5D435A50}" type="presParOf" srcId="{FE6398CD-35AA-4A5F-8C8F-74E2E5CA6E4C}" destId="{31DE1944-627F-47B3-A00B-E60DAFA61F2E}" srcOrd="0" destOrd="0" presId="urn:microsoft.com/office/officeart/2005/8/layout/default"/>
    <dgm:cxn modelId="{39633E65-7513-4736-BF0F-51355FAD43AB}" type="presParOf" srcId="{FE6398CD-35AA-4A5F-8C8F-74E2E5CA6E4C}" destId="{7641ABF4-C19F-4CB2-B488-49C6D7FC7051}" srcOrd="1" destOrd="0" presId="urn:microsoft.com/office/officeart/2005/8/layout/default"/>
    <dgm:cxn modelId="{4ACE82B8-8C51-4945-BCE4-F3A65F3846E4}" type="presParOf" srcId="{FE6398CD-35AA-4A5F-8C8F-74E2E5CA6E4C}" destId="{B0A43713-30B0-49C8-AE80-4A3E6781864C}" srcOrd="2" destOrd="0" presId="urn:microsoft.com/office/officeart/2005/8/layout/default"/>
    <dgm:cxn modelId="{047A7A20-0BB0-48ED-9DA9-44AC56300D46}" type="presParOf" srcId="{FE6398CD-35AA-4A5F-8C8F-74E2E5CA6E4C}" destId="{DDBA2641-1E33-4C1A-B588-6EC1C50B3F74}" srcOrd="3" destOrd="0" presId="urn:microsoft.com/office/officeart/2005/8/layout/default"/>
    <dgm:cxn modelId="{C0602ACF-4419-4273-9BAF-19BF67BB6B1E}" type="presParOf" srcId="{FE6398CD-35AA-4A5F-8C8F-74E2E5CA6E4C}" destId="{066CD445-98B0-47B9-95D6-969A36685791}" srcOrd="4" destOrd="0" presId="urn:microsoft.com/office/officeart/2005/8/layout/default"/>
    <dgm:cxn modelId="{FD2F5732-3FE2-4975-A78B-ECD03B146355}" type="presParOf" srcId="{FE6398CD-35AA-4A5F-8C8F-74E2E5CA6E4C}" destId="{BF21E005-8E84-403A-B381-0235A60E5D26}" srcOrd="5" destOrd="0" presId="urn:microsoft.com/office/officeart/2005/8/layout/default"/>
    <dgm:cxn modelId="{B3181BDF-0898-4465-A445-003D735A1BC3}" type="presParOf" srcId="{FE6398CD-35AA-4A5F-8C8F-74E2E5CA6E4C}" destId="{764413F3-A74B-41EA-87E5-D65D92B73C62}" srcOrd="6" destOrd="0" presId="urn:microsoft.com/office/officeart/2005/8/layout/default"/>
    <dgm:cxn modelId="{8FA42C7A-04E3-445D-855A-3658BE986792}" type="presParOf" srcId="{FE6398CD-35AA-4A5F-8C8F-74E2E5CA6E4C}" destId="{2642FC90-5119-46C3-B3AD-E6E15CB8B081}" srcOrd="7" destOrd="0" presId="urn:microsoft.com/office/officeart/2005/8/layout/default"/>
    <dgm:cxn modelId="{1E046B0D-33F2-48FA-B88F-A634DEEBBEA6}" type="presParOf" srcId="{FE6398CD-35AA-4A5F-8C8F-74E2E5CA6E4C}" destId="{EED42D4B-D799-49DF-A650-D4D864037705}" srcOrd="8" destOrd="0" presId="urn:microsoft.com/office/officeart/2005/8/layout/default"/>
    <dgm:cxn modelId="{31D2AC12-3BB7-4739-AEC0-0DFF98D2F697}" type="presParOf" srcId="{FE6398CD-35AA-4A5F-8C8F-74E2E5CA6E4C}" destId="{26688C55-A6F8-4294-BF47-90F418FE3941}" srcOrd="9" destOrd="0" presId="urn:microsoft.com/office/officeart/2005/8/layout/default"/>
    <dgm:cxn modelId="{86EEEE3E-982F-4EE5-9656-8150A15DC560}" type="presParOf" srcId="{FE6398CD-35AA-4A5F-8C8F-74E2E5CA6E4C}" destId="{506582EB-C21F-4F91-B416-BB29521E521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62489-02B7-41A6-8ED1-C81A6D213CC0}">
      <dsp:nvSpPr>
        <dsp:cNvPr id="0" name=""/>
        <dsp:cNvSpPr/>
      </dsp:nvSpPr>
      <dsp:spPr>
        <a:xfrm>
          <a:off x="0" y="1595104"/>
          <a:ext cx="6403994" cy="856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A7155F-DE1D-4A8A-B191-2F35BF5820B3}">
      <dsp:nvSpPr>
        <dsp:cNvPr id="0" name=""/>
        <dsp:cNvSpPr/>
      </dsp:nvSpPr>
      <dsp:spPr>
        <a:xfrm>
          <a:off x="320199" y="1093264"/>
          <a:ext cx="4482795" cy="1003680"/>
        </a:xfrm>
        <a:prstGeom prst="round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9439" tIns="0" rIns="169439" bIns="0" numCol="1" spcCol="1270" anchor="ctr" anchorCtr="0">
          <a:noAutofit/>
        </a:bodyPr>
        <a:lstStyle/>
        <a:p>
          <a:pPr marL="0" lvl="0" indent="0" algn="l" defTabSz="1511300">
            <a:lnSpc>
              <a:spcPct val="90000"/>
            </a:lnSpc>
            <a:spcBef>
              <a:spcPct val="0"/>
            </a:spcBef>
            <a:spcAft>
              <a:spcPct val="35000"/>
            </a:spcAft>
            <a:buNone/>
          </a:pPr>
          <a:r>
            <a:rPr lang="fr-FR" sz="3400" kern="1200"/>
            <a:t>Projet – 50%</a:t>
          </a:r>
          <a:endParaRPr lang="en-US" sz="3400" kern="1200"/>
        </a:p>
      </dsp:txBody>
      <dsp:txXfrm>
        <a:off x="369195" y="1142260"/>
        <a:ext cx="4384803" cy="905688"/>
      </dsp:txXfrm>
    </dsp:sp>
    <dsp:sp modelId="{FA4FA3B8-68E3-490F-B7E7-32FCD31FC267}">
      <dsp:nvSpPr>
        <dsp:cNvPr id="0" name=""/>
        <dsp:cNvSpPr/>
      </dsp:nvSpPr>
      <dsp:spPr>
        <a:xfrm>
          <a:off x="0" y="3137344"/>
          <a:ext cx="6403994" cy="856800"/>
        </a:xfrm>
        <a:prstGeom prst="rect">
          <a:avLst/>
        </a:prstGeom>
        <a:solidFill>
          <a:schemeClr val="lt1">
            <a:alpha val="90000"/>
            <a:hueOff val="0"/>
            <a:satOff val="0"/>
            <a:lumOff val="0"/>
            <a:alphaOff val="0"/>
          </a:schemeClr>
        </a:solidFill>
        <a:ln w="9525" cap="flat" cmpd="sng" algn="ctr">
          <a:solidFill>
            <a:schemeClr val="accent2">
              <a:hueOff val="1019668"/>
              <a:satOff val="-2658"/>
              <a:lumOff val="6274"/>
              <a:alphaOff val="0"/>
            </a:schemeClr>
          </a:solidFill>
          <a:prstDash val="solid"/>
        </a:ln>
        <a:effectLst/>
      </dsp:spPr>
      <dsp:style>
        <a:lnRef idx="1">
          <a:scrgbClr r="0" g="0" b="0"/>
        </a:lnRef>
        <a:fillRef idx="1">
          <a:scrgbClr r="0" g="0" b="0"/>
        </a:fillRef>
        <a:effectRef idx="0">
          <a:scrgbClr r="0" g="0" b="0"/>
        </a:effectRef>
        <a:fontRef idx="minor"/>
      </dsp:style>
    </dsp:sp>
    <dsp:sp modelId="{90A9384D-2E01-4BC3-88F1-BC746AB71771}">
      <dsp:nvSpPr>
        <dsp:cNvPr id="0" name=""/>
        <dsp:cNvSpPr/>
      </dsp:nvSpPr>
      <dsp:spPr>
        <a:xfrm>
          <a:off x="320199" y="2635504"/>
          <a:ext cx="4482795" cy="1003680"/>
        </a:xfrm>
        <a:prstGeom prst="roundRect">
          <a:avLst/>
        </a:prstGeom>
        <a:gradFill rotWithShape="0">
          <a:gsLst>
            <a:gs pos="0">
              <a:schemeClr val="accent2">
                <a:hueOff val="1019668"/>
                <a:satOff val="-2658"/>
                <a:lumOff val="6274"/>
                <a:alphaOff val="0"/>
                <a:tint val="96000"/>
                <a:satMod val="100000"/>
                <a:lumMod val="104000"/>
              </a:schemeClr>
            </a:gs>
            <a:gs pos="78000">
              <a:schemeClr val="accent2">
                <a:hueOff val="1019668"/>
                <a:satOff val="-2658"/>
                <a:lumOff val="6274"/>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69439" tIns="0" rIns="169439" bIns="0" numCol="1" spcCol="1270" anchor="ctr" anchorCtr="0">
          <a:noAutofit/>
        </a:bodyPr>
        <a:lstStyle/>
        <a:p>
          <a:pPr marL="0" lvl="0" indent="0" algn="l" defTabSz="1511300">
            <a:lnSpc>
              <a:spcPct val="90000"/>
            </a:lnSpc>
            <a:spcBef>
              <a:spcPct val="0"/>
            </a:spcBef>
            <a:spcAft>
              <a:spcPct val="35000"/>
            </a:spcAft>
            <a:buNone/>
          </a:pPr>
          <a:r>
            <a:rPr lang="fr-FR" sz="3400" kern="1200" dirty="0"/>
            <a:t>Examen écrit – 50%</a:t>
          </a:r>
          <a:endParaRPr lang="en-US" sz="3400" kern="1200" dirty="0"/>
        </a:p>
      </dsp:txBody>
      <dsp:txXfrm>
        <a:off x="369195" y="2684500"/>
        <a:ext cx="4384803" cy="905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E1944-627F-47B3-A00B-E60DAFA61F2E}">
      <dsp:nvSpPr>
        <dsp:cNvPr id="0" name=""/>
        <dsp:cNvSpPr/>
      </dsp:nvSpPr>
      <dsp:spPr>
        <a:xfrm>
          <a:off x="1073586" y="3281"/>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Langages de formatage de données : XML, HTML</a:t>
          </a:r>
          <a:endParaRPr lang="en-US" sz="2300" kern="1200" dirty="0"/>
        </a:p>
      </dsp:txBody>
      <dsp:txXfrm>
        <a:off x="1073586" y="3281"/>
        <a:ext cx="2710383" cy="1626230"/>
      </dsp:txXfrm>
    </dsp:sp>
    <dsp:sp modelId="{B0A43713-30B0-49C8-AE80-4A3E6781864C}">
      <dsp:nvSpPr>
        <dsp:cNvPr id="0" name=""/>
        <dsp:cNvSpPr/>
      </dsp:nvSpPr>
      <dsp:spPr>
        <a:xfrm>
          <a:off x="4055008" y="3281"/>
          <a:ext cx="2710383" cy="1626230"/>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Stylisation des pages Web : CSS, Bootstrap</a:t>
          </a:r>
          <a:endParaRPr lang="en-US" sz="2300" kern="1200" dirty="0"/>
        </a:p>
      </dsp:txBody>
      <dsp:txXfrm>
        <a:off x="4055008" y="3281"/>
        <a:ext cx="2710383" cy="1626230"/>
      </dsp:txXfrm>
    </dsp:sp>
    <dsp:sp modelId="{066CD445-98B0-47B9-95D6-969A36685791}">
      <dsp:nvSpPr>
        <dsp:cNvPr id="0" name=""/>
        <dsp:cNvSpPr/>
      </dsp:nvSpPr>
      <dsp:spPr>
        <a:xfrm>
          <a:off x="7036430" y="3281"/>
          <a:ext cx="2710383" cy="1626230"/>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Interactivité et dynamique des pages Web : Javascript</a:t>
          </a:r>
          <a:endParaRPr lang="en-US" sz="2300" kern="1200" dirty="0"/>
        </a:p>
      </dsp:txBody>
      <dsp:txXfrm>
        <a:off x="7036430" y="3281"/>
        <a:ext cx="2710383" cy="1626230"/>
      </dsp:txXfrm>
    </dsp:sp>
    <dsp:sp modelId="{764413F3-A74B-41EA-87E5-D65D92B73C62}">
      <dsp:nvSpPr>
        <dsp:cNvPr id="0" name=""/>
        <dsp:cNvSpPr/>
      </dsp:nvSpPr>
      <dsp:spPr>
        <a:xfrm>
          <a:off x="1073586" y="1900550"/>
          <a:ext cx="2710383" cy="1626230"/>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Architecture 3-tiers, persistance des données : HTTP, PHP, MySQL</a:t>
          </a:r>
          <a:endParaRPr lang="en-US" sz="2300" kern="1200" dirty="0"/>
        </a:p>
      </dsp:txBody>
      <dsp:txXfrm>
        <a:off x="1073586" y="1900550"/>
        <a:ext cx="2710383" cy="1626230"/>
      </dsp:txXfrm>
    </dsp:sp>
    <dsp:sp modelId="{EED42D4B-D799-49DF-A650-D4D864037705}">
      <dsp:nvSpPr>
        <dsp:cNvPr id="0" name=""/>
        <dsp:cNvSpPr/>
      </dsp:nvSpPr>
      <dsp:spPr>
        <a:xfrm>
          <a:off x="4055008" y="1900550"/>
          <a:ext cx="2710383" cy="1626230"/>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Communication </a:t>
          </a:r>
          <a:r>
            <a:rPr lang="fr-FR" sz="2300" i="1" kern="1200" dirty="0" err="1"/>
            <a:t>back-end</a:t>
          </a:r>
          <a:r>
            <a:rPr lang="fr-FR" sz="2300" i="1" kern="1200" dirty="0"/>
            <a:t>/</a:t>
          </a:r>
          <a:r>
            <a:rPr lang="fr-FR" sz="2300" i="1" kern="1200" dirty="0" err="1"/>
            <a:t>front-end</a:t>
          </a:r>
          <a:r>
            <a:rPr lang="fr-FR" sz="2300" kern="1200" dirty="0"/>
            <a:t>, API</a:t>
          </a:r>
          <a:endParaRPr lang="en-US" sz="2300" kern="1200" dirty="0"/>
        </a:p>
      </dsp:txBody>
      <dsp:txXfrm>
        <a:off x="4055008" y="1900550"/>
        <a:ext cx="2710383" cy="1626230"/>
      </dsp:txXfrm>
    </dsp:sp>
    <dsp:sp modelId="{506582EB-C21F-4F91-B416-BB29521E521D}">
      <dsp:nvSpPr>
        <dsp:cNvPr id="0" name=""/>
        <dsp:cNvSpPr/>
      </dsp:nvSpPr>
      <dsp:spPr>
        <a:xfrm>
          <a:off x="7036430" y="1900550"/>
          <a:ext cx="2710383" cy="1626230"/>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Hébergement, déploiement</a:t>
          </a:r>
          <a:r>
            <a:rPr lang="fr-FR" sz="2300" kern="1200"/>
            <a:t>, sécurité</a:t>
          </a:r>
          <a:endParaRPr lang="en-US" sz="2300" kern="1200" dirty="0"/>
        </a:p>
      </dsp:txBody>
      <dsp:txXfrm>
        <a:off x="7036430" y="1900550"/>
        <a:ext cx="2710383" cy="16262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FA12775-DB1D-4182-8686-D81EC77562A6}" type="datetimeFigureOut">
              <a:rPr lang="fr-FR" smtClean="0"/>
              <a:t>02/04/2025</a:t>
            </a:fld>
            <a:endParaRPr lang="fr-FR"/>
          </a:p>
        </p:txBody>
      </p:sp>
      <p:sp>
        <p:nvSpPr>
          <p:cNvPr id="5" name="Footer Placeholder 4"/>
          <p:cNvSpPr>
            <a:spLocks noGrp="1"/>
          </p:cNvSpPr>
          <p:nvPr>
            <p:ph type="ftr" sz="quarter" idx="11"/>
          </p:nvPr>
        </p:nvSpPr>
        <p:spPr>
          <a:xfrm>
            <a:off x="1371600" y="4323845"/>
            <a:ext cx="6400800" cy="365125"/>
          </a:xfrm>
        </p:spPr>
        <p:txBody>
          <a:bodyPr/>
          <a:lstStyle/>
          <a:p>
            <a:endParaRPr lang="fr-FR"/>
          </a:p>
        </p:txBody>
      </p:sp>
      <p:sp>
        <p:nvSpPr>
          <p:cNvPr id="6" name="Slide Number Placeholder 5"/>
          <p:cNvSpPr>
            <a:spLocks noGrp="1"/>
          </p:cNvSpPr>
          <p:nvPr>
            <p:ph type="sldNum" sz="quarter" idx="12"/>
          </p:nvPr>
        </p:nvSpPr>
        <p:spPr>
          <a:xfrm>
            <a:off x="8077200" y="1430866"/>
            <a:ext cx="2743200" cy="365125"/>
          </a:xfrm>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5029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2815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a:xfrm>
            <a:off x="685800" y="379941"/>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989552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a:xfrm>
            <a:off x="685800" y="379941"/>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6B289AEC-E927-4FCA-BD41-A4B584C427E6}" type="slidenum">
              <a:rPr lang="fr-FR" smtClean="0"/>
              <a:t>‹N°›</a:t>
            </a:fld>
            <a:endParaRPr lang="fr-F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656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a:xfrm>
            <a:off x="685800" y="378883"/>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432399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9FA12775-DB1D-4182-8686-D81EC77562A6}" type="datetimeFigureOut">
              <a:rPr lang="fr-FR" smtClean="0"/>
              <a:t>02/04/2025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42600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9FA12775-DB1D-4182-8686-D81EC77562A6}" type="datetimeFigureOut">
              <a:rPr lang="fr-FR" smtClean="0"/>
              <a:t>02/04/2025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94611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FA12775-DB1D-4182-8686-D81EC77562A6}" type="datetimeFigureOut">
              <a:rPr lang="fr-FR" smtClean="0"/>
              <a:t>02/04/2025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3734387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FA12775-DB1D-4182-8686-D81EC77562A6}" type="datetimeFigureOut">
              <a:rPr lang="fr-FR" smtClean="0"/>
              <a:t>02/04/2025</a:t>
            </a:fld>
            <a:endParaRPr lang="fr-FR"/>
          </a:p>
        </p:txBody>
      </p:sp>
      <p:sp>
        <p:nvSpPr>
          <p:cNvPr id="5" name="Footer Placeholder 4"/>
          <p:cNvSpPr>
            <a:spLocks noGrp="1"/>
          </p:cNvSpPr>
          <p:nvPr>
            <p:ph type="ftr" sz="quarter" idx="11"/>
          </p:nvPr>
        </p:nvSpPr>
        <p:spPr>
          <a:xfrm>
            <a:off x="685800" y="381000"/>
            <a:ext cx="6991492" cy="365125"/>
          </a:xfrm>
        </p:spPr>
        <p:txBody>
          <a:bodyPr/>
          <a:lstStyle/>
          <a:p>
            <a:endParaRPr lang="fr-FR"/>
          </a:p>
        </p:txBody>
      </p:sp>
      <p:sp>
        <p:nvSpPr>
          <p:cNvPr id="6" name="Slide Number Placeholder 5"/>
          <p:cNvSpPr>
            <a:spLocks noGrp="1"/>
          </p:cNvSpPr>
          <p:nvPr>
            <p:ph type="sldNum" sz="quarter" idx="12"/>
          </p:nvPr>
        </p:nvSpPr>
        <p:spPr>
          <a:xfrm>
            <a:off x="10862452" y="381000"/>
            <a:ext cx="643748" cy="365125"/>
          </a:xfrm>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317668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FA12775-DB1D-4182-8686-D81EC77562A6}" type="datetimeFigureOut">
              <a:rPr lang="fr-FR" smtClean="0"/>
              <a:t>02/04/2025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4278909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FA12775-DB1D-4182-8686-D81EC77562A6}" type="datetimeFigureOut">
              <a:rPr lang="fr-FR" smtClean="0"/>
              <a:t>02/04/2025</a:t>
            </a:fld>
            <a:endParaRPr lang="fr-FR"/>
          </a:p>
        </p:txBody>
      </p:sp>
      <p:sp>
        <p:nvSpPr>
          <p:cNvPr id="5" name="Footer Placeholder 4"/>
          <p:cNvSpPr>
            <a:spLocks noGrp="1"/>
          </p:cNvSpPr>
          <p:nvPr>
            <p:ph type="ftr" sz="quarter" idx="11"/>
          </p:nvPr>
        </p:nvSpPr>
        <p:spPr>
          <a:xfrm>
            <a:off x="685800" y="381001"/>
            <a:ext cx="6991492" cy="364065"/>
          </a:xfrm>
        </p:spPr>
        <p:txBody>
          <a:bodyPr/>
          <a:lstStyle/>
          <a:p>
            <a:endParaRPr lang="fr-FR"/>
          </a:p>
        </p:txBody>
      </p:sp>
      <p:sp>
        <p:nvSpPr>
          <p:cNvPr id="6" name="Slide Number Placeholder 5"/>
          <p:cNvSpPr>
            <a:spLocks noGrp="1"/>
          </p:cNvSpPr>
          <p:nvPr>
            <p:ph type="sldNum" sz="quarter" idx="12"/>
          </p:nvPr>
        </p:nvSpPr>
        <p:spPr>
          <a:xfrm>
            <a:off x="10862452" y="381000"/>
            <a:ext cx="643748" cy="365125"/>
          </a:xfrm>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290661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47417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FA12775-DB1D-4182-8686-D81EC77562A6}" type="datetimeFigureOut">
              <a:rPr lang="fr-FR" smtClean="0"/>
              <a:t>02/04/2025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234417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FA12775-DB1D-4182-8686-D81EC77562A6}" type="datetimeFigureOut">
              <a:rPr lang="fr-FR" smtClean="0"/>
              <a:t>02/04/2025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44744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12775-DB1D-4182-8686-D81EC77562A6}" type="datetimeFigureOut">
              <a:rPr lang="fr-FR" smtClean="0"/>
              <a:t>02/04/2025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366707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141381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9FA12775-DB1D-4182-8686-D81EC77562A6}" type="datetimeFigureOut">
              <a:rPr lang="fr-FR" smtClean="0"/>
              <a:t>02/04/2025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89AEC-E927-4FCA-BD41-A4B584C427E6}" type="slidenum">
              <a:rPr lang="fr-FR" smtClean="0"/>
              <a:t>‹N°›</a:t>
            </a:fld>
            <a:endParaRPr lang="fr-FR"/>
          </a:p>
        </p:txBody>
      </p:sp>
    </p:spTree>
    <p:extLst>
      <p:ext uri="{BB962C8B-B14F-4D97-AF65-F5344CB8AC3E}">
        <p14:creationId xmlns:p14="http://schemas.microsoft.com/office/powerpoint/2010/main" val="2902363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A12775-DB1D-4182-8686-D81EC77562A6}" type="datetimeFigureOut">
              <a:rPr lang="fr-FR" smtClean="0"/>
              <a:t>02/04/2025</a:t>
            </a:fld>
            <a:endParaRPr lang="fr-F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B289AEC-E927-4FCA-BD41-A4B584C427E6}" type="slidenum">
              <a:rPr lang="fr-FR" smtClean="0"/>
              <a:t>‹N°›</a:t>
            </a:fld>
            <a:endParaRPr lang="fr-FR"/>
          </a:p>
        </p:txBody>
      </p:sp>
    </p:spTree>
    <p:extLst>
      <p:ext uri="{BB962C8B-B14F-4D97-AF65-F5344CB8AC3E}">
        <p14:creationId xmlns:p14="http://schemas.microsoft.com/office/powerpoint/2010/main" val="232615067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exandre.lombard@utbm.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etbootstrap.com/docs/5.3/getting-started/introducti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symfony.com/doc/current/setup.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erveur.com/message/145" TargetMode="External"/><Relationship Id="rId2" Type="http://schemas.openxmlformats.org/officeDocument/2006/relationships/hyperlink" Target="http://serveur.com/message"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tstore3.swagger.io/"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petstore3.swagger.io/"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w3.org/MarkUp/SCHEMA/xhtml11.xs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eveloper.mozilla.org/fr/docs/Web/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jsfiddle.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w3.org/TR/WCAG20/"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07B69-042B-46A1-A4E6-012D699F7596}"/>
              </a:ext>
            </a:extLst>
          </p:cNvPr>
          <p:cNvSpPr>
            <a:spLocks noGrp="1"/>
          </p:cNvSpPr>
          <p:nvPr>
            <p:ph type="ctrTitle"/>
          </p:nvPr>
        </p:nvSpPr>
        <p:spPr/>
        <p:txBody>
          <a:bodyPr/>
          <a:lstStyle/>
          <a:p>
            <a:r>
              <a:rPr lang="fr-FR" dirty="0"/>
              <a:t>WE4A</a:t>
            </a:r>
          </a:p>
        </p:txBody>
      </p:sp>
      <p:sp>
        <p:nvSpPr>
          <p:cNvPr id="3" name="Sous-titre 2">
            <a:extLst>
              <a:ext uri="{FF2B5EF4-FFF2-40B4-BE49-F238E27FC236}">
                <a16:creationId xmlns:a16="http://schemas.microsoft.com/office/drawing/2014/main" id="{D774A4A7-9653-461A-B071-2BB4FD953E0D}"/>
              </a:ext>
            </a:extLst>
          </p:cNvPr>
          <p:cNvSpPr>
            <a:spLocks noGrp="1"/>
          </p:cNvSpPr>
          <p:nvPr>
            <p:ph type="subTitle" idx="1"/>
          </p:nvPr>
        </p:nvSpPr>
        <p:spPr/>
        <p:txBody>
          <a:bodyPr>
            <a:normAutofit fontScale="92500" lnSpcReduction="10000"/>
          </a:bodyPr>
          <a:lstStyle/>
          <a:p>
            <a:r>
              <a:rPr lang="fr-FR" dirty="0"/>
              <a:t>Technologies et programmation Web – Alexandre Lombard</a:t>
            </a:r>
          </a:p>
          <a:p>
            <a:r>
              <a:rPr lang="fr-FR" dirty="0">
                <a:hlinkClick r:id="rId2"/>
              </a:rPr>
              <a:t>alexandre.lombard@utbm.fr</a:t>
            </a:r>
            <a:r>
              <a:rPr lang="fr-FR" dirty="0"/>
              <a:t> </a:t>
            </a:r>
          </a:p>
        </p:txBody>
      </p:sp>
    </p:spTree>
    <p:extLst>
      <p:ext uri="{BB962C8B-B14F-4D97-AF65-F5344CB8AC3E}">
        <p14:creationId xmlns:p14="http://schemas.microsoft.com/office/powerpoint/2010/main" val="400079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Le langage XML est :</a:t>
            </a:r>
          </a:p>
          <a:p>
            <a:pPr lvl="1"/>
            <a:r>
              <a:rPr lang="fr-FR" dirty="0"/>
              <a:t>Non ambigu : les règles syntaxiques d’XML sont strictes</a:t>
            </a:r>
          </a:p>
          <a:p>
            <a:pPr lvl="1"/>
            <a:r>
              <a:rPr lang="fr-FR" dirty="0"/>
              <a:t>Lisible : il s’agit d’un langage textuel interprétable par un être humain</a:t>
            </a:r>
          </a:p>
          <a:p>
            <a:pPr lvl="1"/>
            <a:r>
              <a:rPr lang="fr-FR" dirty="0"/>
              <a:t>Passif : il structure la donnée mais ne décrit pas de traitement</a:t>
            </a:r>
          </a:p>
          <a:p>
            <a:r>
              <a:rPr lang="fr-FR" dirty="0"/>
              <a:t>XML est très utilisé dès lors qu’il faut </a:t>
            </a:r>
            <a:r>
              <a:rPr lang="fr-FR" b="1" dirty="0"/>
              <a:t>sérialiser</a:t>
            </a:r>
            <a:r>
              <a:rPr lang="fr-FR" dirty="0"/>
              <a:t> de l’information (la sauvegarder sous forme de fichier)</a:t>
            </a:r>
          </a:p>
          <a:p>
            <a:r>
              <a:rPr lang="fr-FR" dirty="0"/>
              <a:t>Par exemple, les fichiers Microsoft Office au format Open Document (docx, xlsx) sont des fichiers XML</a:t>
            </a:r>
          </a:p>
          <a:p>
            <a:endParaRPr lang="fr-FR" dirty="0"/>
          </a:p>
        </p:txBody>
      </p:sp>
    </p:spTree>
    <p:extLst>
      <p:ext uri="{BB962C8B-B14F-4D97-AF65-F5344CB8AC3E}">
        <p14:creationId xmlns:p14="http://schemas.microsoft.com/office/powerpoint/2010/main" val="2970183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685799" y="764373"/>
            <a:ext cx="3977639" cy="1600200"/>
          </a:xfrm>
        </p:spPr>
        <p:txBody>
          <a:bodyPr anchor="b">
            <a:normAutofit/>
          </a:bodyPr>
          <a:lstStyle/>
          <a:p>
            <a:pPr algn="l"/>
            <a:r>
              <a:rPr lang="fr-FR" sz="3200"/>
              <a:t>Bootstrap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364573"/>
            <a:ext cx="3977639" cy="3854112"/>
          </a:xfrm>
        </p:spPr>
        <p:txBody>
          <a:bodyPr>
            <a:normAutofit/>
          </a:bodyPr>
          <a:lstStyle/>
          <a:p>
            <a:r>
              <a:rPr lang="fr-FR" sz="1600" dirty="0"/>
              <a:t>Réaliser un site Web esthétique, ergonomique et accessible est un travail délicat</a:t>
            </a:r>
          </a:p>
          <a:p>
            <a:r>
              <a:rPr lang="fr-FR" sz="1600" dirty="0"/>
              <a:t>Des développeurs ont travaillé sur le sujet et ont produit des solutions, et notamment des styles CSS qui aident à réaliser de tels sites</a:t>
            </a:r>
          </a:p>
          <a:p>
            <a:r>
              <a:rPr lang="fr-FR" sz="1600" dirty="0"/>
              <a:t>Le plus connu d’entre eux est </a:t>
            </a:r>
            <a:r>
              <a:rPr lang="fr-FR" sz="1600" b="1" dirty="0"/>
              <a:t>Bootstrap </a:t>
            </a:r>
            <a:r>
              <a:rPr lang="fr-FR" sz="1600" dirty="0"/>
              <a:t>développé par Twitter</a:t>
            </a:r>
          </a:p>
        </p:txBody>
      </p:sp>
      <p:pic>
        <p:nvPicPr>
          <p:cNvPr id="4" name="Image 3">
            <a:extLst>
              <a:ext uri="{FF2B5EF4-FFF2-40B4-BE49-F238E27FC236}">
                <a16:creationId xmlns:a16="http://schemas.microsoft.com/office/drawing/2014/main" id="{E93DCCA9-21E3-4834-8247-A609564B0250}"/>
              </a:ext>
            </a:extLst>
          </p:cNvPr>
          <p:cNvPicPr>
            <a:picLocks noChangeAspect="1"/>
          </p:cNvPicPr>
          <p:nvPr/>
        </p:nvPicPr>
        <p:blipFill>
          <a:blip r:embed="rId3"/>
          <a:stretch>
            <a:fillRect/>
          </a:stretch>
        </p:blipFill>
        <p:spPr>
          <a:xfrm>
            <a:off x="4972699" y="1154845"/>
            <a:ext cx="6533501" cy="4655119"/>
          </a:xfrm>
          <a:prstGeom prst="rect">
            <a:avLst/>
          </a:prstGeom>
        </p:spPr>
      </p:pic>
    </p:spTree>
    <p:extLst>
      <p:ext uri="{BB962C8B-B14F-4D97-AF65-F5344CB8AC3E}">
        <p14:creationId xmlns:p14="http://schemas.microsoft.com/office/powerpoint/2010/main" val="35036936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68DA1-94DE-4DC2-B78C-14EF25A7E751}"/>
              </a:ext>
            </a:extLst>
          </p:cNvPr>
          <p:cNvSpPr>
            <a:spLocks noGrp="1"/>
          </p:cNvSpPr>
          <p:nvPr>
            <p:ph type="title"/>
          </p:nvPr>
        </p:nvSpPr>
        <p:spPr/>
        <p:txBody>
          <a:bodyPr/>
          <a:lstStyle/>
          <a:p>
            <a:r>
              <a:rPr lang="fr-FR" dirty="0"/>
              <a:t>Bootstrap</a:t>
            </a:r>
          </a:p>
        </p:txBody>
      </p:sp>
      <p:sp>
        <p:nvSpPr>
          <p:cNvPr id="3" name="Espace réservé du contenu 2">
            <a:extLst>
              <a:ext uri="{FF2B5EF4-FFF2-40B4-BE49-F238E27FC236}">
                <a16:creationId xmlns:a16="http://schemas.microsoft.com/office/drawing/2014/main" id="{61D67AA7-C5E3-4BF5-83B1-4D6C06CF1A63}"/>
              </a:ext>
            </a:extLst>
          </p:cNvPr>
          <p:cNvSpPr>
            <a:spLocks noGrp="1"/>
          </p:cNvSpPr>
          <p:nvPr>
            <p:ph idx="1"/>
          </p:nvPr>
        </p:nvSpPr>
        <p:spPr/>
        <p:txBody>
          <a:bodyPr/>
          <a:lstStyle/>
          <a:p>
            <a:r>
              <a:rPr lang="fr-FR" dirty="0"/>
              <a:t>L’utilisation de Bootstrap se fait en :</a:t>
            </a:r>
          </a:p>
          <a:p>
            <a:pPr marL="914400" lvl="1" indent="-457200">
              <a:buFont typeface="+mj-lt"/>
              <a:buAutoNum type="arabicPeriod"/>
            </a:pPr>
            <a:r>
              <a:rPr lang="fr-FR" dirty="0"/>
              <a:t>Incluant le CSS Bootstrap et le Javascript Bootstrap (voir sur </a:t>
            </a:r>
            <a:r>
              <a:rPr lang="fr-FR" dirty="0">
                <a:hlinkClick r:id="rId2"/>
              </a:rPr>
              <a:t>https://getbootstrap.com/</a:t>
            </a:r>
            <a:r>
              <a:rPr lang="fr-FR" dirty="0"/>
              <a:t>)</a:t>
            </a:r>
          </a:p>
          <a:p>
            <a:pPr marL="914400" lvl="1" indent="-457200">
              <a:buFont typeface="+mj-lt"/>
              <a:buAutoNum type="arabicPeriod"/>
            </a:pPr>
            <a:r>
              <a:rPr lang="fr-FR" dirty="0"/>
              <a:t>En mentionnant la </a:t>
            </a:r>
            <a:r>
              <a:rPr lang="fr-FR" dirty="0" err="1"/>
              <a:t>meta</a:t>
            </a:r>
            <a:r>
              <a:rPr lang="fr-FR" dirty="0"/>
              <a:t> balise : </a:t>
            </a:r>
            <a:r>
              <a:rPr lang="en-US" dirty="0">
                <a:latin typeface="Courier New" panose="02070309020205020404" pitchFamily="49" charset="0"/>
                <a:cs typeface="Courier New" panose="02070309020205020404" pitchFamily="49" charset="0"/>
              </a:rPr>
              <a:t>&lt;meta name="viewport" content="width=device-width, initial-scale=1“ /&gt;</a:t>
            </a:r>
            <a:endParaRPr lang="fr-FR" dirty="0">
              <a:latin typeface="Courier New" panose="02070309020205020404" pitchFamily="49" charset="0"/>
              <a:cs typeface="Courier New" panose="02070309020205020404" pitchFamily="49" charset="0"/>
            </a:endParaRPr>
          </a:p>
          <a:p>
            <a:pPr marL="914400" lvl="1" indent="-457200">
              <a:buFont typeface="+mj-lt"/>
              <a:buAutoNum type="arabicPeriod"/>
            </a:pPr>
            <a:r>
              <a:rPr lang="fr-FR" dirty="0"/>
              <a:t>Utilisant les </a:t>
            </a:r>
            <a:r>
              <a:rPr lang="fr-FR" i="1" dirty="0"/>
              <a:t>classes</a:t>
            </a:r>
            <a:r>
              <a:rPr lang="fr-FR" dirty="0"/>
              <a:t> appropriées sur les différents éléments de la page HTML</a:t>
            </a:r>
          </a:p>
          <a:p>
            <a:r>
              <a:rPr lang="fr-FR" dirty="0"/>
              <a:t>Quelques concepts de base permettent d’appréhender la définition de pages avec Bootstrap (la plupart de ces concepts sont partagés par d’autres styles CSS)</a:t>
            </a:r>
          </a:p>
        </p:txBody>
      </p:sp>
    </p:spTree>
    <p:extLst>
      <p:ext uri="{BB962C8B-B14F-4D97-AF65-F5344CB8AC3E}">
        <p14:creationId xmlns:p14="http://schemas.microsoft.com/office/powerpoint/2010/main" val="3009517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err="1"/>
              <a:t>Layout</a:t>
            </a:r>
            <a:r>
              <a:rPr lang="fr-FR" dirty="0"/>
              <a:t> Bootstrap</a:t>
            </a:r>
          </a:p>
        </p:txBody>
      </p:sp>
      <p:pic>
        <p:nvPicPr>
          <p:cNvPr id="4" name="Espace réservé du contenu 3">
            <a:extLst>
              <a:ext uri="{FF2B5EF4-FFF2-40B4-BE49-F238E27FC236}">
                <a16:creationId xmlns:a16="http://schemas.microsoft.com/office/drawing/2014/main" id="{457EE6BD-D986-4EA9-84A4-FE5F41EF25F2}"/>
              </a:ext>
            </a:extLst>
          </p:cNvPr>
          <p:cNvPicPr>
            <a:picLocks noGrp="1" noChangeAspect="1"/>
          </p:cNvPicPr>
          <p:nvPr>
            <p:ph idx="1"/>
          </p:nvPr>
        </p:nvPicPr>
        <p:blipFill>
          <a:blip r:embed="rId2"/>
          <a:stretch>
            <a:fillRect/>
          </a:stretch>
        </p:blipFill>
        <p:spPr>
          <a:xfrm>
            <a:off x="1338286" y="1813692"/>
            <a:ext cx="9515428" cy="4877701"/>
          </a:xfrm>
          <a:prstGeom prst="rect">
            <a:avLst/>
          </a:prstGeom>
        </p:spPr>
      </p:pic>
    </p:spTree>
    <p:extLst>
      <p:ext uri="{BB962C8B-B14F-4D97-AF65-F5344CB8AC3E}">
        <p14:creationId xmlns:p14="http://schemas.microsoft.com/office/powerpoint/2010/main" val="2711918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a:t>GRID System</a:t>
            </a:r>
          </a:p>
        </p:txBody>
      </p:sp>
      <p:sp>
        <p:nvSpPr>
          <p:cNvPr id="5" name="Espace réservé du contenu 4">
            <a:extLst>
              <a:ext uri="{FF2B5EF4-FFF2-40B4-BE49-F238E27FC236}">
                <a16:creationId xmlns:a16="http://schemas.microsoft.com/office/drawing/2014/main" id="{B8B2D26C-8C2C-4D94-A069-CB6B5FE92812}"/>
              </a:ext>
            </a:extLst>
          </p:cNvPr>
          <p:cNvSpPr>
            <a:spLocks noGrp="1"/>
          </p:cNvSpPr>
          <p:nvPr>
            <p:ph idx="1"/>
          </p:nvPr>
        </p:nvSpPr>
        <p:spPr/>
        <p:txBody>
          <a:bodyPr/>
          <a:lstStyle/>
          <a:p>
            <a:r>
              <a:rPr lang="fr-FR" dirty="0"/>
              <a:t>Pour la présentation du contenu, le « </a:t>
            </a:r>
            <a:r>
              <a:rPr lang="fr-FR" dirty="0" err="1"/>
              <a:t>Grid</a:t>
            </a:r>
            <a:r>
              <a:rPr lang="fr-FR" dirty="0"/>
              <a:t> System » de </a:t>
            </a:r>
            <a:r>
              <a:rPr lang="fr-FR" dirty="0" err="1"/>
              <a:t>boostrap</a:t>
            </a:r>
            <a:r>
              <a:rPr lang="fr-FR" dirty="0"/>
              <a:t> divise le conteneur en 12 colonnes</a:t>
            </a:r>
          </a:p>
          <a:p>
            <a:r>
              <a:rPr lang="fr-FR" dirty="0"/>
              <a:t>En utilisant les classes appropriées, on peut spécifier le nombre de colonnes utilisées par un bloc HTML (généralement </a:t>
            </a:r>
            <a:r>
              <a:rPr lang="fr-FR" dirty="0">
                <a:latin typeface="Courier New" panose="02070309020205020404" pitchFamily="49" charset="0"/>
                <a:cs typeface="Courier New" panose="02070309020205020404" pitchFamily="49" charset="0"/>
              </a:rPr>
              <a:t>div</a:t>
            </a:r>
            <a:r>
              <a:rPr lang="fr-FR" dirty="0"/>
              <a:t>)</a:t>
            </a:r>
          </a:p>
          <a:p>
            <a:endParaRPr lang="fr-FR" dirty="0"/>
          </a:p>
        </p:txBody>
      </p:sp>
      <p:pic>
        <p:nvPicPr>
          <p:cNvPr id="10" name="Image 9">
            <a:extLst>
              <a:ext uri="{FF2B5EF4-FFF2-40B4-BE49-F238E27FC236}">
                <a16:creationId xmlns:a16="http://schemas.microsoft.com/office/drawing/2014/main" id="{714D98C2-551C-45A7-B30E-53059FFDAD66}"/>
              </a:ext>
            </a:extLst>
          </p:cNvPr>
          <p:cNvPicPr>
            <a:picLocks noChangeAspect="1"/>
          </p:cNvPicPr>
          <p:nvPr/>
        </p:nvPicPr>
        <p:blipFill>
          <a:blip r:embed="rId2"/>
          <a:stretch>
            <a:fillRect/>
          </a:stretch>
        </p:blipFill>
        <p:spPr>
          <a:xfrm>
            <a:off x="1961573" y="3835887"/>
            <a:ext cx="8268854" cy="2257740"/>
          </a:xfrm>
          <a:prstGeom prst="rect">
            <a:avLst/>
          </a:prstGeom>
        </p:spPr>
      </p:pic>
    </p:spTree>
    <p:extLst>
      <p:ext uri="{BB962C8B-B14F-4D97-AF65-F5344CB8AC3E}">
        <p14:creationId xmlns:p14="http://schemas.microsoft.com/office/powerpoint/2010/main" val="41323888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a:t>GRID System</a:t>
            </a:r>
          </a:p>
        </p:txBody>
      </p:sp>
      <p:sp>
        <p:nvSpPr>
          <p:cNvPr id="5" name="Espace réservé du contenu 4">
            <a:extLst>
              <a:ext uri="{FF2B5EF4-FFF2-40B4-BE49-F238E27FC236}">
                <a16:creationId xmlns:a16="http://schemas.microsoft.com/office/drawing/2014/main" id="{B8B2D26C-8C2C-4D94-A069-CB6B5FE92812}"/>
              </a:ext>
            </a:extLst>
          </p:cNvPr>
          <p:cNvSpPr>
            <a:spLocks noGrp="1"/>
          </p:cNvSpPr>
          <p:nvPr>
            <p:ph idx="1"/>
          </p:nvPr>
        </p:nvSpPr>
        <p:spPr/>
        <p:txBody>
          <a:bodyPr>
            <a:normAutofit fontScale="92500" lnSpcReduction="10000"/>
          </a:bodyPr>
          <a:lstStyle/>
          <a:p>
            <a:r>
              <a:rPr lang="fr-FR" dirty="0"/>
              <a:t>Pour présenter le contenu d’une page </a:t>
            </a:r>
            <a:r>
              <a:rPr lang="fr-FR" dirty="0" err="1"/>
              <a:t>Boostrap</a:t>
            </a:r>
            <a:r>
              <a:rPr lang="fr-FR" dirty="0"/>
              <a:t>, on commencera donc par définir des blocs avec la classe « </a:t>
            </a:r>
            <a:r>
              <a:rPr lang="fr-FR" dirty="0" err="1"/>
              <a:t>row</a:t>
            </a:r>
            <a:r>
              <a:rPr lang="fr-FR" dirty="0"/>
              <a:t> » puis dans chaque « </a:t>
            </a:r>
            <a:r>
              <a:rPr lang="fr-FR" dirty="0" err="1"/>
              <a:t>row</a:t>
            </a:r>
            <a:r>
              <a:rPr lang="fr-FR" dirty="0"/>
              <a:t> », on aura plusieurs colonnes</a:t>
            </a:r>
          </a:p>
          <a:p>
            <a:r>
              <a:rPr lang="fr-FR" dirty="0"/>
              <a:t>Format classique d’une page </a:t>
            </a:r>
            <a:r>
              <a:rPr lang="fr-FR" dirty="0" err="1"/>
              <a:t>Boostrap</a:t>
            </a:r>
            <a:r>
              <a:rPr lang="fr-FR" dirty="0"/>
              <a:t> :</a:t>
            </a:r>
          </a:p>
          <a:p>
            <a:endParaRPr lang="fr-FR" dirty="0"/>
          </a:p>
          <a:p>
            <a:pPr marL="0" indent="0">
              <a:buNone/>
            </a:pPr>
            <a:r>
              <a:rPr lang="fr-FR" dirty="0">
                <a:latin typeface="Courier New" panose="02070309020205020404" pitchFamily="49" charset="0"/>
                <a:cs typeface="Courier New" panose="02070309020205020404" pitchFamily="49" charset="0"/>
              </a:rPr>
              <a:t>&lt;div class="container"&gt;</a:t>
            </a:r>
          </a:p>
          <a:p>
            <a:pPr marL="0" indent="0">
              <a:buNone/>
            </a:pPr>
            <a:r>
              <a:rPr lang="fr-FR" dirty="0">
                <a:latin typeface="Courier New" panose="02070309020205020404" pitchFamily="49" charset="0"/>
                <a:cs typeface="Courier New" panose="02070309020205020404" pitchFamily="49" charset="0"/>
              </a:rPr>
              <a:t>  &lt;div class="</a:t>
            </a:r>
            <a:r>
              <a:rPr lang="fr-FR" dirty="0" err="1">
                <a:latin typeface="Courier New" panose="02070309020205020404" pitchFamily="49" charset="0"/>
                <a:cs typeface="Courier New" panose="02070309020205020404" pitchFamily="49" charset="0"/>
              </a:rPr>
              <a:t>row</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    &lt;div class="col-md-6"&gt;Du contenu sur la moitié de la page&lt;/div&gt;</a:t>
            </a:r>
          </a:p>
          <a:p>
            <a:pPr marL="0" indent="0">
              <a:buNone/>
            </a:pPr>
            <a:r>
              <a:rPr lang="fr-FR" dirty="0">
                <a:latin typeface="Courier New" panose="02070309020205020404" pitchFamily="49" charset="0"/>
                <a:cs typeface="Courier New" panose="02070309020205020404" pitchFamily="49" charset="0"/>
              </a:rPr>
              <a:t>    &lt;div class="col-md-6"&gt;Du contenu sur l’autre moitié&lt;/div&gt;</a:t>
            </a:r>
          </a:p>
          <a:p>
            <a:pPr marL="0" indent="0">
              <a:buNone/>
            </a:pPr>
            <a:r>
              <a:rPr lang="fr-FR" dirty="0">
                <a:latin typeface="Courier New" panose="02070309020205020404" pitchFamily="49" charset="0"/>
                <a:cs typeface="Courier New" panose="02070309020205020404" pitchFamily="49" charset="0"/>
              </a:rPr>
              <a:t>  &lt;/div&gt;</a:t>
            </a:r>
          </a:p>
          <a:p>
            <a:pPr marL="0" indent="0">
              <a:buNone/>
            </a:pPr>
            <a:r>
              <a:rPr lang="fr-FR" dirty="0">
                <a:latin typeface="Courier New" panose="02070309020205020404" pitchFamily="49" charset="0"/>
                <a:cs typeface="Courier New" panose="02070309020205020404" pitchFamily="49" charset="0"/>
              </a:rPr>
              <a:t>&lt;/div&gt;</a:t>
            </a:r>
          </a:p>
        </p:txBody>
      </p:sp>
    </p:spTree>
    <p:extLst>
      <p:ext uri="{BB962C8B-B14F-4D97-AF65-F5344CB8AC3E}">
        <p14:creationId xmlns:p14="http://schemas.microsoft.com/office/powerpoint/2010/main" val="2823465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a:t>GRID System</a:t>
            </a:r>
          </a:p>
        </p:txBody>
      </p:sp>
      <p:pic>
        <p:nvPicPr>
          <p:cNvPr id="3" name="Espace réservé du contenu 2">
            <a:extLst>
              <a:ext uri="{FF2B5EF4-FFF2-40B4-BE49-F238E27FC236}">
                <a16:creationId xmlns:a16="http://schemas.microsoft.com/office/drawing/2014/main" id="{4E6B180F-09F9-4125-BF8A-7DD323D14D36}"/>
              </a:ext>
            </a:extLst>
          </p:cNvPr>
          <p:cNvPicPr>
            <a:picLocks noGrp="1" noChangeAspect="1"/>
          </p:cNvPicPr>
          <p:nvPr>
            <p:ph idx="1"/>
          </p:nvPr>
        </p:nvPicPr>
        <p:blipFill>
          <a:blip r:embed="rId2"/>
          <a:stretch>
            <a:fillRect/>
          </a:stretch>
        </p:blipFill>
        <p:spPr>
          <a:xfrm>
            <a:off x="262319" y="2057400"/>
            <a:ext cx="5486247" cy="4259423"/>
          </a:xfrm>
          <a:prstGeom prst="rect">
            <a:avLst/>
          </a:prstGeom>
        </p:spPr>
      </p:pic>
      <p:pic>
        <p:nvPicPr>
          <p:cNvPr id="4" name="Image 3">
            <a:extLst>
              <a:ext uri="{FF2B5EF4-FFF2-40B4-BE49-F238E27FC236}">
                <a16:creationId xmlns:a16="http://schemas.microsoft.com/office/drawing/2014/main" id="{7F2FF038-E1D9-4638-9349-3CC51484438C}"/>
              </a:ext>
            </a:extLst>
          </p:cNvPr>
          <p:cNvPicPr>
            <a:picLocks noChangeAspect="1"/>
          </p:cNvPicPr>
          <p:nvPr/>
        </p:nvPicPr>
        <p:blipFill>
          <a:blip r:embed="rId3"/>
          <a:stretch>
            <a:fillRect/>
          </a:stretch>
        </p:blipFill>
        <p:spPr>
          <a:xfrm>
            <a:off x="6443433" y="2015412"/>
            <a:ext cx="5486248" cy="4259423"/>
          </a:xfrm>
          <a:prstGeom prst="rect">
            <a:avLst/>
          </a:prstGeom>
        </p:spPr>
      </p:pic>
    </p:spTree>
    <p:extLst>
      <p:ext uri="{BB962C8B-B14F-4D97-AF65-F5344CB8AC3E}">
        <p14:creationId xmlns:p14="http://schemas.microsoft.com/office/powerpoint/2010/main" val="2595825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2B1C7-0D7B-42E2-8733-AE5EB24A767E}"/>
              </a:ext>
            </a:extLst>
          </p:cNvPr>
          <p:cNvSpPr>
            <a:spLocks noGrp="1"/>
          </p:cNvSpPr>
          <p:nvPr>
            <p:ph type="title"/>
          </p:nvPr>
        </p:nvSpPr>
        <p:spPr/>
        <p:txBody>
          <a:bodyPr/>
          <a:lstStyle/>
          <a:p>
            <a:r>
              <a:rPr lang="fr-FR" dirty="0" err="1"/>
              <a:t>Grid</a:t>
            </a:r>
            <a:r>
              <a:rPr lang="fr-FR" dirty="0"/>
              <a:t> System</a:t>
            </a:r>
          </a:p>
        </p:txBody>
      </p:sp>
      <p:sp>
        <p:nvSpPr>
          <p:cNvPr id="3" name="Espace réservé du contenu 2">
            <a:extLst>
              <a:ext uri="{FF2B5EF4-FFF2-40B4-BE49-F238E27FC236}">
                <a16:creationId xmlns:a16="http://schemas.microsoft.com/office/drawing/2014/main" id="{C55E2E0B-4D27-4B3D-9060-09A0501742A2}"/>
              </a:ext>
            </a:extLst>
          </p:cNvPr>
          <p:cNvSpPr>
            <a:spLocks noGrp="1"/>
          </p:cNvSpPr>
          <p:nvPr>
            <p:ph idx="1"/>
          </p:nvPr>
        </p:nvSpPr>
        <p:spPr/>
        <p:txBody>
          <a:bodyPr/>
          <a:lstStyle/>
          <a:p>
            <a:r>
              <a:rPr lang="fr-FR" dirty="0"/>
              <a:t>Afin de créer un site « responsive », on peut spécifier le nombre de colonnes utilisées par un bloc en fonction de la taille de l’écran</a:t>
            </a:r>
          </a:p>
          <a:p>
            <a:r>
              <a:rPr lang="fr-FR" dirty="0"/>
              <a:t>Dans la classe </a:t>
            </a:r>
            <a:r>
              <a:rPr lang="fr-FR" i="1" dirty="0"/>
              <a:t>col-md-6, </a:t>
            </a:r>
            <a:r>
              <a:rPr lang="fr-FR" dirty="0"/>
              <a:t>le 6 permet de dire qu’on utilise 6 colonnes et le md permet de dire « sur un écran moyen (</a:t>
            </a:r>
            <a:r>
              <a:rPr lang="fr-FR" i="1" dirty="0"/>
              <a:t>medium</a:t>
            </a:r>
            <a:r>
              <a:rPr lang="fr-FR" dirty="0"/>
              <a:t>) »</a:t>
            </a:r>
          </a:p>
          <a:p>
            <a:r>
              <a:rPr lang="fr-FR" dirty="0"/>
              <a:t>Si on veut que le bloc prenne tout l’écran sur un écran plus petit, on écrira la classe </a:t>
            </a:r>
            <a:r>
              <a:rPr lang="fr-FR" i="1" dirty="0"/>
              <a:t>col-sm-12</a:t>
            </a:r>
            <a:r>
              <a:rPr lang="fr-FR" dirty="0"/>
              <a:t> (</a:t>
            </a:r>
            <a:r>
              <a:rPr lang="fr-FR" i="1" dirty="0" err="1"/>
              <a:t>sm</a:t>
            </a:r>
            <a:r>
              <a:rPr lang="fr-FR" dirty="0"/>
              <a:t> comme </a:t>
            </a:r>
            <a:r>
              <a:rPr lang="fr-FR" i="1" dirty="0" err="1"/>
              <a:t>small</a:t>
            </a:r>
            <a:r>
              <a:rPr lang="fr-FR" dirty="0"/>
              <a:t>)</a:t>
            </a:r>
          </a:p>
          <a:p>
            <a:r>
              <a:rPr lang="fr-FR" dirty="0"/>
              <a:t>Ces classes se cumulent : &lt;div class="col-md-6 col-sm-12"&gt;…&lt;/div&gt;</a:t>
            </a:r>
          </a:p>
          <a:p>
            <a:r>
              <a:rPr lang="fr-FR" dirty="0"/>
              <a:t>Les différentes options sont : </a:t>
            </a:r>
            <a:r>
              <a:rPr lang="fr-FR" dirty="0" err="1"/>
              <a:t>xs</a:t>
            </a:r>
            <a:r>
              <a:rPr lang="fr-FR" dirty="0"/>
              <a:t>, </a:t>
            </a:r>
            <a:r>
              <a:rPr lang="fr-FR" dirty="0" err="1"/>
              <a:t>sm</a:t>
            </a:r>
            <a:r>
              <a:rPr lang="fr-FR" dirty="0"/>
              <a:t>, md, lg, xl, </a:t>
            </a:r>
            <a:r>
              <a:rPr lang="fr-FR" dirty="0" err="1"/>
              <a:t>xxl</a:t>
            </a:r>
            <a:endParaRPr lang="fr-FR" dirty="0"/>
          </a:p>
        </p:txBody>
      </p:sp>
    </p:spTree>
    <p:extLst>
      <p:ext uri="{BB962C8B-B14F-4D97-AF65-F5344CB8AC3E}">
        <p14:creationId xmlns:p14="http://schemas.microsoft.com/office/powerpoint/2010/main" val="2076767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a:t>Composants</a:t>
            </a:r>
          </a:p>
        </p:txBody>
      </p:sp>
      <p:sp>
        <p:nvSpPr>
          <p:cNvPr id="3" name="Espace réservé du contenu 2">
            <a:extLst>
              <a:ext uri="{FF2B5EF4-FFF2-40B4-BE49-F238E27FC236}">
                <a16:creationId xmlns:a16="http://schemas.microsoft.com/office/drawing/2014/main" id="{0F0A5E19-2DED-4BDC-9D61-D2B8FD7BFA76}"/>
              </a:ext>
            </a:extLst>
          </p:cNvPr>
          <p:cNvSpPr>
            <a:spLocks noGrp="1"/>
          </p:cNvSpPr>
          <p:nvPr>
            <p:ph idx="1"/>
          </p:nvPr>
        </p:nvSpPr>
        <p:spPr/>
        <p:txBody>
          <a:bodyPr/>
          <a:lstStyle/>
          <a:p>
            <a:r>
              <a:rPr lang="fr-FR" dirty="0"/>
              <a:t>En plus d’un système de </a:t>
            </a:r>
            <a:r>
              <a:rPr lang="fr-FR" dirty="0" err="1"/>
              <a:t>layout</a:t>
            </a:r>
            <a:r>
              <a:rPr lang="fr-FR" dirty="0"/>
              <a:t>, Bootstrap propose de nombreux composants graphiques, entre autres :</a:t>
            </a:r>
          </a:p>
          <a:p>
            <a:pPr lvl="1"/>
            <a:r>
              <a:rPr lang="fr-FR" dirty="0"/>
              <a:t>Des boutons</a:t>
            </a:r>
          </a:p>
          <a:p>
            <a:pPr lvl="1"/>
            <a:r>
              <a:rPr lang="fr-FR" dirty="0"/>
              <a:t>Des barres de navigation</a:t>
            </a:r>
          </a:p>
          <a:p>
            <a:pPr lvl="1"/>
            <a:r>
              <a:rPr lang="fr-FR" dirty="0"/>
              <a:t>Des barres de progression</a:t>
            </a:r>
          </a:p>
          <a:p>
            <a:pPr lvl="1"/>
            <a:r>
              <a:rPr lang="fr-FR" dirty="0"/>
              <a:t>Des </a:t>
            </a:r>
            <a:r>
              <a:rPr lang="fr-FR" dirty="0" err="1"/>
              <a:t>sliders</a:t>
            </a:r>
            <a:r>
              <a:rPr lang="fr-FR" dirty="0"/>
              <a:t> (ou </a:t>
            </a:r>
            <a:r>
              <a:rPr lang="fr-FR" i="1" dirty="0" err="1"/>
              <a:t>carousel</a:t>
            </a:r>
            <a:r>
              <a:rPr lang="fr-FR" dirty="0"/>
              <a:t>)</a:t>
            </a:r>
          </a:p>
          <a:p>
            <a:pPr lvl="1"/>
            <a:r>
              <a:rPr lang="fr-FR" dirty="0"/>
              <a:t>Des fenêtres modales</a:t>
            </a:r>
          </a:p>
          <a:p>
            <a:pPr lvl="1"/>
            <a:r>
              <a:rPr lang="fr-FR" dirty="0"/>
              <a:t>Etc.</a:t>
            </a:r>
          </a:p>
          <a:p>
            <a:r>
              <a:rPr lang="fr-FR" dirty="0"/>
              <a:t>Il faudra se référer à la documentation Bootstrap chaque fois que vous voudrez utiliser un composant prédéfini</a:t>
            </a:r>
          </a:p>
        </p:txBody>
      </p:sp>
    </p:spTree>
    <p:extLst>
      <p:ext uri="{BB962C8B-B14F-4D97-AF65-F5344CB8AC3E}">
        <p14:creationId xmlns:p14="http://schemas.microsoft.com/office/powerpoint/2010/main" val="1644807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p:txBody>
          <a:bodyPr/>
          <a:lstStyle/>
          <a:p>
            <a:r>
              <a:rPr lang="fr-FR" dirty="0"/>
              <a:t>Coloration</a:t>
            </a:r>
          </a:p>
        </p:txBody>
      </p:sp>
      <p:sp>
        <p:nvSpPr>
          <p:cNvPr id="3" name="Espace réservé du contenu 2">
            <a:extLst>
              <a:ext uri="{FF2B5EF4-FFF2-40B4-BE49-F238E27FC236}">
                <a16:creationId xmlns:a16="http://schemas.microsoft.com/office/drawing/2014/main" id="{0F0A5E19-2DED-4BDC-9D61-D2B8FD7BFA76}"/>
              </a:ext>
            </a:extLst>
          </p:cNvPr>
          <p:cNvSpPr>
            <a:spLocks noGrp="1"/>
          </p:cNvSpPr>
          <p:nvPr>
            <p:ph idx="1"/>
          </p:nvPr>
        </p:nvSpPr>
        <p:spPr/>
        <p:txBody>
          <a:bodyPr>
            <a:normAutofit lnSpcReduction="10000"/>
          </a:bodyPr>
          <a:lstStyle/>
          <a:p>
            <a:r>
              <a:rPr lang="fr-FR" dirty="0"/>
              <a:t>Pour indiquer la couleur d’un élément (par exemple un bouton, un menu, etc.), on utilisera l’une des couleurs prédéfinies (ces couleurs sont paramétrables)</a:t>
            </a:r>
          </a:p>
          <a:p>
            <a:r>
              <a:rPr lang="fr-FR" dirty="0"/>
              <a:t>Les couleurs seront gérées différemment selon le composant colorés</a:t>
            </a:r>
          </a:p>
          <a:p>
            <a:r>
              <a:rPr lang="fr-FR" dirty="0"/>
              <a:t>Les contrastes seront gérés automatiquement</a:t>
            </a:r>
          </a:p>
          <a:p>
            <a:r>
              <a:rPr lang="fr-FR" dirty="0"/>
              <a:t>Les mots-clés désignant les couleurs sont : </a:t>
            </a:r>
            <a:r>
              <a:rPr lang="fr-FR" dirty="0" err="1"/>
              <a:t>primary</a:t>
            </a:r>
            <a:r>
              <a:rPr lang="fr-FR" dirty="0"/>
              <a:t>, </a:t>
            </a:r>
            <a:r>
              <a:rPr lang="fr-FR" dirty="0" err="1"/>
              <a:t>secondary</a:t>
            </a:r>
            <a:r>
              <a:rPr lang="fr-FR" dirty="0"/>
              <a:t>, </a:t>
            </a:r>
            <a:r>
              <a:rPr lang="fr-FR" dirty="0" err="1"/>
              <a:t>success</a:t>
            </a:r>
            <a:r>
              <a:rPr lang="fr-FR" dirty="0"/>
              <a:t>, danger, warning, info, light, </a:t>
            </a:r>
            <a:r>
              <a:rPr lang="fr-FR" dirty="0" err="1"/>
              <a:t>dark</a:t>
            </a:r>
            <a:endParaRPr lang="fr-FR" dirty="0"/>
          </a:p>
          <a:p>
            <a:r>
              <a:rPr lang="fr-FR" dirty="0"/>
              <a:t>Ces mots clés sont utilisés dans différentes classes, par exemple :</a:t>
            </a:r>
          </a:p>
          <a:p>
            <a:pPr lvl="1"/>
            <a:r>
              <a:rPr lang="fr-FR" dirty="0" err="1"/>
              <a:t>text</a:t>
            </a:r>
            <a:r>
              <a:rPr lang="fr-FR" dirty="0"/>
              <a:t>-</a:t>
            </a:r>
            <a:r>
              <a:rPr lang="fr-FR" b="1" dirty="0"/>
              <a:t>danger</a:t>
            </a:r>
          </a:p>
          <a:p>
            <a:pPr lvl="1"/>
            <a:r>
              <a:rPr lang="fr-FR" dirty="0" err="1"/>
              <a:t>text-bg-</a:t>
            </a:r>
            <a:r>
              <a:rPr lang="fr-FR" b="1" dirty="0" err="1"/>
              <a:t>primary</a:t>
            </a:r>
            <a:endParaRPr lang="fr-FR" b="1" dirty="0"/>
          </a:p>
          <a:p>
            <a:pPr lvl="1"/>
            <a:r>
              <a:rPr lang="fr-FR" dirty="0" err="1"/>
              <a:t>btn-</a:t>
            </a:r>
            <a:r>
              <a:rPr lang="fr-FR" b="1" dirty="0" err="1"/>
              <a:t>success</a:t>
            </a:r>
            <a:endParaRPr lang="fr-FR" b="1" dirty="0"/>
          </a:p>
        </p:txBody>
      </p:sp>
    </p:spTree>
    <p:extLst>
      <p:ext uri="{BB962C8B-B14F-4D97-AF65-F5344CB8AC3E}">
        <p14:creationId xmlns:p14="http://schemas.microsoft.com/office/powerpoint/2010/main" val="37721710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BA5A0-8BC9-45ED-9FA2-ACD42D51C1E6}"/>
              </a:ext>
            </a:extLst>
          </p:cNvPr>
          <p:cNvSpPr>
            <a:spLocks noGrp="1"/>
          </p:cNvSpPr>
          <p:nvPr>
            <p:ph type="title"/>
          </p:nvPr>
        </p:nvSpPr>
        <p:spPr>
          <a:xfrm>
            <a:off x="2895600" y="764373"/>
            <a:ext cx="8610600" cy="1293028"/>
          </a:xfrm>
        </p:spPr>
        <p:txBody>
          <a:bodyPr>
            <a:normAutofit/>
          </a:bodyPr>
          <a:lstStyle/>
          <a:p>
            <a:r>
              <a:rPr lang="fr-FR" dirty="0"/>
              <a:t>Coloration</a:t>
            </a:r>
          </a:p>
        </p:txBody>
      </p:sp>
      <p:sp>
        <p:nvSpPr>
          <p:cNvPr id="3" name="Espace réservé du contenu 2">
            <a:extLst>
              <a:ext uri="{FF2B5EF4-FFF2-40B4-BE49-F238E27FC236}">
                <a16:creationId xmlns:a16="http://schemas.microsoft.com/office/drawing/2014/main" id="{0F0A5E19-2DED-4BDC-9D61-D2B8FD7BFA76}"/>
              </a:ext>
            </a:extLst>
          </p:cNvPr>
          <p:cNvSpPr>
            <a:spLocks noGrp="1"/>
          </p:cNvSpPr>
          <p:nvPr>
            <p:ph idx="1"/>
          </p:nvPr>
        </p:nvSpPr>
        <p:spPr>
          <a:xfrm>
            <a:off x="677333" y="2194560"/>
            <a:ext cx="6180668" cy="4024125"/>
          </a:xfrm>
        </p:spPr>
        <p:txBody>
          <a:bodyPr>
            <a:normAutofit/>
          </a:bodyPr>
          <a:lstStyle/>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-primary p-3"</a:t>
            </a:r>
            <a:r>
              <a:rPr lang="en-US" sz="1500" dirty="0">
                <a:solidFill>
                  <a:srgbClr val="FF00FF"/>
                </a:solidFill>
                <a:latin typeface="Menlo"/>
              </a:rPr>
              <a:t>&gt;</a:t>
            </a:r>
            <a:r>
              <a:rPr lang="en-US" sz="1500" dirty="0">
                <a:solidFill>
                  <a:schemeClr val="tx1">
                    <a:lumMod val="95000"/>
                    <a:lumOff val="5000"/>
                  </a:schemeClr>
                </a:solidFill>
                <a:latin typeface="Menlo"/>
              </a:rPr>
              <a:t>Primary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-secondary p-3"</a:t>
            </a:r>
            <a:r>
              <a:rPr lang="en-US" sz="1500" dirty="0">
                <a:solidFill>
                  <a:srgbClr val="FF00FF"/>
                </a:solidFill>
                <a:latin typeface="Menlo"/>
              </a:rPr>
              <a:t>&gt;</a:t>
            </a:r>
            <a:r>
              <a:rPr lang="en-US" sz="1500" dirty="0">
                <a:solidFill>
                  <a:schemeClr val="tx1">
                    <a:lumMod val="95000"/>
                    <a:lumOff val="5000"/>
                  </a:schemeClr>
                </a:solidFill>
                <a:latin typeface="Menlo"/>
              </a:rPr>
              <a:t>Secondary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-success p-3"</a:t>
            </a:r>
            <a:r>
              <a:rPr lang="en-US" sz="1500" dirty="0">
                <a:solidFill>
                  <a:srgbClr val="FF00FF"/>
                </a:solidFill>
                <a:latin typeface="Menlo"/>
              </a:rPr>
              <a:t>&gt;</a:t>
            </a:r>
            <a:r>
              <a:rPr lang="en-US" sz="1500" dirty="0">
                <a:solidFill>
                  <a:schemeClr val="tx1">
                    <a:lumMod val="95000"/>
                    <a:lumOff val="5000"/>
                  </a:schemeClr>
                </a:solidFill>
                <a:latin typeface="Menlo"/>
              </a:rPr>
              <a:t>Success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-danger p-3"</a:t>
            </a:r>
            <a:r>
              <a:rPr lang="en-US" sz="1500" dirty="0">
                <a:solidFill>
                  <a:srgbClr val="FF00FF"/>
                </a:solidFill>
                <a:latin typeface="Menlo"/>
              </a:rPr>
              <a:t>&gt;</a:t>
            </a:r>
            <a:r>
              <a:rPr lang="en-US" sz="1500" dirty="0">
                <a:solidFill>
                  <a:schemeClr val="tx1">
                    <a:lumMod val="95000"/>
                    <a:lumOff val="5000"/>
                  </a:schemeClr>
                </a:solidFill>
                <a:latin typeface="Menlo"/>
              </a:rPr>
              <a:t>Danger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-warning p-3"</a:t>
            </a:r>
            <a:r>
              <a:rPr lang="en-US" sz="1500" dirty="0">
                <a:solidFill>
                  <a:srgbClr val="FF00FF"/>
                </a:solidFill>
                <a:latin typeface="Menlo"/>
              </a:rPr>
              <a:t>&gt;</a:t>
            </a:r>
            <a:r>
              <a:rPr lang="en-US" sz="1500" dirty="0">
                <a:solidFill>
                  <a:schemeClr val="tx1">
                    <a:lumMod val="95000"/>
                    <a:lumOff val="5000"/>
                  </a:schemeClr>
                </a:solidFill>
                <a:latin typeface="Menlo"/>
              </a:rPr>
              <a:t>Warning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-info p-3"</a:t>
            </a:r>
            <a:r>
              <a:rPr lang="en-US" sz="1500" dirty="0">
                <a:solidFill>
                  <a:srgbClr val="FF00FF"/>
                </a:solidFill>
                <a:latin typeface="Menlo"/>
              </a:rPr>
              <a:t>&gt;</a:t>
            </a:r>
            <a:r>
              <a:rPr lang="en-US" sz="1500" dirty="0">
                <a:solidFill>
                  <a:schemeClr val="tx1">
                    <a:lumMod val="95000"/>
                    <a:lumOff val="5000"/>
                  </a:schemeClr>
                </a:solidFill>
                <a:latin typeface="Menlo"/>
              </a:rPr>
              <a:t>Info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-light p-3"</a:t>
            </a:r>
            <a:r>
              <a:rPr lang="en-US" sz="1500" dirty="0">
                <a:solidFill>
                  <a:srgbClr val="FF00FF"/>
                </a:solidFill>
                <a:latin typeface="Menlo"/>
              </a:rPr>
              <a:t>&gt;</a:t>
            </a:r>
            <a:r>
              <a:rPr lang="en-US" sz="1500" dirty="0">
                <a:solidFill>
                  <a:schemeClr val="tx1">
                    <a:lumMod val="95000"/>
                    <a:lumOff val="5000"/>
                  </a:schemeClr>
                </a:solidFill>
                <a:latin typeface="Menlo"/>
              </a:rPr>
              <a:t>Light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pPr marL="0" indent="0">
              <a:buNone/>
            </a:pPr>
            <a:r>
              <a:rPr lang="en-US" sz="1500" dirty="0">
                <a:solidFill>
                  <a:srgbClr val="FF00FF"/>
                </a:solidFill>
                <a:latin typeface="Menlo"/>
              </a:rPr>
              <a:t>&lt;</a:t>
            </a:r>
            <a:r>
              <a:rPr lang="en-US" sz="1500" dirty="0">
                <a:solidFill>
                  <a:srgbClr val="9CDCFE"/>
                </a:solidFill>
                <a:latin typeface="Menlo"/>
              </a:rPr>
              <a:t>div</a:t>
            </a:r>
            <a:r>
              <a:rPr lang="en-US" sz="1500" dirty="0">
                <a:solidFill>
                  <a:srgbClr val="D4D4D4"/>
                </a:solidFill>
                <a:latin typeface="Menlo"/>
              </a:rPr>
              <a:t> </a:t>
            </a:r>
            <a:r>
              <a:rPr lang="en-US" sz="1500" dirty="0">
                <a:solidFill>
                  <a:srgbClr val="DD6A6F"/>
                </a:solidFill>
                <a:latin typeface="Menlo"/>
              </a:rPr>
              <a:t>class</a:t>
            </a:r>
            <a:r>
              <a:rPr lang="en-US" sz="1500" dirty="0">
                <a:solidFill>
                  <a:srgbClr val="D4D4D4"/>
                </a:solidFill>
                <a:latin typeface="Menlo"/>
              </a:rPr>
              <a:t>=</a:t>
            </a:r>
            <a:r>
              <a:rPr lang="en-US" sz="1500" dirty="0">
                <a:solidFill>
                  <a:srgbClr val="569CD6"/>
                </a:solidFill>
                <a:latin typeface="Menlo"/>
              </a:rPr>
              <a:t>"text-</a:t>
            </a:r>
            <a:r>
              <a:rPr lang="en-US" sz="1500" dirty="0" err="1">
                <a:solidFill>
                  <a:srgbClr val="569CD6"/>
                </a:solidFill>
                <a:latin typeface="Menlo"/>
              </a:rPr>
              <a:t>bg</a:t>
            </a:r>
            <a:r>
              <a:rPr lang="en-US" sz="1500" dirty="0">
                <a:solidFill>
                  <a:srgbClr val="569CD6"/>
                </a:solidFill>
                <a:latin typeface="Menlo"/>
              </a:rPr>
              <a:t>-dark p-3"</a:t>
            </a:r>
            <a:r>
              <a:rPr lang="en-US" sz="1500" dirty="0">
                <a:solidFill>
                  <a:srgbClr val="FF00FF"/>
                </a:solidFill>
                <a:latin typeface="Menlo"/>
              </a:rPr>
              <a:t>&gt;</a:t>
            </a:r>
            <a:r>
              <a:rPr lang="en-US" sz="1500" dirty="0">
                <a:solidFill>
                  <a:schemeClr val="tx1">
                    <a:lumMod val="95000"/>
                    <a:lumOff val="5000"/>
                  </a:schemeClr>
                </a:solidFill>
                <a:latin typeface="Menlo"/>
              </a:rPr>
              <a:t>Dark with contrasting color</a:t>
            </a:r>
            <a:r>
              <a:rPr lang="en-US" sz="1500" dirty="0">
                <a:solidFill>
                  <a:srgbClr val="FF00FF"/>
                </a:solidFill>
                <a:latin typeface="Menlo"/>
              </a:rPr>
              <a:t>&lt;/</a:t>
            </a:r>
            <a:r>
              <a:rPr lang="en-US" sz="1500" dirty="0">
                <a:solidFill>
                  <a:srgbClr val="9CDCFE"/>
                </a:solidFill>
                <a:latin typeface="Menlo"/>
              </a:rPr>
              <a:t>div</a:t>
            </a:r>
            <a:r>
              <a:rPr lang="en-US" sz="1500" dirty="0">
                <a:solidFill>
                  <a:srgbClr val="FF00FF"/>
                </a:solidFill>
                <a:latin typeface="Menlo"/>
              </a:rPr>
              <a:t>&gt;</a:t>
            </a:r>
            <a:endParaRPr lang="en-US" sz="1500" dirty="0">
              <a:solidFill>
                <a:srgbClr val="D4D4D4"/>
              </a:solidFill>
              <a:latin typeface="Menlo"/>
            </a:endParaRPr>
          </a:p>
          <a:p>
            <a:endParaRPr lang="fr-FR" sz="1400" dirty="0"/>
          </a:p>
        </p:txBody>
      </p:sp>
      <p:pic>
        <p:nvPicPr>
          <p:cNvPr id="4" name="Image 3">
            <a:extLst>
              <a:ext uri="{FF2B5EF4-FFF2-40B4-BE49-F238E27FC236}">
                <a16:creationId xmlns:a16="http://schemas.microsoft.com/office/drawing/2014/main" id="{02461E9A-5F78-48EE-BCB6-33BDBFD18611}"/>
              </a:ext>
            </a:extLst>
          </p:cNvPr>
          <p:cNvPicPr>
            <a:picLocks noChangeAspect="1"/>
          </p:cNvPicPr>
          <p:nvPr/>
        </p:nvPicPr>
        <p:blipFill rotWithShape="1">
          <a:blip r:embed="rId2"/>
          <a:srcRect t="4867" r="1" b="1441"/>
          <a:stretch/>
        </p:blipFill>
        <p:spPr>
          <a:xfrm>
            <a:off x="6985000" y="2501159"/>
            <a:ext cx="4521200" cy="3410926"/>
          </a:xfrm>
          <a:prstGeom prst="rect">
            <a:avLst/>
          </a:prstGeom>
        </p:spPr>
      </p:pic>
    </p:spTree>
    <p:extLst>
      <p:ext uri="{BB962C8B-B14F-4D97-AF65-F5344CB8AC3E}">
        <p14:creationId xmlns:p14="http://schemas.microsoft.com/office/powerpoint/2010/main" val="1894587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normAutofit lnSpcReduction="10000"/>
          </a:bodyPr>
          <a:lstStyle/>
          <a:p>
            <a:r>
              <a:rPr lang="fr-FR" dirty="0"/>
              <a:t>Le concept clé d’XML est la </a:t>
            </a:r>
            <a:r>
              <a:rPr lang="fr-FR" b="1" dirty="0"/>
              <a:t>balise</a:t>
            </a:r>
            <a:r>
              <a:rPr lang="fr-FR" dirty="0"/>
              <a:t> : il s’agit d’un descripteur ajouté aux données (contenu) en vue d’un traitement informatique</a:t>
            </a:r>
          </a:p>
          <a:p>
            <a:r>
              <a:rPr lang="fr-FR" dirty="0"/>
              <a:t>Par exemple :</a:t>
            </a:r>
          </a:p>
          <a:p>
            <a:pPr marL="0" indent="0">
              <a:buNone/>
            </a:pP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cinema</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    &lt;nom&gt;Cinéma des quais&lt;/nom&gt;</a:t>
            </a:r>
          </a:p>
          <a:p>
            <a:pPr marL="0" indent="0">
              <a:buNone/>
            </a:pPr>
            <a:r>
              <a:rPr lang="fr-FR" dirty="0">
                <a:latin typeface="Courier New" panose="02070309020205020404" pitchFamily="49" charset="0"/>
                <a:cs typeface="Courier New" panose="02070309020205020404" pitchFamily="49" charset="0"/>
              </a:rPr>
              <a:t>    &lt;adresse&gt; 1 Blvd Richelieu 90000 Belfort &lt;/adresse&gt;</a:t>
            </a:r>
          </a:p>
          <a:p>
            <a:pPr marL="0" indent="0">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nb_salles</a:t>
            </a:r>
            <a:r>
              <a:rPr lang="fr-FR" dirty="0">
                <a:latin typeface="Courier New" panose="02070309020205020404" pitchFamily="49" charset="0"/>
                <a:cs typeface="Courier New" panose="02070309020205020404" pitchFamily="49" charset="0"/>
              </a:rPr>
              <a:t>&gt;12&lt;/</a:t>
            </a:r>
            <a:r>
              <a:rPr lang="fr-FR" dirty="0" err="1">
                <a:latin typeface="Courier New" panose="02070309020205020404" pitchFamily="49" charset="0"/>
                <a:cs typeface="Courier New" panose="02070309020205020404" pitchFamily="49" charset="0"/>
              </a:rPr>
              <a:t>nb_salles</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cinema</a:t>
            </a:r>
            <a:r>
              <a:rPr lang="fr-FR" dirty="0">
                <a:latin typeface="Courier New" panose="02070309020205020404" pitchFamily="49" charset="0"/>
                <a:cs typeface="Courier New" panose="02070309020205020404" pitchFamily="49" charset="0"/>
              </a:rPr>
              <a:t>&gt;</a:t>
            </a:r>
          </a:p>
          <a:p>
            <a:r>
              <a:rPr lang="fr-FR" dirty="0">
                <a:cs typeface="Courier New" panose="02070309020205020404" pitchFamily="49" charset="0"/>
              </a:rPr>
              <a:t>Les balises, marquées par les symboles &lt; et &gt;, sont structurées de façon arborescentes (ou hiérarchiques) pour faciliter leur interprétation par un programme</a:t>
            </a:r>
          </a:p>
        </p:txBody>
      </p:sp>
    </p:spTree>
    <p:extLst>
      <p:ext uri="{BB962C8B-B14F-4D97-AF65-F5344CB8AC3E}">
        <p14:creationId xmlns:p14="http://schemas.microsoft.com/office/powerpoint/2010/main" val="20236913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62A52-750E-4269-BC92-2F624EC14F4C}"/>
              </a:ext>
            </a:extLst>
          </p:cNvPr>
          <p:cNvSpPr>
            <a:spLocks noGrp="1"/>
          </p:cNvSpPr>
          <p:nvPr>
            <p:ph type="title"/>
          </p:nvPr>
        </p:nvSpPr>
        <p:spPr/>
        <p:txBody>
          <a:bodyPr/>
          <a:lstStyle/>
          <a:p>
            <a:r>
              <a:rPr lang="fr-FR" dirty="0"/>
              <a:t>Présentation de la configuration Bootstrap</a:t>
            </a:r>
          </a:p>
        </p:txBody>
      </p:sp>
      <p:sp>
        <p:nvSpPr>
          <p:cNvPr id="3" name="Espace réservé du contenu 2">
            <a:extLst>
              <a:ext uri="{FF2B5EF4-FFF2-40B4-BE49-F238E27FC236}">
                <a16:creationId xmlns:a16="http://schemas.microsoft.com/office/drawing/2014/main" id="{A0F3D3B4-60A3-488A-9216-F5D88424923E}"/>
              </a:ext>
            </a:extLst>
          </p:cNvPr>
          <p:cNvSpPr>
            <a:spLocks noGrp="1"/>
          </p:cNvSpPr>
          <p:nvPr>
            <p:ph idx="1"/>
          </p:nvPr>
        </p:nvSpPr>
        <p:spPr/>
        <p:txBody>
          <a:bodyPr/>
          <a:lstStyle/>
          <a:p>
            <a:r>
              <a:rPr lang="fr-FR" dirty="0">
                <a:hlinkClick r:id="rId2"/>
              </a:rPr>
              <a:t>https://getbootstrap.com/docs/5.3/getting-started/introduction/</a:t>
            </a:r>
            <a:endParaRPr lang="fr-FR" dirty="0"/>
          </a:p>
          <a:p>
            <a:endParaRPr lang="fr-FR" dirty="0"/>
          </a:p>
        </p:txBody>
      </p:sp>
    </p:spTree>
    <p:extLst>
      <p:ext uri="{BB962C8B-B14F-4D97-AF65-F5344CB8AC3E}">
        <p14:creationId xmlns:p14="http://schemas.microsoft.com/office/powerpoint/2010/main" val="827253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HTTP, PHP, MYSQL</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Architecture du Web, interaction avec une base de données</a:t>
            </a:r>
          </a:p>
        </p:txBody>
      </p:sp>
    </p:spTree>
    <p:extLst>
      <p:ext uri="{BB962C8B-B14F-4D97-AF65-F5344CB8AC3E}">
        <p14:creationId xmlns:p14="http://schemas.microsoft.com/office/powerpoint/2010/main" val="1419017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E48DFF-F56C-415E-8B41-852AFA49D01B}"/>
              </a:ext>
            </a:extLst>
          </p:cNvPr>
          <p:cNvSpPr>
            <a:spLocks noGrp="1"/>
          </p:cNvSpPr>
          <p:nvPr>
            <p:ph type="title"/>
          </p:nvPr>
        </p:nvSpPr>
        <p:spPr/>
        <p:txBody>
          <a:bodyPr/>
          <a:lstStyle/>
          <a:p>
            <a:r>
              <a:rPr lang="fr-FR" dirty="0"/>
              <a:t>Web dynamique</a:t>
            </a:r>
          </a:p>
        </p:txBody>
      </p:sp>
      <p:sp>
        <p:nvSpPr>
          <p:cNvPr id="3" name="Espace réservé du contenu 2">
            <a:extLst>
              <a:ext uri="{FF2B5EF4-FFF2-40B4-BE49-F238E27FC236}">
                <a16:creationId xmlns:a16="http://schemas.microsoft.com/office/drawing/2014/main" id="{987E2884-0E6A-4EC4-B754-15144A61AE1E}"/>
              </a:ext>
            </a:extLst>
          </p:cNvPr>
          <p:cNvSpPr>
            <a:spLocks noGrp="1"/>
          </p:cNvSpPr>
          <p:nvPr>
            <p:ph idx="1"/>
          </p:nvPr>
        </p:nvSpPr>
        <p:spPr/>
        <p:txBody>
          <a:bodyPr/>
          <a:lstStyle/>
          <a:p>
            <a:r>
              <a:rPr lang="fr-FR" dirty="0"/>
              <a:t>L’objectif de cette partie est de présenter les principes et technologies permettant de réaliser des sites </a:t>
            </a:r>
            <a:r>
              <a:rPr lang="fr-FR" dirty="0" err="1"/>
              <a:t>webs</a:t>
            </a:r>
            <a:r>
              <a:rPr lang="fr-FR" dirty="0"/>
              <a:t> </a:t>
            </a:r>
            <a:r>
              <a:rPr lang="fr-FR" b="1" dirty="0"/>
              <a:t>dynamiques</a:t>
            </a:r>
          </a:p>
          <a:p>
            <a:r>
              <a:rPr lang="fr-FR" dirty="0"/>
              <a:t>Nous allons voir les bases permettant de gérer un système d’inscription/connexion sur un site web</a:t>
            </a:r>
          </a:p>
          <a:p>
            <a:r>
              <a:rPr lang="fr-FR" i="1" dirty="0"/>
              <a:t>Remarque : la conception d’une base de données et l’écriture de requêtes sont des prérequis et ne sont pas au programme de l’UE WE4A (voir SI40)</a:t>
            </a:r>
          </a:p>
        </p:txBody>
      </p:sp>
    </p:spTree>
    <p:extLst>
      <p:ext uri="{BB962C8B-B14F-4D97-AF65-F5344CB8AC3E}">
        <p14:creationId xmlns:p14="http://schemas.microsoft.com/office/powerpoint/2010/main" val="1626336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2895600" y="764373"/>
            <a:ext cx="8610600" cy="1293028"/>
          </a:xfrm>
        </p:spPr>
        <p:txBody>
          <a:bodyPr>
            <a:normAutofit/>
          </a:bodyPr>
          <a:lstStyle/>
          <a:p>
            <a:r>
              <a:rPr lang="fr-FR" dirty="0"/>
              <a:t>Architecture 3-Tiers</a:t>
            </a:r>
          </a:p>
        </p:txBody>
      </p:sp>
      <p:sp>
        <p:nvSpPr>
          <p:cNvPr id="9" name="Content Placeholder 8">
            <a:extLst>
              <a:ext uri="{FF2B5EF4-FFF2-40B4-BE49-F238E27FC236}">
                <a16:creationId xmlns:a16="http://schemas.microsoft.com/office/drawing/2014/main" id="{DE8ACB7B-E45C-29A8-C4E2-2D3B8D6889EF}"/>
              </a:ext>
            </a:extLst>
          </p:cNvPr>
          <p:cNvSpPr>
            <a:spLocks noGrp="1"/>
          </p:cNvSpPr>
          <p:nvPr>
            <p:ph idx="1"/>
          </p:nvPr>
        </p:nvSpPr>
        <p:spPr>
          <a:xfrm>
            <a:off x="677333" y="2194560"/>
            <a:ext cx="5816600" cy="4024125"/>
          </a:xfrm>
        </p:spPr>
        <p:txBody>
          <a:bodyPr>
            <a:normAutofit/>
          </a:bodyPr>
          <a:lstStyle/>
          <a:p>
            <a:r>
              <a:rPr lang="en-US" dirty="0"/>
              <a:t>Un ensemble de page HTML </a:t>
            </a:r>
            <a:r>
              <a:rPr lang="en-US" dirty="0" err="1"/>
              <a:t>permet</a:t>
            </a:r>
            <a:r>
              <a:rPr lang="en-US" dirty="0"/>
              <a:t> de composer un site web </a:t>
            </a:r>
            <a:r>
              <a:rPr lang="en-US" b="1" dirty="0" err="1"/>
              <a:t>statique</a:t>
            </a:r>
            <a:r>
              <a:rPr lang="en-US" dirty="0"/>
              <a:t> </a:t>
            </a:r>
          </a:p>
          <a:p>
            <a:r>
              <a:rPr lang="en-US" dirty="0" err="1"/>
              <a:t>Mais</a:t>
            </a:r>
            <a:r>
              <a:rPr lang="en-US" dirty="0"/>
              <a:t> </a:t>
            </a:r>
            <a:r>
              <a:rPr lang="en-US" dirty="0" err="1"/>
              <a:t>si</a:t>
            </a:r>
            <a:r>
              <a:rPr lang="en-US" dirty="0"/>
              <a:t> on </a:t>
            </a:r>
            <a:r>
              <a:rPr lang="en-US" dirty="0" err="1"/>
              <a:t>veut</a:t>
            </a:r>
            <a:r>
              <a:rPr lang="en-US" dirty="0"/>
              <a:t> que les </a:t>
            </a:r>
            <a:r>
              <a:rPr lang="en-US" dirty="0" err="1"/>
              <a:t>utilisateurs</a:t>
            </a:r>
            <a:r>
              <a:rPr lang="en-US" dirty="0"/>
              <a:t> </a:t>
            </a:r>
            <a:r>
              <a:rPr lang="en-US" dirty="0" err="1"/>
              <a:t>puissent</a:t>
            </a:r>
            <a:r>
              <a:rPr lang="en-US" dirty="0"/>
              <a:t> </a:t>
            </a:r>
            <a:r>
              <a:rPr lang="en-US" dirty="0" err="1"/>
              <a:t>agir</a:t>
            </a:r>
            <a:r>
              <a:rPr lang="en-US" dirty="0"/>
              <a:t> sur le </a:t>
            </a:r>
            <a:r>
              <a:rPr lang="en-US" dirty="0" err="1"/>
              <a:t>contenu</a:t>
            </a:r>
            <a:r>
              <a:rPr lang="en-US" dirty="0"/>
              <a:t> du site (</a:t>
            </a:r>
            <a:r>
              <a:rPr lang="en-US" dirty="0" err="1"/>
              <a:t>publier</a:t>
            </a:r>
            <a:r>
              <a:rPr lang="en-US" dirty="0"/>
              <a:t> des messages, des photos, etc.), </a:t>
            </a:r>
            <a:r>
              <a:rPr lang="en-US" dirty="0" err="1"/>
              <a:t>il</a:t>
            </a:r>
            <a:r>
              <a:rPr lang="en-US" dirty="0"/>
              <a:t> </a:t>
            </a:r>
            <a:r>
              <a:rPr lang="en-US" dirty="0" err="1"/>
              <a:t>faut</a:t>
            </a:r>
            <a:r>
              <a:rPr lang="en-US" dirty="0"/>
              <a:t> un site web </a:t>
            </a:r>
            <a:r>
              <a:rPr lang="en-US" b="1" dirty="0" err="1"/>
              <a:t>dynamique</a:t>
            </a:r>
            <a:endParaRPr lang="en-US" b="1" dirty="0"/>
          </a:p>
        </p:txBody>
      </p:sp>
      <p:pic>
        <p:nvPicPr>
          <p:cNvPr id="5" name="Espace réservé du contenu 4">
            <a:extLst>
              <a:ext uri="{FF2B5EF4-FFF2-40B4-BE49-F238E27FC236}">
                <a16:creationId xmlns:a16="http://schemas.microsoft.com/office/drawing/2014/main" id="{0D617BA2-4AB7-436D-983F-72622E28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985898"/>
            <a:ext cx="4521200" cy="2441448"/>
          </a:xfrm>
          <a:prstGeom prst="rect">
            <a:avLst/>
          </a:prstGeom>
        </p:spPr>
      </p:pic>
    </p:spTree>
    <p:extLst>
      <p:ext uri="{BB962C8B-B14F-4D97-AF65-F5344CB8AC3E}">
        <p14:creationId xmlns:p14="http://schemas.microsoft.com/office/powerpoint/2010/main" val="16266237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2895600" y="764373"/>
            <a:ext cx="8610600" cy="1293028"/>
          </a:xfrm>
        </p:spPr>
        <p:txBody>
          <a:bodyPr>
            <a:normAutofit/>
          </a:bodyPr>
          <a:lstStyle/>
          <a:p>
            <a:r>
              <a:rPr lang="fr-FR" dirty="0"/>
              <a:t>Architecture 3-Tiers</a:t>
            </a:r>
          </a:p>
        </p:txBody>
      </p:sp>
      <p:sp>
        <p:nvSpPr>
          <p:cNvPr id="9" name="Content Placeholder 8">
            <a:extLst>
              <a:ext uri="{FF2B5EF4-FFF2-40B4-BE49-F238E27FC236}">
                <a16:creationId xmlns:a16="http://schemas.microsoft.com/office/drawing/2014/main" id="{DE8ACB7B-E45C-29A8-C4E2-2D3B8D6889EF}"/>
              </a:ext>
            </a:extLst>
          </p:cNvPr>
          <p:cNvSpPr>
            <a:spLocks noGrp="1"/>
          </p:cNvSpPr>
          <p:nvPr>
            <p:ph idx="1"/>
          </p:nvPr>
        </p:nvSpPr>
        <p:spPr>
          <a:xfrm>
            <a:off x="677333" y="2194560"/>
            <a:ext cx="5816600" cy="4024125"/>
          </a:xfrm>
        </p:spPr>
        <p:txBody>
          <a:bodyPr vert="horz" lIns="91440" tIns="45720" rIns="91440" bIns="45720" rtlCol="0" anchor="t">
            <a:normAutofit fontScale="92500"/>
          </a:bodyPr>
          <a:lstStyle/>
          <a:p>
            <a:r>
              <a:rPr lang="en-US" dirty="0"/>
              <a:t>L’architecture 3-tiers </a:t>
            </a:r>
            <a:r>
              <a:rPr lang="en-US" dirty="0" err="1"/>
              <a:t>est</a:t>
            </a:r>
            <a:r>
              <a:rPr lang="en-US" dirty="0"/>
              <a:t> le standard pour la </a:t>
            </a:r>
            <a:r>
              <a:rPr lang="en-US" dirty="0" err="1"/>
              <a:t>réalisation</a:t>
            </a:r>
            <a:r>
              <a:rPr lang="en-US" dirty="0"/>
              <a:t> de </a:t>
            </a:r>
            <a:r>
              <a:rPr lang="en-US" dirty="0" err="1"/>
              <a:t>tels</a:t>
            </a:r>
            <a:r>
              <a:rPr lang="en-US" dirty="0"/>
              <a:t> sites</a:t>
            </a:r>
          </a:p>
          <a:p>
            <a:r>
              <a:rPr lang="en-US" dirty="0"/>
              <a:t>Le(s) </a:t>
            </a:r>
            <a:r>
              <a:rPr lang="en-US" b="1" dirty="0"/>
              <a:t>client(s) </a:t>
            </a:r>
            <a:r>
              <a:rPr lang="en-US" dirty="0"/>
              <a:t>(le </a:t>
            </a:r>
            <a:r>
              <a:rPr lang="en-US" dirty="0" err="1"/>
              <a:t>navigateur</a:t>
            </a:r>
            <a:r>
              <a:rPr lang="en-US" dirty="0"/>
              <a:t>) affiche les données</a:t>
            </a:r>
          </a:p>
          <a:p>
            <a:r>
              <a:rPr lang="en-US" dirty="0"/>
              <a:t>La </a:t>
            </a:r>
            <a:r>
              <a:rPr lang="en-US" b="1" dirty="0"/>
              <a:t>base de données </a:t>
            </a:r>
            <a:r>
              <a:rPr lang="en-US" dirty="0"/>
              <a:t>(BDD) </a:t>
            </a:r>
            <a:r>
              <a:rPr lang="en-US" dirty="0" err="1"/>
              <a:t>centralise</a:t>
            </a:r>
            <a:r>
              <a:rPr lang="en-US" dirty="0"/>
              <a:t> les données</a:t>
            </a:r>
          </a:p>
          <a:p>
            <a:r>
              <a:rPr lang="en-US" dirty="0"/>
              <a:t>Le </a:t>
            </a:r>
            <a:r>
              <a:rPr lang="en-US" b="1" dirty="0" err="1"/>
              <a:t>serveur</a:t>
            </a:r>
            <a:r>
              <a:rPr lang="en-US" b="1" dirty="0"/>
              <a:t> </a:t>
            </a:r>
            <a:r>
              <a:rPr lang="en-US" b="1" dirty="0" err="1"/>
              <a:t>d’applications</a:t>
            </a:r>
            <a:r>
              <a:rPr lang="en-US" dirty="0"/>
              <a:t> (</a:t>
            </a:r>
            <a:r>
              <a:rPr lang="en-US" dirty="0" err="1"/>
              <a:t>ou</a:t>
            </a:r>
            <a:r>
              <a:rPr lang="en-US" dirty="0"/>
              <a:t> </a:t>
            </a:r>
            <a:r>
              <a:rPr lang="en-US" dirty="0" err="1"/>
              <a:t>serveur</a:t>
            </a:r>
            <a:r>
              <a:rPr lang="en-US" dirty="0"/>
              <a:t> web) </a:t>
            </a:r>
            <a:r>
              <a:rPr lang="en-US" dirty="0" err="1"/>
              <a:t>centralise</a:t>
            </a:r>
            <a:r>
              <a:rPr lang="en-US" dirty="0"/>
              <a:t> les </a:t>
            </a:r>
            <a:r>
              <a:rPr lang="en-US" dirty="0" err="1"/>
              <a:t>traitements</a:t>
            </a:r>
            <a:r>
              <a:rPr lang="en-US" dirty="0"/>
              <a:t> et </a:t>
            </a:r>
            <a:r>
              <a:rPr lang="en-US" i="1" dirty="0" err="1"/>
              <a:t>sert</a:t>
            </a:r>
            <a:r>
              <a:rPr lang="en-US" dirty="0"/>
              <a:t> les pages HTML</a:t>
            </a:r>
          </a:p>
          <a:p>
            <a:r>
              <a:rPr lang="en-US" dirty="0" err="1"/>
              <a:t>C’est</a:t>
            </a:r>
            <a:r>
              <a:rPr lang="en-US" dirty="0"/>
              <a:t> </a:t>
            </a:r>
            <a:r>
              <a:rPr lang="en-US" dirty="0" err="1"/>
              <a:t>notamment</a:t>
            </a:r>
            <a:r>
              <a:rPr lang="en-US" dirty="0"/>
              <a:t> </a:t>
            </a:r>
            <a:r>
              <a:rPr lang="en-US" dirty="0" err="1"/>
              <a:t>ce</a:t>
            </a:r>
            <a:r>
              <a:rPr lang="en-US" dirty="0"/>
              <a:t> </a:t>
            </a:r>
            <a:r>
              <a:rPr lang="en-US" dirty="0" err="1"/>
              <a:t>serveur</a:t>
            </a:r>
            <a:r>
              <a:rPr lang="en-US" dirty="0"/>
              <a:t> qui </a:t>
            </a:r>
            <a:r>
              <a:rPr lang="en-US" dirty="0" err="1"/>
              <a:t>génère</a:t>
            </a:r>
            <a:r>
              <a:rPr lang="en-US" dirty="0"/>
              <a:t> les pages HTML </a:t>
            </a:r>
            <a:r>
              <a:rPr lang="en-US" dirty="0" err="1"/>
              <a:t>dynamiquement</a:t>
            </a:r>
            <a:r>
              <a:rPr lang="en-US" dirty="0"/>
              <a:t> </a:t>
            </a:r>
            <a:r>
              <a:rPr lang="en-US" dirty="0" err="1"/>
              <a:t>en</a:t>
            </a:r>
            <a:r>
              <a:rPr lang="en-US" dirty="0"/>
              <a:t> function du </a:t>
            </a:r>
            <a:r>
              <a:rPr lang="en-US" dirty="0" err="1"/>
              <a:t>contenu</a:t>
            </a:r>
            <a:r>
              <a:rPr lang="en-US" dirty="0"/>
              <a:t> de la BDD</a:t>
            </a:r>
          </a:p>
        </p:txBody>
      </p:sp>
      <p:pic>
        <p:nvPicPr>
          <p:cNvPr id="5" name="Espace réservé du contenu 4">
            <a:extLst>
              <a:ext uri="{FF2B5EF4-FFF2-40B4-BE49-F238E27FC236}">
                <a16:creationId xmlns:a16="http://schemas.microsoft.com/office/drawing/2014/main" id="{0D617BA2-4AB7-436D-983F-72622E28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985898"/>
            <a:ext cx="4521200" cy="2441448"/>
          </a:xfrm>
          <a:prstGeom prst="rect">
            <a:avLst/>
          </a:prstGeom>
        </p:spPr>
      </p:pic>
    </p:spTree>
    <p:extLst>
      <p:ext uri="{BB962C8B-B14F-4D97-AF65-F5344CB8AC3E}">
        <p14:creationId xmlns:p14="http://schemas.microsoft.com/office/powerpoint/2010/main" val="3956682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F231F-A997-4A53-A0F4-4DE2754F0F73}"/>
              </a:ext>
            </a:extLst>
          </p:cNvPr>
          <p:cNvSpPr>
            <a:spLocks noGrp="1"/>
          </p:cNvSpPr>
          <p:nvPr>
            <p:ph type="title"/>
          </p:nvPr>
        </p:nvSpPr>
        <p:spPr>
          <a:xfrm>
            <a:off x="2895600" y="764373"/>
            <a:ext cx="8610600" cy="1293028"/>
          </a:xfrm>
        </p:spPr>
        <p:txBody>
          <a:bodyPr/>
          <a:lstStyle/>
          <a:p>
            <a:r>
              <a:rPr lang="fr-FR" dirty="0"/>
              <a:t>Serveur WEB</a:t>
            </a:r>
          </a:p>
        </p:txBody>
      </p:sp>
      <p:sp>
        <p:nvSpPr>
          <p:cNvPr id="3" name="Espace réservé du contenu 2">
            <a:extLst>
              <a:ext uri="{FF2B5EF4-FFF2-40B4-BE49-F238E27FC236}">
                <a16:creationId xmlns:a16="http://schemas.microsoft.com/office/drawing/2014/main" id="{4EFE5D74-207E-4743-AD33-33D8A1634E53}"/>
              </a:ext>
            </a:extLst>
          </p:cNvPr>
          <p:cNvSpPr>
            <a:spLocks noGrp="1"/>
          </p:cNvSpPr>
          <p:nvPr>
            <p:ph idx="1"/>
          </p:nvPr>
        </p:nvSpPr>
        <p:spPr/>
        <p:txBody>
          <a:bodyPr/>
          <a:lstStyle/>
          <a:p>
            <a:r>
              <a:rPr lang="fr-FR" dirty="0"/>
              <a:t>Un </a:t>
            </a:r>
            <a:r>
              <a:rPr lang="fr-FR" b="1" dirty="0"/>
              <a:t>serveur web</a:t>
            </a:r>
            <a:r>
              <a:rPr lang="fr-FR" dirty="0"/>
              <a:t> est un programme possédant plusieurs caractéristiques :</a:t>
            </a:r>
          </a:p>
          <a:p>
            <a:pPr marL="914400" lvl="1" indent="-457200">
              <a:buFont typeface="+mj-lt"/>
              <a:buAutoNum type="arabicPeriod"/>
            </a:pPr>
            <a:r>
              <a:rPr lang="fr-FR" dirty="0"/>
              <a:t>Il peut recevoir et analyser une requête </a:t>
            </a:r>
            <a:r>
              <a:rPr lang="fr-FR" b="1" dirty="0"/>
              <a:t>HTTP</a:t>
            </a:r>
          </a:p>
          <a:p>
            <a:pPr marL="914400" lvl="1" indent="-457200">
              <a:buFont typeface="+mj-lt"/>
              <a:buAutoNum type="arabicPeriod"/>
            </a:pPr>
            <a:r>
              <a:rPr lang="fr-FR" dirty="0"/>
              <a:t>Il peut interagir avec une base de données</a:t>
            </a:r>
          </a:p>
          <a:p>
            <a:pPr marL="914400" lvl="1" indent="-457200">
              <a:buFont typeface="+mj-lt"/>
              <a:buAutoNum type="arabicPeriod"/>
            </a:pPr>
            <a:r>
              <a:rPr lang="fr-FR" dirty="0"/>
              <a:t>Il peut générer une page HTML et la transmettre en retour</a:t>
            </a:r>
          </a:p>
          <a:p>
            <a:r>
              <a:rPr lang="fr-FR" dirty="0"/>
              <a:t>L’un des serveurs web les plus utilisé est Apache HTTP Server (souvent abrégé Apache)</a:t>
            </a:r>
          </a:p>
          <a:p>
            <a:r>
              <a:rPr lang="fr-FR" dirty="0"/>
              <a:t>Apache dispose notamment d’un module </a:t>
            </a:r>
            <a:r>
              <a:rPr lang="fr-FR" b="1" dirty="0"/>
              <a:t>PHP</a:t>
            </a:r>
            <a:r>
              <a:rPr lang="fr-FR" dirty="0"/>
              <a:t> qui lui permet de générer des pages dynamiquement</a:t>
            </a:r>
          </a:p>
        </p:txBody>
      </p:sp>
    </p:spTree>
    <p:extLst>
      <p:ext uri="{BB962C8B-B14F-4D97-AF65-F5344CB8AC3E}">
        <p14:creationId xmlns:p14="http://schemas.microsoft.com/office/powerpoint/2010/main" val="30985111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F231F-A997-4A53-A0F4-4DE2754F0F73}"/>
              </a:ext>
            </a:extLst>
          </p:cNvPr>
          <p:cNvSpPr>
            <a:spLocks noGrp="1"/>
          </p:cNvSpPr>
          <p:nvPr>
            <p:ph type="title"/>
          </p:nvPr>
        </p:nvSpPr>
        <p:spPr>
          <a:xfrm>
            <a:off x="619760" y="764373"/>
            <a:ext cx="6832600" cy="1293028"/>
          </a:xfrm>
        </p:spPr>
        <p:txBody>
          <a:bodyPr>
            <a:normAutofit/>
          </a:bodyPr>
          <a:lstStyle/>
          <a:p>
            <a:r>
              <a:rPr lang="fr-FR" dirty="0"/>
              <a:t>Protocole HTTP</a:t>
            </a:r>
          </a:p>
        </p:txBody>
      </p:sp>
      <p:sp>
        <p:nvSpPr>
          <p:cNvPr id="3" name="Espace réservé du contenu 2">
            <a:extLst>
              <a:ext uri="{FF2B5EF4-FFF2-40B4-BE49-F238E27FC236}">
                <a16:creationId xmlns:a16="http://schemas.microsoft.com/office/drawing/2014/main" id="{4EFE5D74-207E-4743-AD33-33D8A1634E53}"/>
              </a:ext>
            </a:extLst>
          </p:cNvPr>
          <p:cNvSpPr>
            <a:spLocks noGrp="1"/>
          </p:cNvSpPr>
          <p:nvPr>
            <p:ph idx="1"/>
          </p:nvPr>
        </p:nvSpPr>
        <p:spPr>
          <a:xfrm>
            <a:off x="619760" y="2194560"/>
            <a:ext cx="6832600" cy="4024125"/>
          </a:xfrm>
        </p:spPr>
        <p:txBody>
          <a:bodyPr>
            <a:normAutofit/>
          </a:bodyPr>
          <a:lstStyle/>
          <a:p>
            <a:r>
              <a:rPr lang="fr-FR" dirty="0"/>
              <a:t>Le protocole HTTP (ou HTTPS dans sa version sécurisée) régit la communication entre le client (navigateur) et le serveur web</a:t>
            </a:r>
          </a:p>
          <a:p>
            <a:r>
              <a:rPr lang="fr-FR" dirty="0"/>
              <a:t>HTTP appartient à la </a:t>
            </a:r>
            <a:r>
              <a:rPr lang="fr-FR" b="1" dirty="0"/>
              <a:t>couche application</a:t>
            </a:r>
            <a:r>
              <a:rPr lang="fr-FR" dirty="0"/>
              <a:t> et utilise généralement TCP pour la couche transport</a:t>
            </a:r>
          </a:p>
          <a:p>
            <a:r>
              <a:rPr lang="fr-FR" dirty="0"/>
              <a:t>Les données sont échangées sous la forme de texte</a:t>
            </a:r>
          </a:p>
        </p:txBody>
      </p:sp>
      <p:pic>
        <p:nvPicPr>
          <p:cNvPr id="4" name="Image 3">
            <a:extLst>
              <a:ext uri="{FF2B5EF4-FFF2-40B4-BE49-F238E27FC236}">
                <a16:creationId xmlns:a16="http://schemas.microsoft.com/office/drawing/2014/main" id="{CBA662A1-54C1-46CC-AC5F-C115CE5CB941}"/>
              </a:ext>
            </a:extLst>
          </p:cNvPr>
          <p:cNvPicPr>
            <a:picLocks noChangeAspect="1"/>
          </p:cNvPicPr>
          <p:nvPr/>
        </p:nvPicPr>
        <p:blipFill>
          <a:blip r:embed="rId2"/>
          <a:stretch>
            <a:fillRect/>
          </a:stretch>
        </p:blipFill>
        <p:spPr>
          <a:xfrm>
            <a:off x="7861238" y="1344597"/>
            <a:ext cx="3644962" cy="4275615"/>
          </a:xfrm>
          <a:prstGeom prst="rect">
            <a:avLst/>
          </a:prstGeom>
        </p:spPr>
      </p:pic>
    </p:spTree>
    <p:extLst>
      <p:ext uri="{BB962C8B-B14F-4D97-AF65-F5344CB8AC3E}">
        <p14:creationId xmlns:p14="http://schemas.microsoft.com/office/powerpoint/2010/main" val="196076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6C3D10-860B-4DD3-AE42-B3C57F80B978}"/>
              </a:ext>
            </a:extLst>
          </p:cNvPr>
          <p:cNvSpPr>
            <a:spLocks noGrp="1"/>
          </p:cNvSpPr>
          <p:nvPr>
            <p:ph type="title"/>
          </p:nvPr>
        </p:nvSpPr>
        <p:spPr/>
        <p:txBody>
          <a:bodyPr/>
          <a:lstStyle/>
          <a:p>
            <a:r>
              <a:rPr lang="fr-FR" dirty="0"/>
              <a:t>Exemple d’échange HTTP</a:t>
            </a:r>
          </a:p>
        </p:txBody>
      </p:sp>
      <p:pic>
        <p:nvPicPr>
          <p:cNvPr id="5" name="Espace réservé du contenu 4" descr="Une image contenant texte, capture d’écran, Police&#10;&#10;Description générée avec un niveau de confiance très élevé">
            <a:extLst>
              <a:ext uri="{FF2B5EF4-FFF2-40B4-BE49-F238E27FC236}">
                <a16:creationId xmlns:a16="http://schemas.microsoft.com/office/drawing/2014/main" id="{18AE4EDB-BFC6-4752-9A6D-E4692856E6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4175" y="2515394"/>
            <a:ext cx="6343650" cy="3381375"/>
          </a:xfrm>
        </p:spPr>
      </p:pic>
    </p:spTree>
    <p:extLst>
      <p:ext uri="{BB962C8B-B14F-4D97-AF65-F5344CB8AC3E}">
        <p14:creationId xmlns:p14="http://schemas.microsoft.com/office/powerpoint/2010/main" val="1803539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3C84FD-F064-4354-9440-4002D8F42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FBDFD4-1F8B-45E5-9946-F1EABEF727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a:xfrm>
            <a:off x="685799" y="764373"/>
            <a:ext cx="3977639" cy="1600200"/>
          </a:xfrm>
        </p:spPr>
        <p:txBody>
          <a:bodyPr anchor="b">
            <a:normAutofit/>
          </a:bodyPr>
          <a:lstStyle/>
          <a:p>
            <a:pPr algn="l"/>
            <a:r>
              <a:rPr lang="fr-FR" sz="3200" dirty="0"/>
              <a:t>Protocole HTTP</a:t>
            </a:r>
          </a:p>
        </p:txBody>
      </p:sp>
      <p:sp>
        <p:nvSpPr>
          <p:cNvPr id="8" name="Content Placeholder 7">
            <a:extLst>
              <a:ext uri="{FF2B5EF4-FFF2-40B4-BE49-F238E27FC236}">
                <a16:creationId xmlns:a16="http://schemas.microsoft.com/office/drawing/2014/main" id="{78782BF9-F47F-BAEE-E92E-A48F58F29BEB}"/>
              </a:ext>
            </a:extLst>
          </p:cNvPr>
          <p:cNvSpPr>
            <a:spLocks noGrp="1"/>
          </p:cNvSpPr>
          <p:nvPr>
            <p:ph idx="1"/>
          </p:nvPr>
        </p:nvSpPr>
        <p:spPr>
          <a:xfrm>
            <a:off x="685800" y="2364573"/>
            <a:ext cx="3977639" cy="3854112"/>
          </a:xfrm>
        </p:spPr>
        <p:txBody>
          <a:bodyPr>
            <a:normAutofit/>
          </a:bodyPr>
          <a:lstStyle/>
          <a:p>
            <a:r>
              <a:rPr lang="en-US" sz="1600" dirty="0"/>
              <a:t>On distingue les </a:t>
            </a:r>
            <a:r>
              <a:rPr lang="en-US" sz="1600" b="1" dirty="0" err="1"/>
              <a:t>requêtes</a:t>
            </a:r>
            <a:r>
              <a:rPr lang="en-US" sz="1600" dirty="0"/>
              <a:t> </a:t>
            </a:r>
            <a:r>
              <a:rPr lang="en-US" sz="1600" dirty="0" err="1"/>
              <a:t>envoyées</a:t>
            </a:r>
            <a:r>
              <a:rPr lang="en-US" sz="1600" dirty="0"/>
              <a:t> par le client et les </a:t>
            </a:r>
            <a:r>
              <a:rPr lang="en-US" sz="1600" b="1" dirty="0" err="1"/>
              <a:t>réponses</a:t>
            </a:r>
            <a:r>
              <a:rPr lang="en-US" sz="1600" dirty="0"/>
              <a:t> </a:t>
            </a:r>
            <a:r>
              <a:rPr lang="en-US" sz="1600" dirty="0" err="1"/>
              <a:t>envoyées</a:t>
            </a:r>
            <a:r>
              <a:rPr lang="en-US" sz="1600" dirty="0"/>
              <a:t> par le </a:t>
            </a:r>
            <a:r>
              <a:rPr lang="en-US" sz="1600" dirty="0" err="1"/>
              <a:t>serveur</a:t>
            </a:r>
            <a:endParaRPr lang="en-US" sz="1600" dirty="0"/>
          </a:p>
          <a:p>
            <a:r>
              <a:rPr lang="en-US" sz="1600" dirty="0"/>
              <a:t>Les </a:t>
            </a:r>
            <a:r>
              <a:rPr lang="en-US" sz="1600" dirty="0" err="1"/>
              <a:t>données</a:t>
            </a:r>
            <a:r>
              <a:rPr lang="en-US" sz="1600" dirty="0"/>
              <a:t> </a:t>
            </a:r>
            <a:r>
              <a:rPr lang="en-US" sz="1600" dirty="0" err="1"/>
              <a:t>sont</a:t>
            </a:r>
            <a:r>
              <a:rPr lang="en-US" sz="1600" dirty="0"/>
              <a:t> </a:t>
            </a:r>
            <a:r>
              <a:rPr lang="en-US" sz="1600" dirty="0" err="1"/>
              <a:t>transférées</a:t>
            </a:r>
            <a:r>
              <a:rPr lang="en-US" sz="1600" dirty="0"/>
              <a:t> au format </a:t>
            </a:r>
            <a:r>
              <a:rPr lang="en-US" sz="1600" dirty="0" err="1"/>
              <a:t>texte</a:t>
            </a:r>
            <a:r>
              <a:rPr lang="en-US" sz="1600" dirty="0"/>
              <a:t> (</a:t>
            </a:r>
            <a:r>
              <a:rPr lang="en-US" sz="1600" dirty="0" err="1"/>
              <a:t>lisibles</a:t>
            </a:r>
            <a:r>
              <a:rPr lang="en-US" sz="1600" dirty="0"/>
              <a:t> par un </a:t>
            </a:r>
            <a:r>
              <a:rPr lang="en-US" sz="1600" dirty="0" err="1"/>
              <a:t>être</a:t>
            </a:r>
            <a:r>
              <a:rPr lang="en-US" sz="1600" dirty="0"/>
              <a:t> </a:t>
            </a:r>
            <a:r>
              <a:rPr lang="en-US" sz="1600" dirty="0" err="1"/>
              <a:t>humain</a:t>
            </a:r>
            <a:r>
              <a:rPr lang="en-US" sz="1600" dirty="0"/>
              <a:t>)</a:t>
            </a:r>
          </a:p>
        </p:txBody>
      </p:sp>
      <p:pic>
        <p:nvPicPr>
          <p:cNvPr id="4" name="Espace réservé du contenu 3">
            <a:extLst>
              <a:ext uri="{FF2B5EF4-FFF2-40B4-BE49-F238E27FC236}">
                <a16:creationId xmlns:a16="http://schemas.microsoft.com/office/drawing/2014/main" id="{85656043-A047-4B1B-A630-D01809F4C094}"/>
              </a:ext>
            </a:extLst>
          </p:cNvPr>
          <p:cNvPicPr>
            <a:picLocks noChangeAspect="1"/>
          </p:cNvPicPr>
          <p:nvPr/>
        </p:nvPicPr>
        <p:blipFill rotWithShape="1">
          <a:blip r:embed="rId3"/>
          <a:srcRect t="874" r="2" b="2"/>
          <a:stretch/>
        </p:blipFill>
        <p:spPr>
          <a:xfrm>
            <a:off x="4972699" y="746126"/>
            <a:ext cx="6533501" cy="5472558"/>
          </a:xfrm>
          <a:prstGeom prst="rect">
            <a:avLst/>
          </a:prstGeom>
        </p:spPr>
      </p:pic>
    </p:spTree>
    <p:extLst>
      <p:ext uri="{BB962C8B-B14F-4D97-AF65-F5344CB8AC3E}">
        <p14:creationId xmlns:p14="http://schemas.microsoft.com/office/powerpoint/2010/main" val="18367925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requêtes HTTP</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Les lignes de requêtes HTTP suivent le schéma suivant :</a:t>
            </a:r>
          </a:p>
          <a:p>
            <a:pPr marL="0" indent="0">
              <a:buNone/>
            </a:pPr>
            <a:endParaRPr lang="fr-FR" dirty="0"/>
          </a:p>
          <a:p>
            <a:pPr marL="0" indent="0" algn="ctr">
              <a:buNone/>
            </a:pPr>
            <a:r>
              <a:rPr lang="fr-FR" dirty="0">
                <a:latin typeface="Courier New" panose="02070309020205020404" pitchFamily="49" charset="0"/>
                <a:cs typeface="Courier New" panose="02070309020205020404" pitchFamily="49" charset="0"/>
              </a:rPr>
              <a:t>METHODE URI HTTP-Version</a:t>
            </a:r>
          </a:p>
          <a:p>
            <a:pPr marL="0" indent="0">
              <a:buNone/>
            </a:pPr>
            <a:endParaRPr lang="fr-FR" dirty="0"/>
          </a:p>
          <a:p>
            <a:r>
              <a:rPr lang="fr-FR" dirty="0"/>
              <a:t>La </a:t>
            </a:r>
            <a:r>
              <a:rPr lang="fr-FR" b="1" dirty="0"/>
              <a:t>méthode</a:t>
            </a:r>
            <a:r>
              <a:rPr lang="fr-FR" dirty="0"/>
              <a:t> indique l’opération désirée</a:t>
            </a:r>
          </a:p>
          <a:p>
            <a:r>
              <a:rPr lang="fr-FR" dirty="0"/>
              <a:t>L’</a:t>
            </a:r>
            <a:r>
              <a:rPr lang="fr-FR" b="1" dirty="0"/>
              <a:t>URI</a:t>
            </a:r>
            <a:r>
              <a:rPr lang="fr-FR" dirty="0"/>
              <a:t> désigne la ressource à laquelle on souhaite accéder</a:t>
            </a:r>
          </a:p>
          <a:p>
            <a:r>
              <a:rPr lang="fr-FR" dirty="0"/>
              <a:t>La </a:t>
            </a:r>
            <a:r>
              <a:rPr lang="fr-FR" b="1" dirty="0"/>
              <a:t>version</a:t>
            </a:r>
            <a:r>
              <a:rPr lang="fr-FR" dirty="0"/>
              <a:t> désigne la version du protocole HTTP qui sera utilisée (par exemple http/1.1 pour la version 1.1 du protocole)</a:t>
            </a:r>
          </a:p>
        </p:txBody>
      </p:sp>
    </p:spTree>
    <p:extLst>
      <p:ext uri="{BB962C8B-B14F-4D97-AF65-F5344CB8AC3E}">
        <p14:creationId xmlns:p14="http://schemas.microsoft.com/office/powerpoint/2010/main" val="160426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L’une des caractéristiques de XML est la possibilité de rajouter de nouvelles balises (X est pour </a:t>
            </a:r>
            <a:r>
              <a:rPr lang="fr-FR" dirty="0" err="1"/>
              <a:t>eXtensible</a:t>
            </a:r>
            <a:r>
              <a:rPr lang="fr-FR" dirty="0"/>
              <a:t>)</a:t>
            </a:r>
          </a:p>
          <a:p>
            <a:r>
              <a:rPr lang="fr-FR" dirty="0"/>
              <a:t>De fait XML est ce qu’on appelle un </a:t>
            </a:r>
            <a:r>
              <a:rPr lang="fr-FR" b="1" dirty="0"/>
              <a:t>métalangage</a:t>
            </a:r>
            <a:r>
              <a:rPr lang="fr-FR" dirty="0"/>
              <a:t> : un langage capable de définir d’autres langages</a:t>
            </a:r>
          </a:p>
          <a:p>
            <a:r>
              <a:rPr lang="fr-FR" dirty="0"/>
              <a:t>Par exemple XHTML est un langage défini à partir d’XML pour lequel des balises telles que &lt;p&gt;, &lt;</a:t>
            </a:r>
            <a:r>
              <a:rPr lang="fr-FR" dirty="0" err="1"/>
              <a:t>title</a:t>
            </a:r>
            <a:r>
              <a:rPr lang="fr-FR" dirty="0"/>
              <a:t>&gt;, &lt;body&gt;, etc. sont définies</a:t>
            </a:r>
          </a:p>
          <a:p>
            <a:r>
              <a:rPr lang="fr-FR" dirty="0"/>
              <a:t>La liste des balises composant un sous-langage XML s’appelle le </a:t>
            </a:r>
            <a:r>
              <a:rPr lang="fr-FR" b="1" dirty="0"/>
              <a:t>vocabulaire</a:t>
            </a:r>
          </a:p>
          <a:p>
            <a:r>
              <a:rPr lang="fr-FR" dirty="0"/>
              <a:t>La structuration des balises entre elles (par exemple dire qu’une balise &lt;html&gt; contient systématiquement une unique balise &lt;body&gt; s’appelle la </a:t>
            </a:r>
            <a:r>
              <a:rPr lang="fr-FR" b="1" dirty="0"/>
              <a:t>grammaire</a:t>
            </a:r>
          </a:p>
        </p:txBody>
      </p:sp>
    </p:spTree>
    <p:extLst>
      <p:ext uri="{BB962C8B-B14F-4D97-AF65-F5344CB8AC3E}">
        <p14:creationId xmlns:p14="http://schemas.microsoft.com/office/powerpoint/2010/main" val="3561022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URI</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L’</a:t>
            </a:r>
            <a:r>
              <a:rPr lang="fr-FR" b="1" dirty="0"/>
              <a:t>URI</a:t>
            </a:r>
            <a:r>
              <a:rPr lang="fr-FR" dirty="0"/>
              <a:t> (Uniform Resource Identifier) désigne une ressource (par exemple un fichier)</a:t>
            </a:r>
          </a:p>
          <a:p>
            <a:r>
              <a:rPr lang="fr-FR" dirty="0"/>
              <a:t>Le format le plus utilisé pour l’URI est l’</a:t>
            </a:r>
            <a:r>
              <a:rPr lang="fr-FR" b="1" dirty="0"/>
              <a:t>URL</a:t>
            </a:r>
            <a:r>
              <a:rPr lang="fr-FR" dirty="0"/>
              <a:t> (Uniform Resource Locator)</a:t>
            </a:r>
          </a:p>
          <a:p>
            <a:r>
              <a:rPr lang="fr-FR" dirty="0"/>
              <a:t>Son format est le suivant :</a:t>
            </a:r>
          </a:p>
          <a:p>
            <a:endParaRPr lang="fr-FR" dirty="0"/>
          </a:p>
          <a:p>
            <a:pPr marL="0" indent="0" algn="ctr">
              <a:buNone/>
            </a:pPr>
            <a:r>
              <a:rPr lang="fr-FR" dirty="0">
                <a:latin typeface="Courier New" panose="02070309020205020404" pitchFamily="49" charset="0"/>
                <a:cs typeface="Courier New" panose="02070309020205020404" pitchFamily="49" charset="0"/>
              </a:rPr>
              <a:t>&lt;protocole&gt;://&lt;serveur&gt;:&lt;port&gt;/&lt;chemin&gt;/&lt;ressource&gt;</a:t>
            </a:r>
          </a:p>
          <a:p>
            <a:pPr marL="0" indent="0" algn="ctr">
              <a:buNone/>
            </a:pPr>
            <a:endParaRPr lang="fr-FR" dirty="0">
              <a:latin typeface="Courier New" panose="02070309020205020404" pitchFamily="49" charset="0"/>
              <a:cs typeface="Courier New" panose="02070309020205020404" pitchFamily="49" charset="0"/>
            </a:endParaRPr>
          </a:p>
          <a:p>
            <a:r>
              <a:rPr lang="fr-FR" dirty="0"/>
              <a:t>Certains caractères doivent être encodés par % suivant de leur valeur hexadécimale (par exemple %20 pour l’espace)</a:t>
            </a:r>
          </a:p>
        </p:txBody>
      </p:sp>
    </p:spTree>
    <p:extLst>
      <p:ext uri="{BB962C8B-B14F-4D97-AF65-F5344CB8AC3E}">
        <p14:creationId xmlns:p14="http://schemas.microsoft.com/office/powerpoint/2010/main" val="17404438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Méthodes HTTP</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Les méthodes HTTP sont les suivantes :</a:t>
            </a:r>
          </a:p>
          <a:p>
            <a:pPr lvl="1"/>
            <a:r>
              <a:rPr lang="fr-FR" b="1" dirty="0"/>
              <a:t>OPTIONS</a:t>
            </a:r>
            <a:r>
              <a:rPr lang="fr-FR" dirty="0"/>
              <a:t> : demande les méthodes utilisables sur l’URI</a:t>
            </a:r>
          </a:p>
          <a:p>
            <a:pPr lvl="1"/>
            <a:r>
              <a:rPr lang="fr-FR" b="1" dirty="0"/>
              <a:t>GET</a:t>
            </a:r>
            <a:r>
              <a:rPr lang="fr-FR" dirty="0"/>
              <a:t> : demande les informations et les données de l’URI</a:t>
            </a:r>
          </a:p>
          <a:p>
            <a:pPr lvl="1"/>
            <a:r>
              <a:rPr lang="fr-FR" b="1" dirty="0"/>
              <a:t>POST</a:t>
            </a:r>
            <a:r>
              <a:rPr lang="fr-FR" dirty="0"/>
              <a:t> : envoi de données (par exemple d’un formulaire) à traiter par l’URI</a:t>
            </a:r>
          </a:p>
          <a:p>
            <a:pPr lvl="1"/>
            <a:r>
              <a:rPr lang="fr-FR" b="1" dirty="0"/>
              <a:t>HEAD</a:t>
            </a:r>
            <a:r>
              <a:rPr lang="fr-FR" dirty="0"/>
              <a:t> : demande uniquement les informations sur l’URI</a:t>
            </a:r>
          </a:p>
          <a:p>
            <a:pPr lvl="1"/>
            <a:r>
              <a:rPr lang="fr-FR" b="1" dirty="0"/>
              <a:t>PUT</a:t>
            </a:r>
            <a:r>
              <a:rPr lang="fr-FR" dirty="0"/>
              <a:t> : enregistre le corps de la requête à l’URI</a:t>
            </a:r>
          </a:p>
          <a:p>
            <a:pPr lvl="1"/>
            <a:r>
              <a:rPr lang="fr-FR" b="1" dirty="0"/>
              <a:t>DELETE</a:t>
            </a:r>
            <a:r>
              <a:rPr lang="fr-FR" dirty="0"/>
              <a:t> : supprime les données pointées par l’URI</a:t>
            </a:r>
          </a:p>
          <a:p>
            <a:pPr lvl="1"/>
            <a:r>
              <a:rPr lang="fr-FR" b="1" dirty="0"/>
              <a:t>TRACE</a:t>
            </a:r>
            <a:r>
              <a:rPr lang="fr-FR" dirty="0"/>
              <a:t> : retourne ce qui a été envoyé par le client</a:t>
            </a:r>
          </a:p>
          <a:p>
            <a:r>
              <a:rPr lang="fr-FR" dirty="0"/>
              <a:t>Les plus utilisées sont GET (récupération d’une page Web) et POST (envoi des données d’un formulaire)</a:t>
            </a:r>
          </a:p>
        </p:txBody>
      </p:sp>
    </p:spTree>
    <p:extLst>
      <p:ext uri="{BB962C8B-B14F-4D97-AF65-F5344CB8AC3E}">
        <p14:creationId xmlns:p14="http://schemas.microsoft.com/office/powerpoint/2010/main" val="41137001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Réponse HTTP</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Après réception et traitement de la requête HTTP, le serveur Web doit transmettre une réponse. La ligne de réponse respecte le format suivant :</a:t>
            </a:r>
          </a:p>
          <a:p>
            <a:endParaRPr lang="fr-FR" dirty="0"/>
          </a:p>
          <a:p>
            <a:pPr marL="0" indent="0" algn="ctr">
              <a:buNone/>
            </a:pPr>
            <a:r>
              <a:rPr lang="fr-FR" dirty="0">
                <a:latin typeface="Courier New" panose="02070309020205020404" pitchFamily="49" charset="0"/>
                <a:cs typeface="Courier New" panose="02070309020205020404" pitchFamily="49" charset="0"/>
              </a:rPr>
              <a:t>HTTP-Version </a:t>
            </a:r>
            <a:r>
              <a:rPr lang="fr-FR" dirty="0" err="1">
                <a:latin typeface="Courier New" panose="02070309020205020404" pitchFamily="49" charset="0"/>
                <a:cs typeface="Courier New" panose="02070309020205020404" pitchFamily="49" charset="0"/>
              </a:rPr>
              <a:t>Status</a:t>
            </a:r>
            <a:r>
              <a:rPr lang="fr-FR" dirty="0">
                <a:latin typeface="Courier New" panose="02070309020205020404" pitchFamily="49" charset="0"/>
                <a:cs typeface="Courier New" panose="02070309020205020404" pitchFamily="49" charset="0"/>
              </a:rPr>
              <a:t>-Code Reason-Phrase</a:t>
            </a:r>
          </a:p>
          <a:p>
            <a:pPr marL="0" indent="0" algn="ctr">
              <a:buNone/>
            </a:pPr>
            <a:endParaRPr lang="fr-FR" dirty="0">
              <a:latin typeface="Courier New" panose="02070309020205020404" pitchFamily="49" charset="0"/>
              <a:cs typeface="Courier New" panose="02070309020205020404" pitchFamily="49" charset="0"/>
            </a:endParaRPr>
          </a:p>
          <a:p>
            <a:r>
              <a:rPr lang="fr-FR" dirty="0" err="1"/>
              <a:t>Status</a:t>
            </a:r>
            <a:r>
              <a:rPr lang="fr-FR" dirty="0"/>
              <a:t>-code est un code numérique indiquant le succès ou l’échec de la requête (par exemple 404)</a:t>
            </a:r>
          </a:p>
          <a:p>
            <a:r>
              <a:rPr lang="fr-FR" dirty="0"/>
              <a:t>Reason-phrase est un texte expliquant le </a:t>
            </a:r>
            <a:r>
              <a:rPr lang="fr-FR" dirty="0" err="1"/>
              <a:t>Status</a:t>
            </a:r>
            <a:r>
              <a:rPr lang="fr-FR" dirty="0"/>
              <a:t>-code (par exemple « Page not </a:t>
            </a:r>
            <a:r>
              <a:rPr lang="fr-FR" dirty="0" err="1"/>
              <a:t>found</a:t>
            </a:r>
            <a:r>
              <a:rPr lang="fr-FR" dirty="0"/>
              <a:t> »)</a:t>
            </a:r>
          </a:p>
        </p:txBody>
      </p:sp>
    </p:spTree>
    <p:extLst>
      <p:ext uri="{BB962C8B-B14F-4D97-AF65-F5344CB8AC3E}">
        <p14:creationId xmlns:p14="http://schemas.microsoft.com/office/powerpoint/2010/main" val="8015510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err="1"/>
              <a:t>Status</a:t>
            </a:r>
            <a:r>
              <a:rPr lang="fr-FR" dirty="0"/>
              <a:t>-code</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Les </a:t>
            </a:r>
            <a:r>
              <a:rPr lang="fr-FR" dirty="0" err="1"/>
              <a:t>status</a:t>
            </a:r>
            <a:r>
              <a:rPr lang="fr-FR" dirty="0"/>
              <a:t>-code sont composés de trois chiffres, le premier indique la nature du statut :</a:t>
            </a:r>
          </a:p>
          <a:p>
            <a:pPr lvl="1"/>
            <a:r>
              <a:rPr lang="fr-FR" dirty="0"/>
              <a:t>1XX : Information</a:t>
            </a:r>
          </a:p>
          <a:p>
            <a:pPr lvl="1"/>
            <a:r>
              <a:rPr lang="fr-FR" dirty="0"/>
              <a:t>2XX : Succès</a:t>
            </a:r>
          </a:p>
          <a:p>
            <a:pPr lvl="1"/>
            <a:r>
              <a:rPr lang="fr-FR" dirty="0"/>
              <a:t>3XX : Redirection</a:t>
            </a:r>
          </a:p>
          <a:p>
            <a:pPr lvl="1"/>
            <a:r>
              <a:rPr lang="fr-FR" dirty="0"/>
              <a:t>4XX : Erreur client</a:t>
            </a:r>
          </a:p>
          <a:p>
            <a:pPr lvl="1"/>
            <a:r>
              <a:rPr lang="fr-FR" dirty="0"/>
              <a:t>5XX : Erreur serveur</a:t>
            </a:r>
          </a:p>
          <a:p>
            <a:pPr lvl="1"/>
            <a:endParaRPr lang="fr-FR" dirty="0"/>
          </a:p>
          <a:p>
            <a:r>
              <a:rPr lang="fr-FR" dirty="0"/>
              <a:t>Les plus courants sont 200 (OK), 302 (redirection temporaire), 400 (requête invalide), 403 (accès non autorisé), 404 (page non trouvé), 500 (erreur critique du serveur)</a:t>
            </a:r>
          </a:p>
        </p:txBody>
      </p:sp>
    </p:spTree>
    <p:extLst>
      <p:ext uri="{BB962C8B-B14F-4D97-AF65-F5344CB8AC3E}">
        <p14:creationId xmlns:p14="http://schemas.microsoft.com/office/powerpoint/2010/main" val="32261126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Entêtes HTTP</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En plus des informations précitées, une requête HTTP ou une réponse HTTP peuvent inclure un </a:t>
            </a:r>
            <a:r>
              <a:rPr lang="fr-FR" b="1" dirty="0"/>
              <a:t>entête</a:t>
            </a:r>
            <a:r>
              <a:rPr lang="fr-FR" dirty="0"/>
              <a:t> (ou </a:t>
            </a:r>
            <a:r>
              <a:rPr lang="fr-FR" b="1" dirty="0"/>
              <a:t>header</a:t>
            </a:r>
            <a:r>
              <a:rPr lang="fr-FR" dirty="0"/>
              <a:t>)</a:t>
            </a:r>
          </a:p>
          <a:p>
            <a:r>
              <a:rPr lang="fr-FR" dirty="0"/>
              <a:t>Le contenu de l’entête prend la forme d’une succession de paires « clé: valeur » sur des lignes différentes</a:t>
            </a:r>
          </a:p>
          <a:p>
            <a:r>
              <a:rPr lang="fr-FR" dirty="0"/>
              <a:t>Exemple :</a:t>
            </a:r>
          </a:p>
          <a:p>
            <a:endParaRPr lang="fr-FR" dirty="0"/>
          </a:p>
          <a:p>
            <a:pPr marL="0" indent="0">
              <a:buNone/>
            </a:pPr>
            <a:r>
              <a:rPr lang="fr-FR" sz="1800" dirty="0" err="1"/>
              <a:t>Accept</a:t>
            </a:r>
            <a:r>
              <a:rPr lang="fr-FR" sz="1800" dirty="0"/>
              <a:t>: </a:t>
            </a:r>
            <a:r>
              <a:rPr lang="fr-FR" sz="1800" dirty="0" err="1"/>
              <a:t>text</a:t>
            </a:r>
            <a:r>
              <a:rPr lang="fr-FR" sz="1800" dirty="0"/>
              <a:t>/html</a:t>
            </a:r>
          </a:p>
          <a:p>
            <a:pPr marL="0" indent="0">
              <a:buNone/>
            </a:pPr>
            <a:r>
              <a:rPr lang="fr-FR" sz="1800" dirty="0"/>
              <a:t>User-Agent: Mozilla/5.0 (Windows NT 10.0; Win64; x64; rv:123.0) Gecko/20100101 Firefox/123.0</a:t>
            </a:r>
          </a:p>
        </p:txBody>
      </p:sp>
    </p:spTree>
    <p:extLst>
      <p:ext uri="{BB962C8B-B14F-4D97-AF65-F5344CB8AC3E}">
        <p14:creationId xmlns:p14="http://schemas.microsoft.com/office/powerpoint/2010/main" val="12622142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AB2B9-C849-4601-85E3-5E62FD0EE7BA}"/>
              </a:ext>
            </a:extLst>
          </p:cNvPr>
          <p:cNvSpPr>
            <a:spLocks noGrp="1"/>
          </p:cNvSpPr>
          <p:nvPr>
            <p:ph type="title"/>
          </p:nvPr>
        </p:nvSpPr>
        <p:spPr/>
        <p:txBody>
          <a:bodyPr/>
          <a:lstStyle/>
          <a:p>
            <a:r>
              <a:rPr lang="fr-FR" dirty="0"/>
              <a:t>Entêtes de réponses HTTP</a:t>
            </a:r>
          </a:p>
        </p:txBody>
      </p:sp>
      <p:sp>
        <p:nvSpPr>
          <p:cNvPr id="3" name="Espace réservé du contenu 2">
            <a:extLst>
              <a:ext uri="{FF2B5EF4-FFF2-40B4-BE49-F238E27FC236}">
                <a16:creationId xmlns:a16="http://schemas.microsoft.com/office/drawing/2014/main" id="{C2029D66-41E8-40BE-B921-577AE87460C5}"/>
              </a:ext>
            </a:extLst>
          </p:cNvPr>
          <p:cNvSpPr>
            <a:spLocks noGrp="1"/>
          </p:cNvSpPr>
          <p:nvPr>
            <p:ph idx="1"/>
          </p:nvPr>
        </p:nvSpPr>
        <p:spPr/>
        <p:txBody>
          <a:bodyPr/>
          <a:lstStyle/>
          <a:p>
            <a:r>
              <a:rPr lang="fr-FR" dirty="0"/>
              <a:t>Les entêtes de réponse les plus couramment utilisés sont :</a:t>
            </a:r>
          </a:p>
          <a:p>
            <a:pPr lvl="1"/>
            <a:r>
              <a:rPr lang="fr-FR" sz="1600" b="1" dirty="0" err="1"/>
              <a:t>Allow</a:t>
            </a:r>
            <a:r>
              <a:rPr lang="fr-FR" sz="1600" dirty="0"/>
              <a:t> : liste les méthodes autorisées</a:t>
            </a:r>
          </a:p>
          <a:p>
            <a:pPr lvl="1"/>
            <a:r>
              <a:rPr lang="fr-FR" sz="1600" b="1" dirty="0"/>
              <a:t>Content-</a:t>
            </a:r>
            <a:r>
              <a:rPr lang="fr-FR" sz="1600" b="1" dirty="0" err="1"/>
              <a:t>Encoding</a:t>
            </a:r>
            <a:r>
              <a:rPr lang="fr-FR" sz="1600" dirty="0"/>
              <a:t> : encodage du contenu</a:t>
            </a:r>
          </a:p>
          <a:p>
            <a:pPr lvl="1"/>
            <a:r>
              <a:rPr lang="fr-FR" sz="1600" b="1" dirty="0"/>
              <a:t>Content-</a:t>
            </a:r>
            <a:r>
              <a:rPr lang="fr-FR" sz="1600" b="1" dirty="0" err="1"/>
              <a:t>Language</a:t>
            </a:r>
            <a:r>
              <a:rPr lang="fr-FR" sz="1600" dirty="0"/>
              <a:t> : langage du contenu</a:t>
            </a:r>
          </a:p>
          <a:p>
            <a:pPr lvl="1"/>
            <a:r>
              <a:rPr lang="fr-FR" sz="1600" b="1" dirty="0"/>
              <a:t>Content-</a:t>
            </a:r>
            <a:r>
              <a:rPr lang="fr-FR" sz="1600" b="1" dirty="0" err="1"/>
              <a:t>Length</a:t>
            </a:r>
            <a:r>
              <a:rPr lang="fr-FR" sz="1600" dirty="0"/>
              <a:t> : taille du contenu</a:t>
            </a:r>
          </a:p>
          <a:p>
            <a:pPr lvl="1"/>
            <a:r>
              <a:rPr lang="fr-FR" sz="1600" b="1" dirty="0"/>
              <a:t>Content-Location</a:t>
            </a:r>
            <a:r>
              <a:rPr lang="fr-FR" sz="1600" dirty="0"/>
              <a:t> : URI du contenu</a:t>
            </a:r>
          </a:p>
          <a:p>
            <a:pPr lvl="1"/>
            <a:r>
              <a:rPr lang="fr-FR" sz="1600" b="1" dirty="0"/>
              <a:t>Content-Type</a:t>
            </a:r>
            <a:r>
              <a:rPr lang="fr-FR" sz="1600" dirty="0"/>
              <a:t> : type MIME du contenu (par exemple </a:t>
            </a:r>
            <a:r>
              <a:rPr lang="fr-FR" sz="1600" dirty="0" err="1"/>
              <a:t>text</a:t>
            </a:r>
            <a:r>
              <a:rPr lang="fr-FR" sz="1600" dirty="0"/>
              <a:t>/html; </a:t>
            </a:r>
            <a:r>
              <a:rPr lang="fr-FR" sz="1600" dirty="0" err="1"/>
              <a:t>charset</a:t>
            </a:r>
            <a:r>
              <a:rPr lang="fr-FR" sz="1600" dirty="0"/>
              <a:t>=ISO-8859-1)</a:t>
            </a:r>
          </a:p>
          <a:p>
            <a:pPr lvl="1"/>
            <a:r>
              <a:rPr lang="fr-FR" sz="1600" b="1" dirty="0"/>
              <a:t>Expires</a:t>
            </a:r>
            <a:r>
              <a:rPr lang="fr-FR" sz="1600" dirty="0"/>
              <a:t> : date d’expiration du contenu</a:t>
            </a:r>
          </a:p>
          <a:p>
            <a:pPr lvl="1"/>
            <a:r>
              <a:rPr lang="fr-FR" sz="1600" b="1" dirty="0"/>
              <a:t>Last-</a:t>
            </a:r>
            <a:r>
              <a:rPr lang="fr-FR" sz="1600" b="1" dirty="0" err="1"/>
              <a:t>Modified</a:t>
            </a:r>
            <a:r>
              <a:rPr lang="fr-FR" sz="1600" dirty="0"/>
              <a:t> : date de dernière modification</a:t>
            </a:r>
          </a:p>
        </p:txBody>
      </p:sp>
    </p:spTree>
    <p:extLst>
      <p:ext uri="{BB962C8B-B14F-4D97-AF65-F5344CB8AC3E}">
        <p14:creationId xmlns:p14="http://schemas.microsoft.com/office/powerpoint/2010/main" val="20483311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F231F-A997-4A53-A0F4-4DE2754F0F73}"/>
              </a:ext>
            </a:extLst>
          </p:cNvPr>
          <p:cNvSpPr>
            <a:spLocks noGrp="1"/>
          </p:cNvSpPr>
          <p:nvPr>
            <p:ph type="title"/>
          </p:nvPr>
        </p:nvSpPr>
        <p:spPr>
          <a:xfrm>
            <a:off x="2895600" y="764373"/>
            <a:ext cx="8610600" cy="1293028"/>
          </a:xfrm>
        </p:spPr>
        <p:txBody>
          <a:bodyPr/>
          <a:lstStyle/>
          <a:p>
            <a:r>
              <a:rPr lang="fr-FR" dirty="0"/>
              <a:t>Serveur WEB</a:t>
            </a:r>
          </a:p>
        </p:txBody>
      </p:sp>
      <p:sp>
        <p:nvSpPr>
          <p:cNvPr id="3" name="Espace réservé du contenu 2">
            <a:extLst>
              <a:ext uri="{FF2B5EF4-FFF2-40B4-BE49-F238E27FC236}">
                <a16:creationId xmlns:a16="http://schemas.microsoft.com/office/drawing/2014/main" id="{4EFE5D74-207E-4743-AD33-33D8A1634E53}"/>
              </a:ext>
            </a:extLst>
          </p:cNvPr>
          <p:cNvSpPr>
            <a:spLocks noGrp="1"/>
          </p:cNvSpPr>
          <p:nvPr>
            <p:ph idx="1"/>
          </p:nvPr>
        </p:nvSpPr>
        <p:spPr/>
        <p:txBody>
          <a:bodyPr/>
          <a:lstStyle/>
          <a:p>
            <a:r>
              <a:rPr lang="fr-FR" dirty="0"/>
              <a:t>A noter : quasiment n’importe quel langage de programmation est capable de traiter une requête HTTP et de produire une page HTML (notamment C, Java, Python, etc.)</a:t>
            </a:r>
          </a:p>
          <a:p>
            <a:r>
              <a:rPr lang="fr-FR" dirty="0"/>
              <a:t>Nous faisons ici le choix de PHP car :</a:t>
            </a:r>
          </a:p>
          <a:p>
            <a:pPr lvl="1"/>
            <a:r>
              <a:rPr lang="fr-FR" dirty="0"/>
              <a:t>Le langage est relativement simple, peu de prérequis à son utilisation</a:t>
            </a:r>
          </a:p>
          <a:p>
            <a:pPr lvl="1"/>
            <a:r>
              <a:rPr lang="fr-FR" dirty="0"/>
              <a:t>Il reste le langage le plus utilisé (79,2% des sites utilisent PHP en 2023, notamment via Wordpress qui représente 40% des sites </a:t>
            </a:r>
            <a:r>
              <a:rPr lang="fr-FR" dirty="0" err="1"/>
              <a:t>internets</a:t>
            </a:r>
            <a:r>
              <a:rPr lang="fr-FR" dirty="0"/>
              <a:t>)</a:t>
            </a:r>
          </a:p>
        </p:txBody>
      </p:sp>
    </p:spTree>
    <p:extLst>
      <p:ext uri="{BB962C8B-B14F-4D97-AF65-F5344CB8AC3E}">
        <p14:creationId xmlns:p14="http://schemas.microsoft.com/office/powerpoint/2010/main" val="24308487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Langage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b="1" dirty="0"/>
              <a:t>PHP</a:t>
            </a:r>
            <a:r>
              <a:rPr lang="fr-FR" dirty="0"/>
              <a:t> est un langage et un outil permettant de </a:t>
            </a:r>
            <a:r>
              <a:rPr lang="fr-FR" dirty="0" err="1"/>
              <a:t>préprocesser</a:t>
            </a:r>
            <a:r>
              <a:rPr lang="fr-FR" dirty="0"/>
              <a:t> des pages web avant de les transmettre au client (PHP est l’acronyme récursif de PHP </a:t>
            </a:r>
            <a:r>
              <a:rPr lang="fr-FR" dirty="0" err="1"/>
              <a:t>Hypertext</a:t>
            </a:r>
            <a:r>
              <a:rPr lang="fr-FR" dirty="0"/>
              <a:t> </a:t>
            </a:r>
            <a:r>
              <a:rPr lang="fr-FR" dirty="0" err="1"/>
              <a:t>Preprocessor</a:t>
            </a:r>
            <a:r>
              <a:rPr lang="fr-FR" dirty="0"/>
              <a:t>)</a:t>
            </a:r>
          </a:p>
          <a:p>
            <a:r>
              <a:rPr lang="fr-FR" dirty="0"/>
              <a:t>De fait PHP est utilisé pour :</a:t>
            </a:r>
          </a:p>
          <a:p>
            <a:pPr lvl="1"/>
            <a:r>
              <a:rPr lang="fr-FR" dirty="0"/>
              <a:t>Générer du code HTML dynamiquement, notamment en s’appuyant sur le contenu d’une BDD</a:t>
            </a:r>
          </a:p>
          <a:p>
            <a:pPr lvl="1"/>
            <a:r>
              <a:rPr lang="fr-FR" dirty="0"/>
              <a:t>Répondre aux requêtes du navigateur, changeant notamment le contenu d’une BDD</a:t>
            </a:r>
          </a:p>
          <a:p>
            <a:r>
              <a:rPr lang="fr-FR" dirty="0"/>
              <a:t>A noter : PHP s’exécute avant que la page ne soit transmise au client, et ne peut plus la modifier une fois qu’elle est affichée (pour ça on utilisera JS)</a:t>
            </a:r>
          </a:p>
        </p:txBody>
      </p:sp>
    </p:spTree>
    <p:extLst>
      <p:ext uri="{BB962C8B-B14F-4D97-AF65-F5344CB8AC3E}">
        <p14:creationId xmlns:p14="http://schemas.microsoft.com/office/powerpoint/2010/main" val="14256334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144F85-5386-4A99-B9FA-C47A1CF9B8AA}"/>
              </a:ext>
            </a:extLst>
          </p:cNvPr>
          <p:cNvSpPr>
            <a:spLocks noGrp="1"/>
          </p:cNvSpPr>
          <p:nvPr>
            <p:ph type="title"/>
          </p:nvPr>
        </p:nvSpPr>
        <p:spPr/>
        <p:txBody>
          <a:bodyPr/>
          <a:lstStyle/>
          <a:p>
            <a:r>
              <a:rPr lang="fr-FR" dirty="0"/>
              <a:t>Langage PHP</a:t>
            </a:r>
          </a:p>
        </p:txBody>
      </p:sp>
      <p:sp>
        <p:nvSpPr>
          <p:cNvPr id="3" name="Espace réservé du contenu 2">
            <a:extLst>
              <a:ext uri="{FF2B5EF4-FFF2-40B4-BE49-F238E27FC236}">
                <a16:creationId xmlns:a16="http://schemas.microsoft.com/office/drawing/2014/main" id="{DE6A812A-D8B6-4C5C-9387-DFA54413370B}"/>
              </a:ext>
            </a:extLst>
          </p:cNvPr>
          <p:cNvSpPr>
            <a:spLocks noGrp="1"/>
          </p:cNvSpPr>
          <p:nvPr>
            <p:ph idx="1"/>
          </p:nvPr>
        </p:nvSpPr>
        <p:spPr/>
        <p:txBody>
          <a:bodyPr/>
          <a:lstStyle/>
          <a:p>
            <a:r>
              <a:rPr lang="fr-FR" dirty="0"/>
              <a:t>Le </a:t>
            </a:r>
            <a:r>
              <a:rPr lang="fr-FR" b="1" dirty="0"/>
              <a:t>code PHP s’écrit dans du code HTML et permet de générer procéduralement </a:t>
            </a:r>
            <a:r>
              <a:rPr lang="fr-FR" dirty="0"/>
              <a:t>(dynamiquement) </a:t>
            </a:r>
            <a:r>
              <a:rPr lang="fr-FR" b="1" dirty="0"/>
              <a:t>du contenu supplémentaire</a:t>
            </a:r>
          </a:p>
          <a:p>
            <a:r>
              <a:rPr lang="fr-FR" dirty="0"/>
              <a:t>Par exemple : un site qui affiche les photos postées par ses utilisateurs disposera d’une partie statique (barre de menu, formulaire de connexion), et d’une partie dynamique, résultat des actions utilisateurs (les photos) – c’est cette partie que le code PHP générera</a:t>
            </a:r>
          </a:p>
        </p:txBody>
      </p:sp>
    </p:spTree>
    <p:extLst>
      <p:ext uri="{BB962C8B-B14F-4D97-AF65-F5344CB8AC3E}">
        <p14:creationId xmlns:p14="http://schemas.microsoft.com/office/powerpoint/2010/main" val="3317680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144F85-5386-4A99-B9FA-C47A1CF9B8AA}"/>
              </a:ext>
            </a:extLst>
          </p:cNvPr>
          <p:cNvSpPr>
            <a:spLocks noGrp="1"/>
          </p:cNvSpPr>
          <p:nvPr>
            <p:ph type="title"/>
          </p:nvPr>
        </p:nvSpPr>
        <p:spPr/>
        <p:txBody>
          <a:bodyPr/>
          <a:lstStyle/>
          <a:p>
            <a:r>
              <a:rPr lang="fr-FR" dirty="0"/>
              <a:t>Déroulement</a:t>
            </a:r>
          </a:p>
        </p:txBody>
      </p:sp>
      <p:sp>
        <p:nvSpPr>
          <p:cNvPr id="3" name="Espace réservé du contenu 2">
            <a:extLst>
              <a:ext uri="{FF2B5EF4-FFF2-40B4-BE49-F238E27FC236}">
                <a16:creationId xmlns:a16="http://schemas.microsoft.com/office/drawing/2014/main" id="{DE6A812A-D8B6-4C5C-9387-DFA54413370B}"/>
              </a:ext>
            </a:extLst>
          </p:cNvPr>
          <p:cNvSpPr>
            <a:spLocks noGrp="1"/>
          </p:cNvSpPr>
          <p:nvPr>
            <p:ph idx="1"/>
          </p:nvPr>
        </p:nvSpPr>
        <p:spPr/>
        <p:txBody>
          <a:bodyPr/>
          <a:lstStyle/>
          <a:p>
            <a:r>
              <a:rPr lang="fr-FR" dirty="0"/>
              <a:t>L’interaction entre un utilisateur et un site Web se décompose ainsi :</a:t>
            </a:r>
          </a:p>
          <a:p>
            <a:pPr marL="914400" lvl="1" indent="-457200">
              <a:buFont typeface="+mj-lt"/>
              <a:buAutoNum type="arabicPeriod"/>
            </a:pPr>
            <a:r>
              <a:rPr lang="fr-FR" dirty="0"/>
              <a:t>Envoi d’une requête du navigateur vers le serveur Web (par exemple lors d’un clic sur un lien)</a:t>
            </a:r>
          </a:p>
          <a:p>
            <a:pPr marL="914400" lvl="1" indent="-457200">
              <a:buFont typeface="+mj-lt"/>
              <a:buAutoNum type="arabicPeriod"/>
            </a:pPr>
            <a:r>
              <a:rPr lang="fr-FR" dirty="0"/>
              <a:t>Le serveur Web reçoit la requête, il cherche la page à afficher en fonction de l’URL</a:t>
            </a:r>
          </a:p>
          <a:p>
            <a:pPr marL="914400" lvl="1" indent="-457200">
              <a:buFont typeface="+mj-lt"/>
              <a:buAutoNum type="arabicPeriod"/>
            </a:pPr>
            <a:r>
              <a:rPr lang="fr-FR" dirty="0"/>
              <a:t>PHP est exécuté par le serveur pour transformer le contenu de la page (au cours de cette transformation, PHP peut interroger la base de données)</a:t>
            </a:r>
          </a:p>
          <a:p>
            <a:pPr marL="914400" lvl="1" indent="-457200">
              <a:buFont typeface="+mj-lt"/>
              <a:buAutoNum type="arabicPeriod"/>
            </a:pPr>
            <a:r>
              <a:rPr lang="fr-FR" dirty="0"/>
              <a:t>La page PHP transformée en HTML est transmise par le serveur au navigateur</a:t>
            </a:r>
          </a:p>
          <a:p>
            <a:r>
              <a:rPr lang="fr-FR" dirty="0"/>
              <a:t>À aucun moment le code PHP n’est transmis au navigateur</a:t>
            </a:r>
          </a:p>
        </p:txBody>
      </p:sp>
    </p:spTree>
    <p:extLst>
      <p:ext uri="{BB962C8B-B14F-4D97-AF65-F5344CB8AC3E}">
        <p14:creationId xmlns:p14="http://schemas.microsoft.com/office/powerpoint/2010/main" val="378037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AB7645-340D-41D8-9CCB-0AB8841DB7F3}"/>
              </a:ext>
            </a:extLst>
          </p:cNvPr>
          <p:cNvSpPr>
            <a:spLocks noGrp="1"/>
          </p:cNvSpPr>
          <p:nvPr>
            <p:ph type="title"/>
          </p:nvPr>
        </p:nvSpPr>
        <p:spPr/>
        <p:txBody>
          <a:bodyPr/>
          <a:lstStyle/>
          <a:p>
            <a:r>
              <a:rPr lang="fr-FR" dirty="0"/>
              <a:t>Syntaxe de base XML</a:t>
            </a:r>
          </a:p>
        </p:txBody>
      </p:sp>
      <p:sp>
        <p:nvSpPr>
          <p:cNvPr id="3" name="Espace réservé du texte 2">
            <a:extLst>
              <a:ext uri="{FF2B5EF4-FFF2-40B4-BE49-F238E27FC236}">
                <a16:creationId xmlns:a16="http://schemas.microsoft.com/office/drawing/2014/main" id="{91911A0D-EEF5-4F0A-9D94-F73A8CEFF850}"/>
              </a:ext>
            </a:extLst>
          </p:cNvPr>
          <p:cNvSpPr>
            <a:spLocks noGrp="1"/>
          </p:cNvSpPr>
          <p:nvPr>
            <p:ph type="body" idx="1"/>
          </p:nvPr>
        </p:nvSpPr>
        <p:spPr/>
        <p:txBody>
          <a:bodyPr/>
          <a:lstStyle/>
          <a:p>
            <a:r>
              <a:rPr lang="fr-FR" dirty="0"/>
              <a:t>Structuration d’un fichier XML</a:t>
            </a:r>
          </a:p>
        </p:txBody>
      </p:sp>
    </p:spTree>
    <p:extLst>
      <p:ext uri="{BB962C8B-B14F-4D97-AF65-F5344CB8AC3E}">
        <p14:creationId xmlns:p14="http://schemas.microsoft.com/office/powerpoint/2010/main" val="37522026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144F85-5386-4A99-B9FA-C47A1CF9B8AA}"/>
              </a:ext>
            </a:extLst>
          </p:cNvPr>
          <p:cNvSpPr>
            <a:spLocks noGrp="1"/>
          </p:cNvSpPr>
          <p:nvPr>
            <p:ph type="title"/>
          </p:nvPr>
        </p:nvSpPr>
        <p:spPr/>
        <p:txBody>
          <a:bodyPr/>
          <a:lstStyle/>
          <a:p>
            <a:r>
              <a:rPr lang="fr-FR" dirty="0"/>
              <a:t>Langage PHP</a:t>
            </a:r>
          </a:p>
        </p:txBody>
      </p:sp>
      <p:sp>
        <p:nvSpPr>
          <p:cNvPr id="4" name="Rectangle 3">
            <a:extLst>
              <a:ext uri="{FF2B5EF4-FFF2-40B4-BE49-F238E27FC236}">
                <a16:creationId xmlns:a16="http://schemas.microsoft.com/office/drawing/2014/main" id="{6411C47E-877F-4766-9F0D-1949D9F5DEDD}"/>
              </a:ext>
            </a:extLst>
          </p:cNvPr>
          <p:cNvSpPr/>
          <p:nvPr/>
        </p:nvSpPr>
        <p:spPr>
          <a:xfrm>
            <a:off x="1209676" y="3695699"/>
            <a:ext cx="5829300" cy="172402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3" name="Espace réservé du contenu 2">
            <a:extLst>
              <a:ext uri="{FF2B5EF4-FFF2-40B4-BE49-F238E27FC236}">
                <a16:creationId xmlns:a16="http://schemas.microsoft.com/office/drawing/2014/main" id="{DE6A812A-D8B6-4C5C-9387-DFA54413370B}"/>
              </a:ext>
            </a:extLst>
          </p:cNvPr>
          <p:cNvSpPr>
            <a:spLocks noGrp="1"/>
          </p:cNvSpPr>
          <p:nvPr>
            <p:ph idx="1"/>
          </p:nvPr>
        </p:nvSpPr>
        <p:spPr/>
        <p:txBody>
          <a:bodyPr>
            <a:normAutofit lnSpcReduction="10000"/>
          </a:bodyPr>
          <a:lstStyle/>
          <a:p>
            <a:r>
              <a:rPr lang="fr-FR" dirty="0"/>
              <a:t>Exemple de page HTML/PHP :</a:t>
            </a:r>
          </a:p>
          <a:p>
            <a:pPr marL="0" indent="0">
              <a:buNone/>
            </a:pPr>
            <a:r>
              <a:rPr lang="fr-FR" dirty="0">
                <a:solidFill>
                  <a:srgbClr val="080808"/>
                </a:solidFill>
                <a:latin typeface="JetBrains Mono"/>
              </a:rPr>
              <a:t>&lt;</a:t>
            </a:r>
            <a:r>
              <a:rPr lang="fr-FR" dirty="0">
                <a:solidFill>
                  <a:srgbClr val="0033B3"/>
                </a:solidFill>
                <a:latin typeface="JetBrains Mono"/>
              </a:rPr>
              <a:t>html </a:t>
            </a:r>
            <a:r>
              <a:rPr lang="fr-FR" dirty="0" err="1">
                <a:solidFill>
                  <a:srgbClr val="174AD4"/>
                </a:solidFill>
                <a:latin typeface="JetBrains Mono"/>
              </a:rPr>
              <a:t>lang</a:t>
            </a:r>
            <a:r>
              <a:rPr lang="fr-FR" dirty="0">
                <a:solidFill>
                  <a:srgbClr val="067D17"/>
                </a:solidFill>
                <a:latin typeface="JetBrains Mono"/>
              </a:rPr>
              <a:t>="</a:t>
            </a:r>
            <a:r>
              <a:rPr lang="fr-FR" dirty="0" err="1">
                <a:solidFill>
                  <a:srgbClr val="067D17"/>
                </a:solidFill>
                <a:latin typeface="JetBrains Mono"/>
              </a:rPr>
              <a:t>fr</a:t>
            </a:r>
            <a:r>
              <a:rPr lang="fr-FR" dirty="0">
                <a:solidFill>
                  <a:srgbClr val="067D17"/>
                </a:solidFill>
                <a:latin typeface="JetBrains Mono"/>
              </a:rPr>
              <a:t>"</a:t>
            </a:r>
            <a:r>
              <a:rPr lang="fr-FR" dirty="0">
                <a:solidFill>
                  <a:srgbClr val="080808"/>
                </a:solidFill>
                <a:latin typeface="JetBrains Mono"/>
              </a:rPr>
              <a:t>&gt;</a:t>
            </a:r>
            <a:br>
              <a:rPr lang="fr-FR" dirty="0">
                <a:solidFill>
                  <a:srgbClr val="080808"/>
                </a:solidFill>
                <a:latin typeface="JetBrains Mono"/>
              </a:rPr>
            </a:br>
            <a:r>
              <a:rPr lang="fr-FR" dirty="0">
                <a:solidFill>
                  <a:srgbClr val="080808"/>
                </a:solidFill>
                <a:latin typeface="JetBrains Mono"/>
              </a:rPr>
              <a:t>    &lt;</a:t>
            </a:r>
            <a:r>
              <a:rPr lang="fr-FR" dirty="0" err="1">
                <a:solidFill>
                  <a:srgbClr val="0033B3"/>
                </a:solidFill>
                <a:latin typeface="JetBrains Mono"/>
              </a:rPr>
              <a:t>head</a:t>
            </a:r>
            <a:r>
              <a:rPr lang="fr-FR" dirty="0">
                <a:solidFill>
                  <a:srgbClr val="080808"/>
                </a:solidFill>
                <a:latin typeface="JetBrains Mono"/>
              </a:rPr>
              <a:t>&gt;&lt;</a:t>
            </a:r>
            <a:r>
              <a:rPr lang="fr-FR" dirty="0" err="1">
                <a:solidFill>
                  <a:srgbClr val="0033B3"/>
                </a:solidFill>
                <a:latin typeface="JetBrains Mono"/>
              </a:rPr>
              <a:t>title</a:t>
            </a:r>
            <a:r>
              <a:rPr lang="fr-FR" dirty="0">
                <a:solidFill>
                  <a:srgbClr val="080808"/>
                </a:solidFill>
                <a:latin typeface="JetBrains Mono"/>
              </a:rPr>
              <a:t>&gt;test&lt;/</a:t>
            </a:r>
            <a:r>
              <a:rPr lang="fr-FR" dirty="0" err="1">
                <a:solidFill>
                  <a:srgbClr val="0033B3"/>
                </a:solidFill>
                <a:latin typeface="JetBrains Mono"/>
              </a:rPr>
              <a:t>title</a:t>
            </a:r>
            <a:r>
              <a:rPr lang="fr-FR" dirty="0">
                <a:solidFill>
                  <a:srgbClr val="080808"/>
                </a:solidFill>
                <a:latin typeface="JetBrains Mono"/>
              </a:rPr>
              <a:t>&gt;&lt;/</a:t>
            </a:r>
            <a:r>
              <a:rPr lang="fr-FR" dirty="0" err="1">
                <a:solidFill>
                  <a:srgbClr val="0033B3"/>
                </a:solidFill>
                <a:latin typeface="JetBrains Mono"/>
              </a:rPr>
              <a:t>head</a:t>
            </a:r>
            <a:r>
              <a:rPr lang="fr-FR" dirty="0">
                <a:solidFill>
                  <a:srgbClr val="080808"/>
                </a:solidFill>
                <a:latin typeface="JetBrains Mono"/>
              </a:rPr>
              <a:t>&gt;</a:t>
            </a:r>
            <a:br>
              <a:rPr lang="fr-FR" dirty="0">
                <a:solidFill>
                  <a:srgbClr val="080808"/>
                </a:solidFill>
                <a:latin typeface="JetBrains Mono"/>
              </a:rPr>
            </a:br>
            <a:r>
              <a:rPr lang="fr-FR" dirty="0">
                <a:solidFill>
                  <a:srgbClr val="080808"/>
                </a:solidFill>
                <a:latin typeface="JetBrains Mono"/>
              </a:rPr>
              <a:t>    &lt;</a:t>
            </a:r>
            <a:r>
              <a:rPr lang="fr-FR" dirty="0">
                <a:solidFill>
                  <a:srgbClr val="0033B3"/>
                </a:solidFill>
                <a:latin typeface="JetBrains Mono"/>
              </a:rPr>
              <a:t>body</a:t>
            </a:r>
            <a:r>
              <a:rPr lang="fr-FR" dirty="0">
                <a:solidFill>
                  <a:srgbClr val="080808"/>
                </a:solidFill>
                <a:latin typeface="JetBrains Mono"/>
              </a:rPr>
              <a:t>&gt;</a:t>
            </a:r>
            <a:br>
              <a:rPr lang="fr-FR" dirty="0">
                <a:solidFill>
                  <a:srgbClr val="080808"/>
                </a:solidFill>
                <a:latin typeface="JetBrains Mono"/>
              </a:rPr>
            </a:br>
            <a:r>
              <a:rPr lang="fr-FR" dirty="0">
                <a:solidFill>
                  <a:srgbClr val="080808"/>
                </a:solidFill>
                <a:latin typeface="JetBrains Mono"/>
              </a:rPr>
              <a:t>        &lt;</a:t>
            </a:r>
            <a:r>
              <a:rPr lang="fr-FR" dirty="0">
                <a:solidFill>
                  <a:srgbClr val="0033B3"/>
                </a:solidFill>
                <a:latin typeface="JetBrains Mono"/>
              </a:rPr>
              <a:t>p</a:t>
            </a:r>
            <a:r>
              <a:rPr lang="fr-FR" dirty="0">
                <a:solidFill>
                  <a:srgbClr val="080808"/>
                </a:solidFill>
                <a:latin typeface="JetBrains Mono"/>
              </a:rPr>
              <a:t>&gt;Ceci est un texte statique!&lt;/</a:t>
            </a:r>
            <a:r>
              <a:rPr lang="fr-FR" dirty="0">
                <a:solidFill>
                  <a:srgbClr val="0033B3"/>
                </a:solidFill>
                <a:latin typeface="JetBrains Mono"/>
              </a:rPr>
              <a:t>p</a:t>
            </a:r>
            <a:r>
              <a:rPr lang="fr-FR" dirty="0">
                <a:solidFill>
                  <a:srgbClr val="080808"/>
                </a:solidFill>
                <a:latin typeface="JetBrains Mono"/>
              </a:rPr>
              <a:t>&gt;</a:t>
            </a:r>
            <a:br>
              <a:rPr lang="fr-FR" dirty="0">
                <a:solidFill>
                  <a:srgbClr val="080808"/>
                </a:solidFill>
                <a:latin typeface="JetBrains Mono"/>
              </a:rPr>
            </a:br>
            <a:r>
              <a:rPr lang="fr-FR" dirty="0">
                <a:solidFill>
                  <a:srgbClr val="080808"/>
                </a:solidFill>
                <a:latin typeface="JetBrains Mono"/>
              </a:rPr>
              <a:t>        &lt;?</a:t>
            </a:r>
            <a:r>
              <a:rPr lang="fr-FR" dirty="0" err="1">
                <a:solidFill>
                  <a:srgbClr val="0033B3"/>
                </a:solidFill>
                <a:latin typeface="JetBrains Mono"/>
              </a:rPr>
              <a:t>php</a:t>
            </a:r>
            <a:br>
              <a:rPr lang="fr-FR" dirty="0">
                <a:solidFill>
                  <a:srgbClr val="0033B3"/>
                </a:solidFill>
                <a:latin typeface="JetBrains Mono"/>
              </a:rPr>
            </a:br>
            <a:r>
              <a:rPr lang="fr-FR" dirty="0">
                <a:solidFill>
                  <a:srgbClr val="0033B3"/>
                </a:solidFill>
                <a:latin typeface="JetBrains Mono"/>
              </a:rPr>
              <a:t>            </a:t>
            </a:r>
            <a:r>
              <a:rPr lang="fr-FR" dirty="0">
                <a:solidFill>
                  <a:srgbClr val="660000"/>
                </a:solidFill>
                <a:latin typeface="JetBrains Mono"/>
              </a:rPr>
              <a:t>$a </a:t>
            </a:r>
            <a:r>
              <a:rPr lang="fr-FR" dirty="0">
                <a:solidFill>
                  <a:srgbClr val="080808"/>
                </a:solidFill>
                <a:latin typeface="JetBrains Mono"/>
              </a:rPr>
              <a:t>= </a:t>
            </a:r>
            <a:r>
              <a:rPr lang="fr-FR" dirty="0">
                <a:solidFill>
                  <a:srgbClr val="1750EB"/>
                </a:solidFill>
                <a:latin typeface="JetBrains Mono"/>
              </a:rPr>
              <a:t>5</a:t>
            </a:r>
            <a:r>
              <a:rPr lang="fr-FR" dirty="0">
                <a:solidFill>
                  <a:srgbClr val="080808"/>
                </a:solidFill>
                <a:latin typeface="JetBrains Mono"/>
              </a:rPr>
              <a:t>;</a:t>
            </a:r>
            <a:br>
              <a:rPr lang="fr-FR" dirty="0">
                <a:solidFill>
                  <a:srgbClr val="080808"/>
                </a:solidFill>
                <a:latin typeface="JetBrains Mono"/>
              </a:rPr>
            </a:br>
            <a:r>
              <a:rPr lang="fr-FR" dirty="0">
                <a:solidFill>
                  <a:srgbClr val="080808"/>
                </a:solidFill>
                <a:latin typeface="JetBrains Mono"/>
              </a:rPr>
              <a:t>            </a:t>
            </a:r>
            <a:r>
              <a:rPr lang="fr-FR" dirty="0">
                <a:solidFill>
                  <a:srgbClr val="660000"/>
                </a:solidFill>
                <a:latin typeface="JetBrains Mono"/>
              </a:rPr>
              <a:t>$b </a:t>
            </a:r>
            <a:r>
              <a:rPr lang="fr-FR" dirty="0">
                <a:solidFill>
                  <a:srgbClr val="080808"/>
                </a:solidFill>
                <a:latin typeface="JetBrains Mono"/>
              </a:rPr>
              <a:t>= </a:t>
            </a:r>
            <a:r>
              <a:rPr lang="fr-FR" dirty="0">
                <a:solidFill>
                  <a:srgbClr val="1750EB"/>
                </a:solidFill>
                <a:latin typeface="JetBrains Mono"/>
              </a:rPr>
              <a:t>6</a:t>
            </a:r>
            <a:r>
              <a:rPr lang="fr-FR" dirty="0">
                <a:solidFill>
                  <a:srgbClr val="080808"/>
                </a:solidFill>
                <a:latin typeface="JetBrains Mono"/>
              </a:rPr>
              <a:t>;</a:t>
            </a:r>
            <a:br>
              <a:rPr lang="fr-FR" dirty="0">
                <a:solidFill>
                  <a:srgbClr val="080808"/>
                </a:solidFill>
                <a:latin typeface="JetBrains Mono"/>
              </a:rPr>
            </a:br>
            <a:r>
              <a:rPr lang="fr-FR" dirty="0">
                <a:solidFill>
                  <a:srgbClr val="080808"/>
                </a:solidFill>
                <a:latin typeface="JetBrains Mono"/>
              </a:rPr>
              <a:t>            </a:t>
            </a:r>
            <a:r>
              <a:rPr lang="fr-FR" dirty="0">
                <a:solidFill>
                  <a:srgbClr val="660000"/>
                </a:solidFill>
                <a:latin typeface="JetBrains Mono"/>
              </a:rPr>
              <a:t>$c </a:t>
            </a:r>
            <a:r>
              <a:rPr lang="fr-FR" dirty="0">
                <a:solidFill>
                  <a:srgbClr val="080808"/>
                </a:solidFill>
                <a:latin typeface="JetBrains Mono"/>
              </a:rPr>
              <a:t>= </a:t>
            </a:r>
            <a:r>
              <a:rPr lang="fr-FR" dirty="0">
                <a:solidFill>
                  <a:srgbClr val="660000"/>
                </a:solidFill>
                <a:latin typeface="JetBrains Mono"/>
              </a:rPr>
              <a:t>$a </a:t>
            </a:r>
            <a:r>
              <a:rPr lang="fr-FR" dirty="0">
                <a:solidFill>
                  <a:srgbClr val="080808"/>
                </a:solidFill>
                <a:latin typeface="JetBrains Mono"/>
              </a:rPr>
              <a:t>+ </a:t>
            </a:r>
            <a:r>
              <a:rPr lang="fr-FR" dirty="0">
                <a:solidFill>
                  <a:srgbClr val="660000"/>
                </a:solidFill>
                <a:latin typeface="JetBrains Mono"/>
              </a:rPr>
              <a:t>$b</a:t>
            </a:r>
            <a:r>
              <a:rPr lang="fr-FR" dirty="0">
                <a:solidFill>
                  <a:srgbClr val="080808"/>
                </a:solidFill>
                <a:latin typeface="JetBrains Mono"/>
              </a:rPr>
              <a:t>;</a:t>
            </a:r>
            <a:br>
              <a:rPr lang="fr-FR" dirty="0">
                <a:solidFill>
                  <a:srgbClr val="080808"/>
                </a:solidFill>
                <a:latin typeface="JetBrains Mono"/>
              </a:rPr>
            </a:br>
            <a:r>
              <a:rPr lang="fr-FR" dirty="0">
                <a:solidFill>
                  <a:srgbClr val="080808"/>
                </a:solidFill>
                <a:latin typeface="JetBrains Mono"/>
              </a:rPr>
              <a:t>            </a:t>
            </a:r>
            <a:r>
              <a:rPr lang="fr-FR" dirty="0" err="1">
                <a:solidFill>
                  <a:srgbClr val="0033B3"/>
                </a:solidFill>
                <a:latin typeface="JetBrains Mono"/>
              </a:rPr>
              <a:t>echo</a:t>
            </a:r>
            <a:r>
              <a:rPr lang="fr-FR" dirty="0">
                <a:solidFill>
                  <a:srgbClr val="0033B3"/>
                </a:solidFill>
                <a:latin typeface="JetBrains Mono"/>
              </a:rPr>
              <a:t> </a:t>
            </a:r>
            <a:r>
              <a:rPr lang="fr-FR" dirty="0">
                <a:solidFill>
                  <a:srgbClr val="067D17"/>
                </a:solidFill>
                <a:latin typeface="JetBrains Mono"/>
              </a:rPr>
              <a:t>"Ceci est un texte dynamique! </a:t>
            </a:r>
            <a:r>
              <a:rPr lang="fr-FR" dirty="0">
                <a:solidFill>
                  <a:srgbClr val="660000"/>
                </a:solidFill>
                <a:latin typeface="JetBrains Mono"/>
              </a:rPr>
              <a:t>$a $b $c</a:t>
            </a:r>
            <a:r>
              <a:rPr lang="fr-FR" dirty="0">
                <a:solidFill>
                  <a:srgbClr val="067D17"/>
                </a:solidFill>
                <a:latin typeface="JetBrains Mono"/>
              </a:rPr>
              <a:t>"</a:t>
            </a:r>
            <a:r>
              <a:rPr lang="fr-FR" dirty="0">
                <a:solidFill>
                  <a:srgbClr val="080808"/>
                </a:solidFill>
                <a:latin typeface="JetBrains Mono"/>
              </a:rPr>
              <a:t>; </a:t>
            </a:r>
          </a:p>
          <a:p>
            <a:pPr marL="0" indent="0">
              <a:buNone/>
            </a:pPr>
            <a:r>
              <a:rPr lang="fr-FR" dirty="0">
                <a:solidFill>
                  <a:srgbClr val="0033B3"/>
                </a:solidFill>
                <a:latin typeface="JetBrains Mono"/>
              </a:rPr>
              <a:t>        ?&gt;</a:t>
            </a:r>
            <a:br>
              <a:rPr lang="fr-FR" dirty="0">
                <a:solidFill>
                  <a:srgbClr val="0033B3"/>
                </a:solidFill>
                <a:latin typeface="JetBrains Mono"/>
              </a:rPr>
            </a:br>
            <a:r>
              <a:rPr lang="fr-FR" dirty="0">
                <a:solidFill>
                  <a:srgbClr val="0033B3"/>
                </a:solidFill>
                <a:latin typeface="JetBrains Mono"/>
              </a:rPr>
              <a:t>&lt;/body</a:t>
            </a:r>
            <a:r>
              <a:rPr lang="fr-FR" dirty="0">
                <a:solidFill>
                  <a:srgbClr val="080808"/>
                </a:solidFill>
                <a:latin typeface="JetBrains Mono"/>
              </a:rPr>
              <a:t>&gt;</a:t>
            </a:r>
            <a:br>
              <a:rPr lang="fr-FR" dirty="0">
                <a:solidFill>
                  <a:srgbClr val="080808"/>
                </a:solidFill>
                <a:latin typeface="JetBrains Mono"/>
              </a:rPr>
            </a:br>
            <a:r>
              <a:rPr lang="fr-FR" dirty="0">
                <a:solidFill>
                  <a:srgbClr val="080808"/>
                </a:solidFill>
                <a:latin typeface="JetBrains Mono"/>
              </a:rPr>
              <a:t>&lt;/</a:t>
            </a:r>
            <a:r>
              <a:rPr lang="fr-FR" dirty="0">
                <a:solidFill>
                  <a:srgbClr val="0033B3"/>
                </a:solidFill>
                <a:latin typeface="JetBrains Mono"/>
              </a:rPr>
              <a:t>html</a:t>
            </a:r>
            <a:r>
              <a:rPr lang="fr-FR" dirty="0">
                <a:solidFill>
                  <a:srgbClr val="080808"/>
                </a:solidFill>
                <a:latin typeface="JetBrains Mono"/>
              </a:rPr>
              <a:t>&gt;</a:t>
            </a:r>
            <a:endParaRPr lang="fr-FR" dirty="0"/>
          </a:p>
          <a:p>
            <a:endParaRPr lang="fr-FR" dirty="0"/>
          </a:p>
        </p:txBody>
      </p:sp>
      <p:cxnSp>
        <p:nvCxnSpPr>
          <p:cNvPr id="6" name="Connecteur droit 5">
            <a:extLst>
              <a:ext uri="{FF2B5EF4-FFF2-40B4-BE49-F238E27FC236}">
                <a16:creationId xmlns:a16="http://schemas.microsoft.com/office/drawing/2014/main" id="{8EC8ACAA-F0F2-4728-A7C9-B09A34BB74A5}"/>
              </a:ext>
            </a:extLst>
          </p:cNvPr>
          <p:cNvCxnSpPr>
            <a:stCxn id="4" idx="3"/>
          </p:cNvCxnSpPr>
          <p:nvPr/>
        </p:nvCxnSpPr>
        <p:spPr>
          <a:xfrm flipV="1">
            <a:off x="7038976" y="3695699"/>
            <a:ext cx="1142999" cy="862013"/>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ED816B35-0518-4A88-A63C-FE682DB16047}"/>
              </a:ext>
            </a:extLst>
          </p:cNvPr>
          <p:cNvSpPr txBox="1"/>
          <p:nvPr/>
        </p:nvSpPr>
        <p:spPr>
          <a:xfrm>
            <a:off x="8305800" y="2765107"/>
            <a:ext cx="2571750" cy="1200329"/>
          </a:xfrm>
          <a:prstGeom prst="rect">
            <a:avLst/>
          </a:prstGeom>
          <a:noFill/>
        </p:spPr>
        <p:txBody>
          <a:bodyPr wrap="square" rtlCol="0">
            <a:spAutoFit/>
          </a:bodyPr>
          <a:lstStyle/>
          <a:p>
            <a:r>
              <a:rPr lang="fr-FR" dirty="0"/>
              <a:t>Le code PHP délimité par </a:t>
            </a: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php</a:t>
            </a:r>
            <a:r>
              <a:rPr lang="fr-FR" dirty="0"/>
              <a:t> et </a:t>
            </a:r>
            <a:r>
              <a:rPr lang="fr-FR" dirty="0">
                <a:latin typeface="Courier New" panose="02070309020205020404" pitchFamily="49" charset="0"/>
                <a:cs typeface="Courier New" panose="02070309020205020404" pitchFamily="49" charset="0"/>
              </a:rPr>
              <a:t>?&gt;</a:t>
            </a:r>
            <a:r>
              <a:rPr lang="fr-FR" dirty="0"/>
              <a:t> s’insère au milieu de la page HTML</a:t>
            </a:r>
          </a:p>
        </p:txBody>
      </p:sp>
    </p:spTree>
    <p:extLst>
      <p:ext uri="{BB962C8B-B14F-4D97-AF65-F5344CB8AC3E}">
        <p14:creationId xmlns:p14="http://schemas.microsoft.com/office/powerpoint/2010/main" val="29522686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PHP est un langage de programmation </a:t>
            </a:r>
            <a:r>
              <a:rPr lang="fr-FR" i="1" dirty="0"/>
              <a:t>C-like</a:t>
            </a:r>
          </a:p>
          <a:p>
            <a:r>
              <a:rPr lang="fr-FR" dirty="0"/>
              <a:t>C’est un langage procédural, orienté-objet</a:t>
            </a:r>
          </a:p>
          <a:p>
            <a:r>
              <a:rPr lang="fr-FR" dirty="0"/>
              <a:t>Bien qu’il s’intègre dans des pages HTML, il fonctionne sur la base de séquences d’instructions séparées par des ;</a:t>
            </a:r>
          </a:p>
          <a:p>
            <a:r>
              <a:rPr lang="fr-FR" dirty="0"/>
              <a:t>Particularité : les noms des variables commencent toujours par $</a:t>
            </a:r>
          </a:p>
          <a:p>
            <a:r>
              <a:rPr lang="fr-FR" dirty="0"/>
              <a:t>Les opérateurs classiques (arithmétiques, comparaisons, logiques) sont présents</a:t>
            </a:r>
          </a:p>
          <a:p>
            <a:r>
              <a:rPr lang="fr-FR" dirty="0"/>
              <a:t>Les syntaxes pour les fonctions ou tableaux sont similaires à celles de JS</a:t>
            </a:r>
          </a:p>
        </p:txBody>
      </p:sp>
    </p:spTree>
    <p:extLst>
      <p:ext uri="{BB962C8B-B14F-4D97-AF65-F5344CB8AC3E}">
        <p14:creationId xmlns:p14="http://schemas.microsoft.com/office/powerpoint/2010/main" val="22677887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La génération dynamique de code HTML avec PHP peut se faire de deux façons :</a:t>
            </a:r>
          </a:p>
          <a:p>
            <a:pPr lvl="1"/>
            <a:r>
              <a:rPr lang="fr-FR" dirty="0"/>
              <a:t>En utilisant l’instruction </a:t>
            </a:r>
            <a:r>
              <a:rPr lang="fr-FR" b="1" dirty="0" err="1"/>
              <a:t>echo</a:t>
            </a:r>
            <a:endParaRPr lang="fr-FR" b="1" dirty="0"/>
          </a:p>
          <a:p>
            <a:pPr lvl="1"/>
            <a:r>
              <a:rPr lang="fr-FR" dirty="0"/>
              <a:t>En créant des blocs HTML conditionnels</a:t>
            </a:r>
          </a:p>
        </p:txBody>
      </p:sp>
    </p:spTree>
    <p:extLst>
      <p:ext uri="{BB962C8B-B14F-4D97-AF65-F5344CB8AC3E}">
        <p14:creationId xmlns:p14="http://schemas.microsoft.com/office/powerpoint/2010/main" val="11516121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r>
              <a:rPr lang="fr-FR" dirty="0"/>
              <a:t>Exemple : afficher en toute lettre si un nombre est pair ou impair en utilisant l’instruction </a:t>
            </a:r>
            <a:r>
              <a:rPr lang="fr-FR" b="1" dirty="0" err="1"/>
              <a:t>echo</a:t>
            </a:r>
            <a:endParaRPr lang="fr-FR" b="1" dirty="0"/>
          </a:p>
          <a:p>
            <a:endParaRPr lang="fr-FR" b="1" dirty="0"/>
          </a:p>
          <a:p>
            <a:pPr marL="0" indent="0">
              <a:buNone/>
            </a:pPr>
            <a:r>
              <a:rPr lang="fr-FR" b="1" dirty="0"/>
              <a:t>…</a:t>
            </a:r>
          </a:p>
          <a:p>
            <a:pPr marL="0" indent="0">
              <a:buNone/>
            </a:pPr>
            <a:r>
              <a:rPr lang="fr-FR" dirty="0">
                <a:solidFill>
                  <a:srgbClr val="0033B3"/>
                </a:solidFill>
                <a:latin typeface="JetBrains Mono"/>
              </a:rPr>
              <a:t>&lt;body&gt;</a:t>
            </a:r>
          </a:p>
          <a:p>
            <a:pPr marL="0" indent="0">
              <a:buNone/>
            </a:pPr>
            <a:r>
              <a:rPr lang="fr-FR" dirty="0">
                <a:solidFill>
                  <a:srgbClr val="080808"/>
                </a:solidFill>
                <a:latin typeface="JetBrains Mono"/>
              </a:rPr>
              <a:t>&lt;?</a:t>
            </a:r>
            <a:r>
              <a:rPr lang="fr-FR" dirty="0" err="1">
                <a:solidFill>
                  <a:srgbClr val="0033B3"/>
                </a:solidFill>
                <a:latin typeface="JetBrains Mono"/>
              </a:rPr>
              <a:t>php</a:t>
            </a:r>
            <a:br>
              <a:rPr lang="fr-FR" dirty="0">
                <a:solidFill>
                  <a:srgbClr val="0033B3"/>
                </a:solidFill>
                <a:latin typeface="JetBrains Mono"/>
              </a:rPr>
            </a:br>
            <a:r>
              <a:rPr lang="fr-FR" dirty="0">
                <a:solidFill>
                  <a:srgbClr val="0033B3"/>
                </a:solidFill>
                <a:latin typeface="JetBrains Mono"/>
              </a:rPr>
              <a:t>    if(</a:t>
            </a:r>
            <a:r>
              <a:rPr lang="fr-FR" dirty="0">
                <a:solidFill>
                  <a:srgbClr val="660000"/>
                </a:solidFill>
                <a:latin typeface="JetBrains Mono"/>
              </a:rPr>
              <a:t>$nombre </a:t>
            </a:r>
            <a:r>
              <a:rPr lang="fr-FR" dirty="0">
                <a:solidFill>
                  <a:srgbClr val="0033B3"/>
                </a:solidFill>
                <a:latin typeface="JetBrains Mono"/>
              </a:rPr>
              <a:t>% 2 == 0) </a:t>
            </a:r>
            <a:r>
              <a:rPr lang="fr-FR" dirty="0" err="1">
                <a:solidFill>
                  <a:srgbClr val="0033B3"/>
                </a:solidFill>
                <a:latin typeface="JetBrains Mono"/>
              </a:rPr>
              <a:t>echo</a:t>
            </a:r>
            <a:r>
              <a:rPr lang="fr-FR" dirty="0">
                <a:solidFill>
                  <a:srgbClr val="0033B3"/>
                </a:solidFill>
                <a:latin typeface="JetBrains Mono"/>
              </a:rPr>
              <a:t> </a:t>
            </a:r>
            <a:r>
              <a:rPr lang="fr-FR" dirty="0">
                <a:solidFill>
                  <a:srgbClr val="067D17"/>
                </a:solidFill>
                <a:latin typeface="JetBrains Mono"/>
              </a:rPr>
              <a:t>"C’est pair"</a:t>
            </a:r>
            <a:r>
              <a:rPr lang="fr-FR" dirty="0">
                <a:solidFill>
                  <a:srgbClr val="0033B3"/>
                </a:solidFill>
                <a:latin typeface="JetBrains Mono"/>
              </a:rPr>
              <a:t>;</a:t>
            </a:r>
          </a:p>
          <a:p>
            <a:pPr marL="0" indent="0">
              <a:buNone/>
            </a:pPr>
            <a:r>
              <a:rPr lang="fr-FR" dirty="0">
                <a:solidFill>
                  <a:srgbClr val="080808"/>
                </a:solidFill>
                <a:latin typeface="JetBrains Mono"/>
              </a:rPr>
              <a:t>    </a:t>
            </a:r>
            <a:r>
              <a:rPr lang="fr-FR" dirty="0" err="1">
                <a:solidFill>
                  <a:srgbClr val="0033B3"/>
                </a:solidFill>
                <a:latin typeface="JetBrains Mono"/>
              </a:rPr>
              <a:t>else</a:t>
            </a:r>
            <a:r>
              <a:rPr lang="fr-FR" dirty="0">
                <a:solidFill>
                  <a:srgbClr val="0033B3"/>
                </a:solidFill>
                <a:latin typeface="JetBrains Mono"/>
              </a:rPr>
              <a:t> </a:t>
            </a:r>
            <a:r>
              <a:rPr lang="fr-FR" dirty="0" err="1">
                <a:solidFill>
                  <a:srgbClr val="0033B3"/>
                </a:solidFill>
                <a:latin typeface="JetBrains Mono"/>
              </a:rPr>
              <a:t>echo</a:t>
            </a:r>
            <a:r>
              <a:rPr lang="fr-FR" dirty="0">
                <a:solidFill>
                  <a:srgbClr val="0033B3"/>
                </a:solidFill>
                <a:latin typeface="JetBrains Mono"/>
              </a:rPr>
              <a:t> </a:t>
            </a:r>
            <a:r>
              <a:rPr lang="fr-FR" dirty="0">
                <a:solidFill>
                  <a:srgbClr val="067D17"/>
                </a:solidFill>
                <a:latin typeface="JetBrains Mono"/>
              </a:rPr>
              <a:t>"C’est impair"</a:t>
            </a:r>
            <a:r>
              <a:rPr lang="fr-FR" dirty="0">
                <a:solidFill>
                  <a:srgbClr val="080808"/>
                </a:solidFill>
                <a:latin typeface="JetBrains Mono"/>
              </a:rPr>
              <a:t>;</a:t>
            </a:r>
            <a:br>
              <a:rPr lang="fr-FR" dirty="0">
                <a:solidFill>
                  <a:srgbClr val="080808"/>
                </a:solidFill>
                <a:latin typeface="JetBrains Mono"/>
              </a:rPr>
            </a:br>
            <a:r>
              <a:rPr lang="fr-FR" dirty="0">
                <a:solidFill>
                  <a:srgbClr val="0033B3"/>
                </a:solidFill>
                <a:latin typeface="JetBrains Mono"/>
              </a:rPr>
              <a:t>?&gt; </a:t>
            </a:r>
          </a:p>
          <a:p>
            <a:pPr marL="0" indent="0">
              <a:buNone/>
            </a:pPr>
            <a:r>
              <a:rPr lang="fr-FR" dirty="0">
                <a:solidFill>
                  <a:srgbClr val="0033B3"/>
                </a:solidFill>
                <a:latin typeface="JetBrains Mono"/>
              </a:rPr>
              <a:t>&lt;/body&gt;</a:t>
            </a:r>
          </a:p>
          <a:p>
            <a:pPr marL="0" indent="0">
              <a:buNone/>
            </a:pPr>
            <a:r>
              <a:rPr lang="fr-FR" b="1" dirty="0"/>
              <a:t>…</a:t>
            </a:r>
          </a:p>
        </p:txBody>
      </p:sp>
    </p:spTree>
    <p:extLst>
      <p:ext uri="{BB962C8B-B14F-4D97-AF65-F5344CB8AC3E}">
        <p14:creationId xmlns:p14="http://schemas.microsoft.com/office/powerpoint/2010/main" val="27516601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fontScale="92500" lnSpcReduction="20000"/>
          </a:bodyPr>
          <a:lstStyle/>
          <a:p>
            <a:r>
              <a:rPr lang="fr-FR" dirty="0"/>
              <a:t>Exemple : afficher en toute lettre si un nombre est pair ou impair en utilisant des blocs HTML conditionnels</a:t>
            </a:r>
            <a:endParaRPr lang="fr-FR" b="1" dirty="0"/>
          </a:p>
          <a:p>
            <a:pPr marL="0" indent="0">
              <a:buNone/>
            </a:pPr>
            <a:r>
              <a:rPr lang="fr-FR" dirty="0">
                <a:solidFill>
                  <a:srgbClr val="080808"/>
                </a:solidFill>
                <a:latin typeface="JetBrains Mono"/>
              </a:rPr>
              <a:t>&lt;?</a:t>
            </a:r>
            <a:r>
              <a:rPr lang="fr-FR" dirty="0" err="1">
                <a:solidFill>
                  <a:srgbClr val="0033B3"/>
                </a:solidFill>
                <a:latin typeface="JetBrains Mono"/>
              </a:rPr>
              <a:t>php</a:t>
            </a:r>
            <a:br>
              <a:rPr lang="fr-FR" dirty="0">
                <a:solidFill>
                  <a:srgbClr val="0033B3"/>
                </a:solidFill>
                <a:latin typeface="JetBrains Mono"/>
              </a:rPr>
            </a:br>
            <a:r>
              <a:rPr lang="fr-FR" dirty="0">
                <a:solidFill>
                  <a:srgbClr val="0033B3"/>
                </a:solidFill>
                <a:latin typeface="JetBrains Mono"/>
              </a:rPr>
              <a:t>    if(</a:t>
            </a:r>
            <a:r>
              <a:rPr lang="fr-FR" dirty="0">
                <a:solidFill>
                  <a:srgbClr val="660000"/>
                </a:solidFill>
                <a:latin typeface="JetBrains Mono"/>
              </a:rPr>
              <a:t>$nombre </a:t>
            </a:r>
            <a:r>
              <a:rPr lang="fr-FR" dirty="0">
                <a:solidFill>
                  <a:srgbClr val="0033B3"/>
                </a:solidFill>
                <a:latin typeface="JetBrains Mono"/>
              </a:rPr>
              <a:t>% 2 == 0) {</a:t>
            </a:r>
          </a:p>
          <a:p>
            <a:pPr marL="0" indent="0">
              <a:buNone/>
            </a:pPr>
            <a:r>
              <a:rPr lang="fr-FR" dirty="0">
                <a:solidFill>
                  <a:srgbClr val="0033B3"/>
                </a:solidFill>
                <a:latin typeface="JetBrains Mono"/>
              </a:rPr>
              <a:t>    ?&gt;</a:t>
            </a:r>
          </a:p>
          <a:p>
            <a:pPr marL="0" indent="0">
              <a:buNone/>
            </a:pPr>
            <a:r>
              <a:rPr lang="fr-FR" dirty="0">
                <a:solidFill>
                  <a:srgbClr val="0033B3"/>
                </a:solidFill>
                <a:latin typeface="JetBrains Mono"/>
              </a:rPr>
              <a:t>    </a:t>
            </a:r>
            <a:r>
              <a:rPr lang="fr-FR" dirty="0">
                <a:latin typeface="JetBrains Mono"/>
              </a:rPr>
              <a:t>C’est pair</a:t>
            </a:r>
          </a:p>
          <a:p>
            <a:pPr marL="0" indent="0">
              <a:buNone/>
            </a:pPr>
            <a:r>
              <a:rPr lang="fr-FR" dirty="0">
                <a:solidFill>
                  <a:srgbClr val="0033B3"/>
                </a:solidFill>
                <a:latin typeface="JetBrains Mono"/>
              </a:rPr>
              <a:t>   &lt;?</a:t>
            </a:r>
            <a:r>
              <a:rPr lang="fr-FR" dirty="0" err="1">
                <a:solidFill>
                  <a:srgbClr val="0033B3"/>
                </a:solidFill>
                <a:latin typeface="JetBrains Mono"/>
              </a:rPr>
              <a:t>php</a:t>
            </a:r>
            <a:endParaRPr lang="fr-FR" dirty="0">
              <a:solidFill>
                <a:srgbClr val="0033B3"/>
              </a:solidFill>
              <a:latin typeface="JetBrains Mono"/>
            </a:endParaRPr>
          </a:p>
          <a:p>
            <a:pPr marL="0" indent="0">
              <a:buNone/>
            </a:pPr>
            <a:r>
              <a:rPr lang="fr-FR" dirty="0">
                <a:solidFill>
                  <a:srgbClr val="0033B3"/>
                </a:solidFill>
                <a:latin typeface="JetBrains Mono"/>
              </a:rPr>
              <a:t>    }</a:t>
            </a:r>
            <a:r>
              <a:rPr lang="fr-FR" dirty="0">
                <a:solidFill>
                  <a:srgbClr val="080808"/>
                </a:solidFill>
                <a:latin typeface="JetBrains Mono"/>
              </a:rPr>
              <a:t> </a:t>
            </a:r>
            <a:r>
              <a:rPr lang="fr-FR" dirty="0" err="1">
                <a:solidFill>
                  <a:srgbClr val="0033B3"/>
                </a:solidFill>
                <a:latin typeface="JetBrains Mono"/>
              </a:rPr>
              <a:t>else</a:t>
            </a:r>
            <a:r>
              <a:rPr lang="fr-FR" dirty="0">
                <a:solidFill>
                  <a:srgbClr val="0033B3"/>
                </a:solidFill>
                <a:latin typeface="JetBrains Mono"/>
              </a:rPr>
              <a:t> {</a:t>
            </a:r>
          </a:p>
          <a:p>
            <a:pPr marL="0" indent="0">
              <a:buNone/>
            </a:pPr>
            <a:r>
              <a:rPr lang="fr-FR" dirty="0">
                <a:solidFill>
                  <a:srgbClr val="0033B3"/>
                </a:solidFill>
                <a:latin typeface="JetBrains Mono"/>
              </a:rPr>
              <a:t>    ?&gt;</a:t>
            </a:r>
          </a:p>
          <a:p>
            <a:pPr marL="0" indent="0">
              <a:buNone/>
            </a:pPr>
            <a:r>
              <a:rPr lang="fr-FR" dirty="0">
                <a:solidFill>
                  <a:srgbClr val="0033B3"/>
                </a:solidFill>
                <a:latin typeface="JetBrains Mono"/>
              </a:rPr>
              <a:t>    </a:t>
            </a:r>
            <a:r>
              <a:rPr lang="fr-FR" dirty="0">
                <a:latin typeface="JetBrains Mono"/>
              </a:rPr>
              <a:t>C’est impair</a:t>
            </a:r>
          </a:p>
          <a:p>
            <a:pPr marL="0" indent="0">
              <a:buNone/>
            </a:pPr>
            <a:r>
              <a:rPr lang="fr-FR" dirty="0">
                <a:solidFill>
                  <a:srgbClr val="0033B3"/>
                </a:solidFill>
                <a:latin typeface="JetBrains Mono"/>
              </a:rPr>
              <a:t>    &lt;?</a:t>
            </a:r>
            <a:r>
              <a:rPr lang="fr-FR" dirty="0" err="1">
                <a:solidFill>
                  <a:srgbClr val="0033B3"/>
                </a:solidFill>
                <a:latin typeface="JetBrains Mono"/>
              </a:rPr>
              <a:t>php</a:t>
            </a:r>
            <a:endParaRPr lang="fr-FR" dirty="0">
              <a:solidFill>
                <a:srgbClr val="0033B3"/>
              </a:solidFill>
              <a:latin typeface="JetBrains Mono"/>
            </a:endParaRPr>
          </a:p>
          <a:p>
            <a:pPr marL="0" indent="0">
              <a:buNone/>
            </a:pPr>
            <a:r>
              <a:rPr lang="fr-FR" dirty="0">
                <a:solidFill>
                  <a:srgbClr val="0033B3"/>
                </a:solidFill>
                <a:latin typeface="JetBrains Mono"/>
              </a:rPr>
              <a:t>    }</a:t>
            </a:r>
            <a:br>
              <a:rPr lang="fr-FR" dirty="0">
                <a:solidFill>
                  <a:srgbClr val="080808"/>
                </a:solidFill>
                <a:latin typeface="JetBrains Mono"/>
              </a:rPr>
            </a:br>
            <a:r>
              <a:rPr lang="fr-FR" dirty="0">
                <a:solidFill>
                  <a:srgbClr val="0033B3"/>
                </a:solidFill>
                <a:latin typeface="JetBrains Mono"/>
              </a:rPr>
              <a:t>?&gt;</a:t>
            </a:r>
            <a:endParaRPr lang="fr-FR" b="1" dirty="0"/>
          </a:p>
        </p:txBody>
      </p:sp>
    </p:spTree>
    <p:extLst>
      <p:ext uri="{BB962C8B-B14F-4D97-AF65-F5344CB8AC3E}">
        <p14:creationId xmlns:p14="http://schemas.microsoft.com/office/powerpoint/2010/main" val="34521751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PHP propose l’utilisation de </a:t>
            </a:r>
            <a:r>
              <a:rPr lang="fr-FR" b="1" dirty="0"/>
              <a:t>tableaux associatifs</a:t>
            </a:r>
            <a:r>
              <a:rPr lang="fr-FR" dirty="0"/>
              <a:t> (aussi appelés </a:t>
            </a:r>
            <a:r>
              <a:rPr lang="fr-FR" b="1" dirty="0" err="1"/>
              <a:t>maps</a:t>
            </a:r>
            <a:r>
              <a:rPr lang="fr-FR" b="1" dirty="0"/>
              <a:t> </a:t>
            </a:r>
            <a:r>
              <a:rPr lang="fr-FR" dirty="0"/>
              <a:t>ou </a:t>
            </a:r>
            <a:r>
              <a:rPr lang="fr-FR" b="1" dirty="0" err="1"/>
              <a:t>dictionnary</a:t>
            </a:r>
            <a:r>
              <a:rPr lang="fr-FR" dirty="0"/>
              <a:t>)</a:t>
            </a:r>
          </a:p>
          <a:p>
            <a:r>
              <a:rPr lang="fr-FR" dirty="0"/>
              <a:t>Il s’agit d’un tableau permettant d’associer une </a:t>
            </a:r>
            <a:r>
              <a:rPr lang="fr-FR" b="1" dirty="0"/>
              <a:t>clé </a:t>
            </a:r>
            <a:r>
              <a:rPr lang="fr-FR" dirty="0"/>
              <a:t>(une chaîne de caractère) et une </a:t>
            </a:r>
            <a:r>
              <a:rPr lang="fr-FR" b="1" dirty="0"/>
              <a:t>valeur</a:t>
            </a:r>
            <a:r>
              <a:rPr lang="fr-FR" dirty="0"/>
              <a:t> (de n’importe quel type)</a:t>
            </a:r>
          </a:p>
          <a:p>
            <a:r>
              <a:rPr lang="fr-FR" dirty="0">
                <a:ea typeface="+mn-lt"/>
                <a:cs typeface="+mn-lt"/>
              </a:rPr>
              <a:t>Déclaration d’un tableau associatif :</a:t>
            </a:r>
          </a:p>
          <a:p>
            <a:pPr marL="0" indent="0">
              <a:buNone/>
            </a:pPr>
            <a:r>
              <a:rPr lang="fr-FR" dirty="0">
                <a:latin typeface="Courier New"/>
                <a:ea typeface="+mn-lt"/>
                <a:cs typeface="+mn-lt"/>
              </a:rPr>
              <a:t>$os = ["iPad" =&gt; "</a:t>
            </a:r>
            <a:r>
              <a:rPr lang="fr-FR" dirty="0" err="1">
                <a:latin typeface="Courier New"/>
                <a:ea typeface="+mn-lt"/>
                <a:cs typeface="+mn-lt"/>
              </a:rPr>
              <a:t>MacOS</a:t>
            </a:r>
            <a:r>
              <a:rPr lang="fr-FR" dirty="0">
                <a:latin typeface="Courier New"/>
                <a:ea typeface="+mn-lt"/>
                <a:cs typeface="+mn-lt"/>
              </a:rPr>
              <a:t>", "iPhone" =&gt; "</a:t>
            </a:r>
            <a:r>
              <a:rPr lang="fr-FR" dirty="0" err="1">
                <a:latin typeface="Courier New"/>
                <a:ea typeface="+mn-lt"/>
                <a:cs typeface="+mn-lt"/>
              </a:rPr>
              <a:t>MacOS</a:t>
            </a:r>
            <a:r>
              <a:rPr lang="fr-FR" dirty="0">
                <a:latin typeface="Courier New"/>
                <a:ea typeface="+mn-lt"/>
                <a:cs typeface="+mn-lt"/>
              </a:rPr>
              <a:t>", "Galaxy Tab S4" =&gt; "Android"];</a:t>
            </a:r>
          </a:p>
          <a:p>
            <a:r>
              <a:rPr lang="fr-FR" dirty="0">
                <a:ea typeface="+mn-lt"/>
                <a:cs typeface="+mn-lt"/>
              </a:rPr>
              <a:t>Accès aux valeurs (par exemple) :</a:t>
            </a:r>
          </a:p>
          <a:p>
            <a:pPr marL="0" indent="0">
              <a:buNone/>
            </a:pPr>
            <a:r>
              <a:rPr lang="fr-FR" dirty="0">
                <a:latin typeface="Courier New"/>
                <a:ea typeface="+mn-lt"/>
                <a:cs typeface="+mn-lt"/>
              </a:rPr>
              <a:t>$os["iPad"]</a:t>
            </a:r>
            <a:endParaRPr lang="fr-FR" dirty="0">
              <a:ea typeface="+mn-lt"/>
              <a:cs typeface="+mn-lt"/>
            </a:endParaRPr>
          </a:p>
          <a:p>
            <a:endParaRPr lang="fr-FR" dirty="0"/>
          </a:p>
        </p:txBody>
      </p:sp>
    </p:spTree>
    <p:extLst>
      <p:ext uri="{BB962C8B-B14F-4D97-AF65-F5344CB8AC3E}">
        <p14:creationId xmlns:p14="http://schemas.microsoft.com/office/powerpoint/2010/main" val="34465909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10820400" cy="4024125"/>
          </a:xfrm>
        </p:spPr>
        <p:txBody>
          <a:bodyPr>
            <a:normAutofit fontScale="85000" lnSpcReduction="20000"/>
          </a:bodyPr>
          <a:lstStyle/>
          <a:p>
            <a:r>
              <a:rPr lang="fr-FR" dirty="0"/>
              <a:t>PHP depuis sa version 5 est orienté-objet</a:t>
            </a:r>
          </a:p>
          <a:p>
            <a:r>
              <a:rPr lang="fr-FR" dirty="0"/>
              <a:t>Il est possible de définir des classes et d’instancier des objets</a:t>
            </a:r>
          </a:p>
          <a:p>
            <a:pPr marL="0" indent="0">
              <a:buNone/>
            </a:pPr>
            <a:r>
              <a:rPr lang="fr-FR" altLang="fr-FR" sz="2400" dirty="0">
                <a:solidFill>
                  <a:srgbClr val="0000BB"/>
                </a:solidFill>
                <a:latin typeface="Arial Unicode MS"/>
              </a:rPr>
              <a:t>&lt;?</a:t>
            </a:r>
            <a:r>
              <a:rPr lang="fr-FR" altLang="fr-FR" sz="2400" dirty="0" err="1">
                <a:solidFill>
                  <a:srgbClr val="0000BB"/>
                </a:solidFill>
                <a:latin typeface="Arial Unicode MS"/>
              </a:rPr>
              <a:t>php</a:t>
            </a:r>
            <a:br>
              <a:rPr lang="fr-FR" altLang="fr-FR" sz="2400" dirty="0">
                <a:solidFill>
                  <a:srgbClr val="0000BB"/>
                </a:solidFill>
                <a:latin typeface="Arial Unicode MS"/>
              </a:rPr>
            </a:br>
            <a:r>
              <a:rPr lang="fr-FR" altLang="fr-FR" sz="2400" dirty="0">
                <a:solidFill>
                  <a:srgbClr val="007700"/>
                </a:solidFill>
                <a:latin typeface="Arial Unicode MS"/>
              </a:rPr>
              <a:t>class </a:t>
            </a:r>
            <a:r>
              <a:rPr lang="fr-FR" altLang="fr-FR" sz="2400" dirty="0" err="1">
                <a:solidFill>
                  <a:srgbClr val="0000BB"/>
                </a:solidFill>
                <a:latin typeface="Arial Unicode MS"/>
              </a:rPr>
              <a:t>SimpleClass</a:t>
            </a:r>
            <a:br>
              <a:rPr lang="fr-FR" altLang="fr-FR" sz="2400" dirty="0">
                <a:solidFill>
                  <a:srgbClr val="0000BB"/>
                </a:solidFill>
                <a:latin typeface="Arial Unicode MS"/>
              </a:rPr>
            </a:br>
            <a:r>
              <a:rPr lang="fr-FR" altLang="fr-FR" sz="2400" dirty="0">
                <a:solidFill>
                  <a:srgbClr val="007700"/>
                </a:solidFill>
                <a:latin typeface="Arial Unicode MS"/>
              </a:rPr>
              <a:t>{</a:t>
            </a:r>
            <a:br>
              <a:rPr lang="fr-FR" altLang="fr-FR" sz="2400" dirty="0">
                <a:solidFill>
                  <a:srgbClr val="007700"/>
                </a:solidFill>
                <a:latin typeface="Arial Unicode MS"/>
              </a:rPr>
            </a:br>
            <a:r>
              <a:rPr lang="fr-FR" altLang="fr-FR" sz="2400" dirty="0">
                <a:solidFill>
                  <a:srgbClr val="007700"/>
                </a:solidFill>
                <a:latin typeface="Arial Unicode MS"/>
              </a:rPr>
              <a:t>    </a:t>
            </a:r>
            <a:r>
              <a:rPr lang="fr-FR" altLang="fr-FR" sz="2400" dirty="0">
                <a:solidFill>
                  <a:srgbClr val="FF8000"/>
                </a:solidFill>
                <a:latin typeface="Arial Unicode MS"/>
              </a:rPr>
              <a:t>// déclaration d'une propriété</a:t>
            </a:r>
            <a:br>
              <a:rPr lang="fr-FR" altLang="fr-FR" sz="2400" dirty="0">
                <a:solidFill>
                  <a:srgbClr val="FF8000"/>
                </a:solidFill>
                <a:latin typeface="Arial Unicode MS"/>
              </a:rPr>
            </a:br>
            <a:r>
              <a:rPr lang="fr-FR" altLang="fr-FR" sz="2400" dirty="0">
                <a:solidFill>
                  <a:srgbClr val="FF8000"/>
                </a:solidFill>
                <a:latin typeface="Arial Unicode MS"/>
              </a:rPr>
              <a:t>    </a:t>
            </a:r>
            <a:r>
              <a:rPr lang="fr-FR" altLang="fr-FR" sz="2400" dirty="0">
                <a:solidFill>
                  <a:srgbClr val="007700"/>
                </a:solidFill>
                <a:latin typeface="Arial Unicode MS"/>
              </a:rPr>
              <a:t>public </a:t>
            </a:r>
            <a:r>
              <a:rPr lang="fr-FR" altLang="fr-FR" sz="2400" dirty="0">
                <a:solidFill>
                  <a:srgbClr val="0000BB"/>
                </a:solidFill>
                <a:latin typeface="Arial Unicode MS"/>
              </a:rPr>
              <a:t>$var </a:t>
            </a:r>
            <a:r>
              <a:rPr lang="fr-FR" altLang="fr-FR" sz="2400" dirty="0">
                <a:solidFill>
                  <a:srgbClr val="007700"/>
                </a:solidFill>
                <a:latin typeface="Arial Unicode MS"/>
              </a:rPr>
              <a:t>= </a:t>
            </a:r>
            <a:r>
              <a:rPr lang="fr-FR" altLang="fr-FR" sz="2400" dirty="0">
                <a:solidFill>
                  <a:srgbClr val="DD0000"/>
                </a:solidFill>
                <a:latin typeface="Arial Unicode MS"/>
              </a:rPr>
              <a:t>'une valeur par défaut’</a:t>
            </a:r>
            <a:r>
              <a:rPr lang="fr-FR" altLang="fr-FR" sz="2400" dirty="0">
                <a:solidFill>
                  <a:srgbClr val="007700"/>
                </a:solidFill>
                <a:latin typeface="Arial Unicode MS"/>
              </a:rPr>
              <a:t>;</a:t>
            </a:r>
            <a:br>
              <a:rPr lang="fr-FR" altLang="fr-FR" sz="2400" dirty="0">
                <a:solidFill>
                  <a:srgbClr val="007700"/>
                </a:solidFill>
                <a:latin typeface="Arial Unicode MS"/>
              </a:rPr>
            </a:br>
            <a:br>
              <a:rPr lang="fr-FR" altLang="fr-FR" sz="2400" dirty="0">
                <a:solidFill>
                  <a:srgbClr val="007700"/>
                </a:solidFill>
                <a:latin typeface="Arial Unicode MS"/>
              </a:rPr>
            </a:br>
            <a:r>
              <a:rPr lang="fr-FR" altLang="fr-FR" sz="2400" dirty="0">
                <a:solidFill>
                  <a:srgbClr val="007700"/>
                </a:solidFill>
                <a:latin typeface="Arial Unicode MS"/>
              </a:rPr>
              <a:t>    </a:t>
            </a:r>
            <a:r>
              <a:rPr lang="fr-FR" altLang="fr-FR" sz="2400" dirty="0">
                <a:solidFill>
                  <a:srgbClr val="FF8000"/>
                </a:solidFill>
                <a:latin typeface="Arial Unicode MS"/>
              </a:rPr>
              <a:t>// déclaration des méthodes</a:t>
            </a:r>
            <a:br>
              <a:rPr lang="fr-FR" altLang="fr-FR" sz="2400" dirty="0">
                <a:solidFill>
                  <a:srgbClr val="FF8000"/>
                </a:solidFill>
                <a:latin typeface="Arial Unicode MS"/>
              </a:rPr>
            </a:br>
            <a:r>
              <a:rPr lang="fr-FR" altLang="fr-FR" sz="2400" dirty="0">
                <a:solidFill>
                  <a:srgbClr val="FF8000"/>
                </a:solidFill>
                <a:latin typeface="Arial Unicode MS"/>
              </a:rPr>
              <a:t>    </a:t>
            </a:r>
            <a:r>
              <a:rPr lang="fr-FR" altLang="fr-FR" sz="2400" dirty="0">
                <a:solidFill>
                  <a:srgbClr val="007700"/>
                </a:solidFill>
                <a:latin typeface="Arial Unicode MS"/>
              </a:rPr>
              <a:t>public </a:t>
            </a:r>
            <a:r>
              <a:rPr lang="fr-FR" altLang="fr-FR" sz="2400" dirty="0" err="1">
                <a:solidFill>
                  <a:srgbClr val="007700"/>
                </a:solidFill>
                <a:latin typeface="Arial Unicode MS"/>
              </a:rPr>
              <a:t>function</a:t>
            </a:r>
            <a:r>
              <a:rPr lang="fr-FR" altLang="fr-FR" sz="2400" dirty="0">
                <a:solidFill>
                  <a:srgbClr val="007700"/>
                </a:solidFill>
                <a:latin typeface="Arial Unicode MS"/>
              </a:rPr>
              <a:t> </a:t>
            </a:r>
            <a:r>
              <a:rPr lang="fr-FR" altLang="fr-FR" sz="2400" dirty="0" err="1">
                <a:solidFill>
                  <a:srgbClr val="0000BB"/>
                </a:solidFill>
                <a:latin typeface="Arial Unicode MS"/>
              </a:rPr>
              <a:t>displayVar</a:t>
            </a:r>
            <a:r>
              <a:rPr lang="fr-FR" altLang="fr-FR" sz="2400" dirty="0">
                <a:solidFill>
                  <a:srgbClr val="007700"/>
                </a:solidFill>
                <a:latin typeface="Arial Unicode MS"/>
              </a:rPr>
              <a:t>() {</a:t>
            </a:r>
            <a:br>
              <a:rPr lang="fr-FR" altLang="fr-FR" sz="2400" dirty="0">
                <a:solidFill>
                  <a:srgbClr val="007700"/>
                </a:solidFill>
                <a:latin typeface="Arial Unicode MS"/>
              </a:rPr>
            </a:br>
            <a:r>
              <a:rPr lang="fr-FR" altLang="fr-FR" sz="2400" dirty="0">
                <a:solidFill>
                  <a:srgbClr val="007700"/>
                </a:solidFill>
                <a:latin typeface="Arial Unicode MS"/>
              </a:rPr>
              <a:t>        </a:t>
            </a:r>
            <a:r>
              <a:rPr lang="fr-FR" altLang="fr-FR" sz="2400" dirty="0" err="1">
                <a:solidFill>
                  <a:srgbClr val="007700"/>
                </a:solidFill>
                <a:latin typeface="Arial Unicode MS"/>
              </a:rPr>
              <a:t>echo</a:t>
            </a:r>
            <a:r>
              <a:rPr lang="fr-FR" altLang="fr-FR" sz="2400" dirty="0">
                <a:solidFill>
                  <a:srgbClr val="007700"/>
                </a:solidFill>
                <a:latin typeface="Arial Unicode MS"/>
              </a:rPr>
              <a:t> </a:t>
            </a:r>
            <a:r>
              <a:rPr lang="fr-FR" altLang="fr-FR" sz="2400" dirty="0">
                <a:solidFill>
                  <a:srgbClr val="0000BB"/>
                </a:solidFill>
                <a:latin typeface="Arial Unicode MS"/>
              </a:rPr>
              <a:t>$</a:t>
            </a:r>
            <a:r>
              <a:rPr lang="fr-FR" altLang="fr-FR" sz="2400" dirty="0" err="1">
                <a:solidFill>
                  <a:srgbClr val="0000BB"/>
                </a:solidFill>
                <a:latin typeface="Arial Unicode MS"/>
              </a:rPr>
              <a:t>this</a:t>
            </a:r>
            <a:r>
              <a:rPr lang="fr-FR" altLang="fr-FR" sz="2400" dirty="0">
                <a:solidFill>
                  <a:srgbClr val="007700"/>
                </a:solidFill>
                <a:latin typeface="Arial Unicode MS"/>
              </a:rPr>
              <a:t>-&gt;</a:t>
            </a:r>
            <a:r>
              <a:rPr lang="fr-FR" altLang="fr-FR" sz="2400" dirty="0">
                <a:solidFill>
                  <a:srgbClr val="0000BB"/>
                </a:solidFill>
                <a:latin typeface="Arial Unicode MS"/>
              </a:rPr>
              <a:t>var</a:t>
            </a:r>
            <a:r>
              <a:rPr lang="fr-FR" altLang="fr-FR" sz="2400" dirty="0">
                <a:solidFill>
                  <a:srgbClr val="007700"/>
                </a:solidFill>
                <a:latin typeface="Arial Unicode MS"/>
              </a:rPr>
              <a:t>;</a:t>
            </a:r>
            <a:br>
              <a:rPr lang="fr-FR" altLang="fr-FR" sz="2400" dirty="0">
                <a:solidFill>
                  <a:srgbClr val="007700"/>
                </a:solidFill>
                <a:latin typeface="Arial Unicode MS"/>
              </a:rPr>
            </a:br>
            <a:r>
              <a:rPr lang="fr-FR" altLang="fr-FR" sz="2400" dirty="0">
                <a:solidFill>
                  <a:srgbClr val="007700"/>
                </a:solidFill>
                <a:latin typeface="Arial Unicode MS"/>
              </a:rPr>
              <a:t>    }</a:t>
            </a:r>
            <a:br>
              <a:rPr lang="fr-FR" altLang="fr-FR" sz="2400" dirty="0">
                <a:solidFill>
                  <a:srgbClr val="007700"/>
                </a:solidFill>
                <a:latin typeface="Arial Unicode MS"/>
              </a:rPr>
            </a:br>
            <a:r>
              <a:rPr lang="fr-FR" altLang="fr-FR" sz="2400" dirty="0">
                <a:solidFill>
                  <a:srgbClr val="007700"/>
                </a:solidFill>
                <a:latin typeface="Arial Unicode MS"/>
              </a:rPr>
              <a:t>}</a:t>
            </a:r>
          </a:p>
          <a:p>
            <a:pPr marL="0" indent="0">
              <a:buNone/>
            </a:pPr>
            <a:r>
              <a:rPr lang="fr-FR" altLang="fr-FR" sz="2400" dirty="0">
                <a:solidFill>
                  <a:srgbClr val="0000BB"/>
                </a:solidFill>
                <a:latin typeface="Arial Unicode MS"/>
              </a:rPr>
              <a:t>$objet </a:t>
            </a:r>
            <a:r>
              <a:rPr lang="fr-FR" altLang="fr-FR" sz="2400" dirty="0">
                <a:solidFill>
                  <a:srgbClr val="007700"/>
                </a:solidFill>
                <a:latin typeface="Arial Unicode MS"/>
              </a:rPr>
              <a:t>= new </a:t>
            </a:r>
            <a:r>
              <a:rPr lang="fr-FR" altLang="fr-FR" sz="2400" dirty="0" err="1">
                <a:solidFill>
                  <a:srgbClr val="0000BB"/>
                </a:solidFill>
                <a:latin typeface="Arial Unicode MS"/>
              </a:rPr>
              <a:t>SimpleClass</a:t>
            </a:r>
            <a:r>
              <a:rPr lang="fr-FR" altLang="fr-FR" sz="2400" dirty="0">
                <a:solidFill>
                  <a:srgbClr val="007700"/>
                </a:solidFill>
                <a:latin typeface="Arial Unicode MS"/>
              </a:rPr>
              <a:t>();</a:t>
            </a:r>
          </a:p>
          <a:p>
            <a:pPr marL="0" indent="0">
              <a:buNone/>
            </a:pPr>
            <a:r>
              <a:rPr lang="fr-FR" altLang="fr-FR" sz="2400" dirty="0">
                <a:solidFill>
                  <a:srgbClr val="0000BB"/>
                </a:solidFill>
                <a:latin typeface="Arial Unicode MS"/>
              </a:rPr>
              <a:t>$objet</a:t>
            </a:r>
            <a:r>
              <a:rPr lang="fr-FR" altLang="fr-FR" sz="2400" dirty="0">
                <a:solidFill>
                  <a:srgbClr val="007700"/>
                </a:solidFill>
                <a:latin typeface="Arial Unicode MS"/>
              </a:rPr>
              <a:t>-&gt;</a:t>
            </a:r>
            <a:r>
              <a:rPr lang="fr-FR" altLang="fr-FR" sz="2400" dirty="0" err="1">
                <a:solidFill>
                  <a:srgbClr val="0000BB"/>
                </a:solidFill>
                <a:latin typeface="Arial Unicode MS"/>
              </a:rPr>
              <a:t>displayVar</a:t>
            </a:r>
            <a:r>
              <a:rPr lang="fr-FR" altLang="fr-FR" sz="2400" dirty="0">
                <a:solidFill>
                  <a:srgbClr val="007700"/>
                </a:solidFill>
                <a:latin typeface="Arial Unicode MS"/>
              </a:rPr>
              <a:t>();	</a:t>
            </a:r>
            <a:r>
              <a:rPr lang="fr-FR" altLang="fr-FR" sz="2400" dirty="0">
                <a:solidFill>
                  <a:srgbClr val="FF8000"/>
                </a:solidFill>
                <a:latin typeface="Arial Unicode MS"/>
              </a:rPr>
              <a:t> // -&gt; permet d’accéder à une propriété ou méthode de classe</a:t>
            </a:r>
            <a:br>
              <a:rPr lang="fr-FR" altLang="fr-FR" sz="2400" dirty="0">
                <a:solidFill>
                  <a:srgbClr val="007700"/>
                </a:solidFill>
                <a:latin typeface="Arial Unicode MS"/>
              </a:rPr>
            </a:br>
            <a:r>
              <a:rPr lang="fr-FR" altLang="fr-FR" sz="2400" dirty="0">
                <a:solidFill>
                  <a:srgbClr val="0000BB"/>
                </a:solidFill>
                <a:latin typeface="Arial Unicode MS"/>
              </a:rPr>
              <a:t>?&gt;</a:t>
            </a:r>
            <a:r>
              <a:rPr lang="fr-FR" altLang="fr-FR" sz="2400" dirty="0">
                <a:solidFill>
                  <a:srgbClr val="000000"/>
                </a:solidFill>
                <a:latin typeface="Arial Unicode MS"/>
              </a:rPr>
              <a:t> </a:t>
            </a:r>
            <a:endParaRPr lang="fr-FR" altLang="fr-FR" sz="4800" dirty="0">
              <a:latin typeface="Arial" panose="020B0604020202020204" pitchFamily="34" charset="0"/>
            </a:endParaRPr>
          </a:p>
          <a:p>
            <a:pPr marL="0" indent="0">
              <a:buNone/>
            </a:pPr>
            <a:endParaRPr lang="fr-FR" dirty="0"/>
          </a:p>
        </p:txBody>
      </p:sp>
    </p:spTree>
    <p:extLst>
      <p:ext uri="{BB962C8B-B14F-4D97-AF65-F5344CB8AC3E}">
        <p14:creationId xmlns:p14="http://schemas.microsoft.com/office/powerpoint/2010/main" val="961484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10820400" cy="4024125"/>
          </a:xfrm>
        </p:spPr>
        <p:txBody>
          <a:bodyPr>
            <a:normAutofit/>
          </a:bodyPr>
          <a:lstStyle/>
          <a:p>
            <a:r>
              <a:rPr lang="fr-FR" dirty="0"/>
              <a:t>La notion de classe et d’objet est abordée plus spécifiquement en AP4A/AP4B</a:t>
            </a:r>
          </a:p>
          <a:p>
            <a:r>
              <a:rPr lang="fr-FR" dirty="0"/>
              <a:t>Pour WE4A, la notion de classe vous permettra de :</a:t>
            </a:r>
          </a:p>
          <a:p>
            <a:pPr lvl="1"/>
            <a:r>
              <a:rPr lang="fr-FR" altLang="fr-FR" dirty="0"/>
              <a:t>Comprendre certaines syntaxes proposées notamment par la bibliothèque standard PHP</a:t>
            </a:r>
          </a:p>
          <a:p>
            <a:pPr lvl="1"/>
            <a:r>
              <a:rPr lang="fr-FR" altLang="fr-FR" dirty="0"/>
              <a:t>Mieux organiser votre code en le séparant en unités indépendantes : une classe permet de décrire une structure de données et les fonctions permettant de manipuler cette structure</a:t>
            </a:r>
          </a:p>
          <a:p>
            <a:pPr marL="0" indent="0">
              <a:buNone/>
            </a:pPr>
            <a:endParaRPr lang="fr-FR" dirty="0"/>
          </a:p>
        </p:txBody>
      </p:sp>
    </p:spTree>
    <p:extLst>
      <p:ext uri="{BB962C8B-B14F-4D97-AF65-F5344CB8AC3E}">
        <p14:creationId xmlns:p14="http://schemas.microsoft.com/office/powerpoint/2010/main" val="1775243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Formulaire HTML et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Pour profiter de PHP, il faut pouvoir interagir avec l’utilisateur : lui permettre de transmettre des données, et pouvoir restituer des données transmises</a:t>
            </a:r>
          </a:p>
          <a:p>
            <a:r>
              <a:rPr lang="fr-FR" dirty="0"/>
              <a:t>La transmission de données de l’utilisateur vers le serveur Web peut se faire en utilisant des formulaires HTML</a:t>
            </a:r>
          </a:p>
          <a:p>
            <a:r>
              <a:rPr lang="fr-FR" dirty="0"/>
              <a:t>Dans la balise </a:t>
            </a: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form</a:t>
            </a:r>
            <a:r>
              <a:rPr lang="fr-FR" dirty="0">
                <a:latin typeface="Courier New" panose="02070309020205020404" pitchFamily="49" charset="0"/>
                <a:cs typeface="Courier New" panose="02070309020205020404" pitchFamily="49" charset="0"/>
              </a:rPr>
              <a:t>&gt;</a:t>
            </a:r>
            <a:r>
              <a:rPr lang="fr-FR" dirty="0"/>
              <a:t>, deux attributs importent :</a:t>
            </a:r>
          </a:p>
          <a:p>
            <a:pPr lvl="1"/>
            <a:r>
              <a:rPr lang="fr-FR" dirty="0">
                <a:latin typeface="Courier New" panose="02070309020205020404" pitchFamily="49" charset="0"/>
                <a:cs typeface="Courier New" panose="02070309020205020404" pitchFamily="49" charset="0"/>
              </a:rPr>
              <a:t>action</a:t>
            </a:r>
            <a:r>
              <a:rPr lang="fr-FR" dirty="0"/>
              <a:t> : spécifie la page PHP qui sera en charge de traiter les données transmises</a:t>
            </a:r>
          </a:p>
          <a:p>
            <a:pPr lvl="1"/>
            <a:r>
              <a:rPr lang="fr-FR" dirty="0" err="1">
                <a:latin typeface="Courier New" panose="02070309020205020404" pitchFamily="49" charset="0"/>
                <a:cs typeface="Courier New" panose="02070309020205020404" pitchFamily="49" charset="0"/>
              </a:rPr>
              <a:t>method</a:t>
            </a:r>
            <a:r>
              <a:rPr lang="fr-FR" dirty="0"/>
              <a:t> : spécifie le type de requête HTTP utilisé pour la transmission (généralement POST)</a:t>
            </a:r>
          </a:p>
        </p:txBody>
      </p:sp>
    </p:spTree>
    <p:extLst>
      <p:ext uri="{BB962C8B-B14F-4D97-AF65-F5344CB8AC3E}">
        <p14:creationId xmlns:p14="http://schemas.microsoft.com/office/powerpoint/2010/main" val="1427604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Formulaire HTML et PHP</a:t>
            </a:r>
          </a:p>
        </p:txBody>
      </p:sp>
      <p:sp>
        <p:nvSpPr>
          <p:cNvPr id="4" name="Rectangle 3">
            <a:extLst>
              <a:ext uri="{FF2B5EF4-FFF2-40B4-BE49-F238E27FC236}">
                <a16:creationId xmlns:a16="http://schemas.microsoft.com/office/drawing/2014/main" id="{CEAC84BB-39A1-4134-A33A-3B9629537EE3}"/>
              </a:ext>
            </a:extLst>
          </p:cNvPr>
          <p:cNvSpPr/>
          <p:nvPr/>
        </p:nvSpPr>
        <p:spPr>
          <a:xfrm>
            <a:off x="1790700" y="2057400"/>
            <a:ext cx="2571750" cy="46672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 name="Rectangle 4">
            <a:extLst>
              <a:ext uri="{FF2B5EF4-FFF2-40B4-BE49-F238E27FC236}">
                <a16:creationId xmlns:a16="http://schemas.microsoft.com/office/drawing/2014/main" id="{007948B8-DD2B-478B-B389-29DFBE4D85B0}"/>
              </a:ext>
            </a:extLst>
          </p:cNvPr>
          <p:cNvSpPr/>
          <p:nvPr/>
        </p:nvSpPr>
        <p:spPr>
          <a:xfrm>
            <a:off x="4448175" y="2057400"/>
            <a:ext cx="3467100" cy="46672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pPr marL="0" indent="0">
              <a:spcBef>
                <a:spcPts val="0"/>
              </a:spcBef>
              <a:buNone/>
            </a:pPr>
            <a:r>
              <a:rPr lang="fr-FR" sz="2400" dirty="0">
                <a:latin typeface="Courier New" panose="02070309020205020404" pitchFamily="49" charset="0"/>
                <a:cs typeface="Courier New" panose="02070309020205020404" pitchFamily="49" charset="0"/>
              </a:rPr>
              <a:t>&lt;</a:t>
            </a:r>
            <a:r>
              <a:rPr lang="fr-FR" sz="2400" b="1" dirty="0" err="1">
                <a:solidFill>
                  <a:schemeClr val="accent6">
                    <a:lumMod val="75000"/>
                  </a:schemeClr>
                </a:solidFill>
                <a:latin typeface="Courier New" panose="02070309020205020404" pitchFamily="49" charset="0"/>
                <a:cs typeface="Courier New" panose="02070309020205020404" pitchFamily="49" charset="0"/>
              </a:rPr>
              <a:t>form</a:t>
            </a:r>
            <a:r>
              <a:rPr lang="fr-FR" sz="2400" dirty="0">
                <a:latin typeface="Courier New" panose="02070309020205020404" pitchFamily="49" charset="0"/>
                <a:cs typeface="Courier New" panose="02070309020205020404" pitchFamily="49" charset="0"/>
              </a:rPr>
              <a:t> </a:t>
            </a:r>
            <a:r>
              <a:rPr lang="fr-FR" sz="2400" dirty="0" err="1">
                <a:solidFill>
                  <a:schemeClr val="accent1">
                    <a:lumMod val="75000"/>
                  </a:schemeClr>
                </a:solidFill>
                <a:latin typeface="Courier New" panose="02070309020205020404" pitchFamily="49" charset="0"/>
                <a:cs typeface="Courier New" panose="02070309020205020404" pitchFamily="49" charset="0"/>
              </a:rPr>
              <a:t>method</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POST</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action</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signup</a:t>
            </a:r>
            <a:r>
              <a:rPr lang="fr-FR" sz="2400" dirty="0" err="1">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php</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for</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email</a:t>
            </a:r>
            <a:r>
              <a:rPr lang="fr-FR" sz="2400" dirty="0">
                <a:latin typeface="Courier New" panose="02070309020205020404" pitchFamily="49" charset="0"/>
                <a:cs typeface="Courier New" panose="02070309020205020404" pitchFamily="49" charset="0"/>
              </a:rPr>
              <a:t>"&gt;Email&lt;/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input</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id</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email</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type</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email</a:t>
            </a:r>
            <a:r>
              <a:rPr lang="fr-FR" sz="2400" dirty="0">
                <a:latin typeface="Courier New" panose="02070309020205020404" pitchFamily="49" charset="0"/>
                <a:cs typeface="Courier New" panose="02070309020205020404" pitchFamily="49" charset="0"/>
              </a:rPr>
              <a:t>" </a:t>
            </a:r>
            <a:r>
              <a:rPr lang="fr-FR" sz="2400" dirty="0" err="1">
                <a:solidFill>
                  <a:schemeClr val="accent1">
                    <a:lumMod val="75000"/>
                  </a:schemeClr>
                </a:solidFill>
                <a:latin typeface="Courier New" panose="02070309020205020404" pitchFamily="49" charset="0"/>
                <a:cs typeface="Courier New" panose="02070309020205020404" pitchFamily="49" charset="0"/>
              </a:rPr>
              <a:t>name</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email</a:t>
            </a:r>
            <a:r>
              <a:rPr lang="fr-FR" sz="2400" dirty="0">
                <a:latin typeface="Courier New" panose="02070309020205020404" pitchFamily="49" charset="0"/>
                <a:cs typeface="Courier New" panose="02070309020205020404" pitchFamily="49" charset="0"/>
              </a:rPr>
              <a:t>" /&gt;&lt;</a:t>
            </a:r>
            <a:r>
              <a:rPr lang="fr-FR" sz="2400" b="1" dirty="0" err="1">
                <a:solidFill>
                  <a:schemeClr val="accent6">
                    <a:lumMod val="75000"/>
                  </a:schemeClr>
                </a:solidFill>
                <a:latin typeface="Courier New" panose="02070309020205020404" pitchFamily="49" charset="0"/>
                <a:cs typeface="Courier New" panose="02070309020205020404" pitchFamily="49" charset="0"/>
              </a:rPr>
              <a:t>br</a:t>
            </a:r>
            <a:r>
              <a:rPr lang="fr-FR" sz="2400" dirty="0">
                <a:latin typeface="Courier New" panose="02070309020205020404" pitchFamily="49" charset="0"/>
                <a:cs typeface="Courier New" panose="02070309020205020404" pitchFamily="49" charset="0"/>
              </a:rPr>
              <a:t> /&gt;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for</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pass</a:t>
            </a:r>
            <a:r>
              <a:rPr lang="fr-FR" sz="2400" dirty="0">
                <a:latin typeface="Courier New" panose="02070309020205020404" pitchFamily="49" charset="0"/>
                <a:cs typeface="Courier New" panose="02070309020205020404" pitchFamily="49" charset="0"/>
              </a:rPr>
              <a:t>"&gt;Mot de passe&lt;/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input</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id</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pass</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type</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password</a:t>
            </a:r>
            <a:r>
              <a:rPr lang="fr-FR" sz="2400" dirty="0">
                <a:latin typeface="Courier New" panose="02070309020205020404" pitchFamily="49" charset="0"/>
                <a:cs typeface="Courier New" panose="02070309020205020404" pitchFamily="49" charset="0"/>
              </a:rPr>
              <a:t>" </a:t>
            </a:r>
            <a:r>
              <a:rPr lang="fr-FR" sz="2400" dirty="0" err="1">
                <a:solidFill>
                  <a:schemeClr val="accent1">
                    <a:lumMod val="75000"/>
                  </a:schemeClr>
                </a:solidFill>
                <a:latin typeface="Courier New" panose="02070309020205020404" pitchFamily="49" charset="0"/>
                <a:cs typeface="Courier New" panose="02070309020205020404" pitchFamily="49" charset="0"/>
              </a:rPr>
              <a:t>name</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pass</a:t>
            </a:r>
            <a:r>
              <a:rPr lang="fr-FR" sz="2400" dirty="0">
                <a:latin typeface="Courier New" panose="02070309020205020404" pitchFamily="49" charset="0"/>
                <a:cs typeface="Courier New" panose="02070309020205020404" pitchFamily="49" charset="0"/>
              </a:rPr>
              <a:t>" /&gt;&lt;</a:t>
            </a:r>
            <a:r>
              <a:rPr lang="fr-FR" sz="2400" b="1" dirty="0" err="1">
                <a:solidFill>
                  <a:schemeClr val="accent6">
                    <a:lumMod val="75000"/>
                  </a:schemeClr>
                </a:solidFill>
                <a:latin typeface="Courier New" panose="02070309020205020404" pitchFamily="49" charset="0"/>
                <a:cs typeface="Courier New" panose="02070309020205020404" pitchFamily="49" charset="0"/>
              </a:rPr>
              <a:t>br</a:t>
            </a:r>
            <a:r>
              <a:rPr lang="fr-FR" sz="2400" dirty="0">
                <a:latin typeface="Courier New" panose="02070309020205020404" pitchFamily="49" charset="0"/>
                <a:cs typeface="Courier New" panose="02070309020205020404" pitchFamily="49" charset="0"/>
              </a:rPr>
              <a:t> /&gt;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for</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country</a:t>
            </a:r>
            <a:r>
              <a:rPr lang="fr-FR" sz="2400" dirty="0">
                <a:latin typeface="Courier New" panose="02070309020205020404" pitchFamily="49" charset="0"/>
                <a:cs typeface="Courier New" panose="02070309020205020404" pitchFamily="49" charset="0"/>
              </a:rPr>
              <a:t>"&gt;Pays&lt;/</a:t>
            </a:r>
            <a:r>
              <a:rPr lang="fr-FR" sz="2400" b="1" dirty="0">
                <a:solidFill>
                  <a:schemeClr val="accent6">
                    <a:lumMod val="75000"/>
                  </a:schemeClr>
                </a:solidFill>
                <a:latin typeface="Courier New" panose="02070309020205020404" pitchFamily="49" charset="0"/>
                <a:cs typeface="Courier New" panose="02070309020205020404" pitchFamily="49" charset="0"/>
              </a:rPr>
              <a:t>label</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select</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id</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country</a:t>
            </a:r>
            <a:r>
              <a:rPr lang="fr-FR" sz="2400" dirty="0">
                <a:latin typeface="Courier New" panose="02070309020205020404" pitchFamily="49" charset="0"/>
                <a:cs typeface="Courier New" panose="02070309020205020404" pitchFamily="49" charset="0"/>
              </a:rPr>
              <a:t>" </a:t>
            </a:r>
            <a:r>
              <a:rPr lang="fr-FR" sz="2400" dirty="0" err="1">
                <a:solidFill>
                  <a:schemeClr val="accent1">
                    <a:lumMod val="75000"/>
                  </a:schemeClr>
                </a:solidFill>
                <a:latin typeface="Courier New" panose="02070309020205020404" pitchFamily="49" charset="0"/>
                <a:cs typeface="Courier New" panose="02070309020205020404" pitchFamily="49" charset="0"/>
              </a:rPr>
              <a:t>name</a:t>
            </a:r>
            <a:r>
              <a:rPr lang="fr-FR" sz="2400" dirty="0">
                <a:latin typeface="Courier New" panose="02070309020205020404" pitchFamily="49" charset="0"/>
                <a:cs typeface="Courier New" panose="02070309020205020404" pitchFamily="49" charset="0"/>
              </a:rPr>
              <a:t>="</a:t>
            </a:r>
            <a:r>
              <a:rPr lang="fr-FR" sz="2400" b="1" dirty="0">
                <a:solidFill>
                  <a:schemeClr val="accent4">
                    <a:lumMod val="50000"/>
                  </a:schemeClr>
                </a:solidFill>
                <a:latin typeface="Courier New" panose="02070309020205020404" pitchFamily="49" charset="0"/>
                <a:cs typeface="Courier New" panose="02070309020205020404" pitchFamily="49" charset="0"/>
              </a:rPr>
              <a:t>country</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option</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value</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fr</a:t>
            </a:r>
            <a:r>
              <a:rPr lang="fr-FR" sz="2400" dirty="0">
                <a:latin typeface="Courier New" panose="02070309020205020404" pitchFamily="49" charset="0"/>
                <a:cs typeface="Courier New" panose="02070309020205020404" pitchFamily="49" charset="0"/>
              </a:rPr>
              <a:t>"&gt;France&lt;/</a:t>
            </a:r>
            <a:r>
              <a:rPr lang="fr-FR" sz="2400" b="1" dirty="0">
                <a:solidFill>
                  <a:schemeClr val="accent6">
                    <a:lumMod val="75000"/>
                  </a:schemeClr>
                </a:solidFill>
                <a:latin typeface="Courier New" panose="02070309020205020404" pitchFamily="49" charset="0"/>
                <a:cs typeface="Courier New" panose="02070309020205020404" pitchFamily="49" charset="0"/>
              </a:rPr>
              <a:t>option</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option</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value</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ch</a:t>
            </a:r>
            <a:r>
              <a:rPr lang="fr-FR" sz="2400" dirty="0">
                <a:latin typeface="Courier New" panose="02070309020205020404" pitchFamily="49" charset="0"/>
                <a:cs typeface="Courier New" panose="02070309020205020404" pitchFamily="49" charset="0"/>
              </a:rPr>
              <a:t>"&gt;Suisse&lt;/</a:t>
            </a:r>
            <a:r>
              <a:rPr lang="fr-FR" sz="2400" b="1" dirty="0">
                <a:solidFill>
                  <a:schemeClr val="accent6">
                    <a:lumMod val="75000"/>
                  </a:schemeClr>
                </a:solidFill>
                <a:latin typeface="Courier New" panose="02070309020205020404" pitchFamily="49" charset="0"/>
                <a:cs typeface="Courier New" panose="02070309020205020404" pitchFamily="49" charset="0"/>
              </a:rPr>
              <a:t>option</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select</a:t>
            </a:r>
            <a:r>
              <a:rPr lang="fr-FR" sz="2400" dirty="0">
                <a:latin typeface="Courier New" panose="02070309020205020404" pitchFamily="49" charset="0"/>
                <a:cs typeface="Courier New" panose="02070309020205020404" pitchFamily="49" charset="0"/>
              </a:rPr>
              <a:t>&gt;</a:t>
            </a:r>
          </a:p>
          <a:p>
            <a:pPr marL="0" indent="0">
              <a:spcBef>
                <a:spcPts val="0"/>
              </a:spcBef>
              <a:buNone/>
            </a:pPr>
            <a:r>
              <a:rPr lang="fr-FR" sz="2400" dirty="0">
                <a:latin typeface="Courier New" panose="02070309020205020404" pitchFamily="49" charset="0"/>
                <a:cs typeface="Courier New" panose="02070309020205020404" pitchFamily="49" charset="0"/>
              </a:rPr>
              <a:t>  &lt;</a:t>
            </a:r>
            <a:r>
              <a:rPr lang="fr-FR" sz="2400" b="1" dirty="0">
                <a:solidFill>
                  <a:schemeClr val="accent6">
                    <a:lumMod val="75000"/>
                  </a:schemeClr>
                </a:solidFill>
                <a:latin typeface="Courier New" panose="02070309020205020404" pitchFamily="49" charset="0"/>
                <a:cs typeface="Courier New" panose="02070309020205020404" pitchFamily="49" charset="0"/>
              </a:rPr>
              <a:t>input</a:t>
            </a:r>
            <a:r>
              <a:rPr lang="fr-FR" sz="2400" dirty="0">
                <a:latin typeface="Courier New" panose="02070309020205020404" pitchFamily="49" charset="0"/>
                <a:cs typeface="Courier New" panose="02070309020205020404" pitchFamily="49" charset="0"/>
              </a:rPr>
              <a:t> </a:t>
            </a:r>
            <a:r>
              <a:rPr lang="fr-FR" sz="2400" dirty="0">
                <a:solidFill>
                  <a:schemeClr val="accent1">
                    <a:lumMod val="75000"/>
                  </a:schemeClr>
                </a:solidFill>
                <a:latin typeface="Courier New" panose="02070309020205020404" pitchFamily="49" charset="0"/>
                <a:cs typeface="Courier New" panose="02070309020205020404" pitchFamily="49" charset="0"/>
              </a:rPr>
              <a:t>type</a:t>
            </a:r>
            <a:r>
              <a:rPr lang="fr-FR" sz="2400" dirty="0">
                <a:latin typeface="Courier New" panose="02070309020205020404" pitchFamily="49" charset="0"/>
                <a:cs typeface="Courier New" panose="02070309020205020404" pitchFamily="49" charset="0"/>
              </a:rPr>
              <a:t>="</a:t>
            </a:r>
            <a:r>
              <a:rPr lang="fr-FR" sz="2400" b="1" dirty="0" err="1">
                <a:solidFill>
                  <a:schemeClr val="accent4">
                    <a:lumMod val="50000"/>
                  </a:schemeClr>
                </a:solidFill>
                <a:latin typeface="Courier New" panose="02070309020205020404" pitchFamily="49" charset="0"/>
                <a:cs typeface="Courier New" panose="02070309020205020404" pitchFamily="49" charset="0"/>
              </a:rPr>
              <a:t>submit</a:t>
            </a:r>
            <a:r>
              <a:rPr lang="fr-FR" sz="2400" dirty="0">
                <a:latin typeface="Courier New" panose="02070309020205020404" pitchFamily="49" charset="0"/>
                <a:cs typeface="Courier New" panose="02070309020205020404" pitchFamily="49" charset="0"/>
              </a:rPr>
              <a:t>" /&gt;</a:t>
            </a:r>
          </a:p>
          <a:p>
            <a:pPr marL="0" indent="0">
              <a:spcBef>
                <a:spcPts val="0"/>
              </a:spcBef>
              <a:buNone/>
            </a:pPr>
            <a:r>
              <a:rPr lang="fr-FR" sz="2400" dirty="0">
                <a:latin typeface="Courier New" panose="02070309020205020404" pitchFamily="49" charset="0"/>
                <a:cs typeface="Courier New" panose="02070309020205020404" pitchFamily="49" charset="0"/>
              </a:rPr>
              <a:t>&lt;/</a:t>
            </a:r>
            <a:r>
              <a:rPr lang="fr-FR" sz="2400" b="1" dirty="0" err="1">
                <a:solidFill>
                  <a:schemeClr val="accent6">
                    <a:lumMod val="75000"/>
                  </a:schemeClr>
                </a:solidFill>
                <a:latin typeface="Courier New" panose="02070309020205020404" pitchFamily="49" charset="0"/>
                <a:cs typeface="Courier New" panose="02070309020205020404" pitchFamily="49" charset="0"/>
              </a:rPr>
              <a:t>form</a:t>
            </a:r>
            <a:r>
              <a:rPr lang="fr-FR" sz="24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57546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Balise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Les </a:t>
            </a:r>
            <a:r>
              <a:rPr lang="fr-FR" b="1" dirty="0"/>
              <a:t>balises</a:t>
            </a:r>
            <a:r>
              <a:rPr lang="fr-FR" dirty="0"/>
              <a:t> XML se distinguent via les caractères </a:t>
            </a:r>
            <a:r>
              <a:rPr lang="fr-FR" b="1" dirty="0"/>
              <a:t>&lt;</a:t>
            </a:r>
            <a:r>
              <a:rPr lang="fr-FR" dirty="0"/>
              <a:t>, </a:t>
            </a:r>
            <a:r>
              <a:rPr lang="fr-FR" b="1" dirty="0"/>
              <a:t>&gt;</a:t>
            </a:r>
            <a:r>
              <a:rPr lang="fr-FR" dirty="0"/>
              <a:t> et </a:t>
            </a:r>
            <a:r>
              <a:rPr lang="fr-FR" b="1" dirty="0"/>
              <a:t>/</a:t>
            </a:r>
          </a:p>
          <a:p>
            <a:r>
              <a:rPr lang="fr-FR" dirty="0">
                <a:cs typeface="Courier New" panose="02070309020205020404" pitchFamily="49" charset="0"/>
              </a:rPr>
              <a:t>On parle aussi d’</a:t>
            </a:r>
            <a:r>
              <a:rPr lang="fr-FR" b="1" dirty="0">
                <a:cs typeface="Courier New" panose="02070309020205020404" pitchFamily="49" charset="0"/>
              </a:rPr>
              <a:t>élément</a:t>
            </a:r>
          </a:p>
          <a:p>
            <a:r>
              <a:rPr lang="fr-FR" dirty="0">
                <a:cs typeface="Courier New" panose="02070309020205020404" pitchFamily="49" charset="0"/>
              </a:rPr>
              <a:t>Il existe trois types de balises :</a:t>
            </a:r>
          </a:p>
          <a:p>
            <a:pPr lvl="1"/>
            <a:r>
              <a:rPr lang="fr-FR" dirty="0">
                <a:cs typeface="Courier New" panose="02070309020205020404" pitchFamily="49" charset="0"/>
              </a:rPr>
              <a:t>Balise ouvrante &lt;balise&gt;</a:t>
            </a:r>
          </a:p>
          <a:p>
            <a:pPr lvl="1"/>
            <a:r>
              <a:rPr lang="fr-FR" dirty="0">
                <a:cs typeface="Courier New" panose="02070309020205020404" pitchFamily="49" charset="0"/>
              </a:rPr>
              <a:t>Balise fermante &lt;/balise&gt;</a:t>
            </a:r>
          </a:p>
          <a:p>
            <a:pPr lvl="1"/>
            <a:r>
              <a:rPr lang="fr-FR" dirty="0">
                <a:cs typeface="Courier New" panose="02070309020205020404" pitchFamily="49" charset="0"/>
              </a:rPr>
              <a:t>Balise vide ou </a:t>
            </a:r>
            <a:r>
              <a:rPr lang="fr-FR" dirty="0" err="1">
                <a:cs typeface="Courier New" panose="02070309020205020404" pitchFamily="49" charset="0"/>
              </a:rPr>
              <a:t>auto-fermante</a:t>
            </a:r>
            <a:r>
              <a:rPr lang="fr-FR" dirty="0">
                <a:cs typeface="Courier New" panose="02070309020205020404" pitchFamily="49" charset="0"/>
              </a:rPr>
              <a:t> : &lt;balise /&gt;</a:t>
            </a:r>
          </a:p>
          <a:p>
            <a:r>
              <a:rPr lang="fr-FR" dirty="0">
                <a:cs typeface="Courier New" panose="02070309020205020404" pitchFamily="49" charset="0"/>
              </a:rPr>
              <a:t>Le texte délimité par une balise ouvrante et une balise fermante est nommé </a:t>
            </a:r>
            <a:r>
              <a:rPr lang="fr-FR" b="1" dirty="0">
                <a:cs typeface="Courier New" panose="02070309020205020404" pitchFamily="49" charset="0"/>
              </a:rPr>
              <a:t>contenu</a:t>
            </a:r>
            <a:r>
              <a:rPr lang="fr-FR" dirty="0">
                <a:cs typeface="Courier New" panose="02070309020205020404" pitchFamily="49" charset="0"/>
              </a:rPr>
              <a:t> de la balise</a:t>
            </a:r>
          </a:p>
        </p:txBody>
      </p:sp>
    </p:spTree>
    <p:extLst>
      <p:ext uri="{BB962C8B-B14F-4D97-AF65-F5344CB8AC3E}">
        <p14:creationId xmlns:p14="http://schemas.microsoft.com/office/powerpoint/2010/main" val="40578226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Accès aux données de requête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Lors du clic sur le bouton « Envoyer » l’utilisateur est redirigé vers la page PHP de la méthode</a:t>
            </a:r>
          </a:p>
          <a:p>
            <a:r>
              <a:rPr lang="fr-FR" dirty="0"/>
              <a:t>Depuis la page PHP (« </a:t>
            </a:r>
            <a:r>
              <a:rPr lang="fr-FR" dirty="0" err="1"/>
              <a:t>signup.php</a:t>
            </a:r>
            <a:r>
              <a:rPr lang="fr-FR" dirty="0"/>
              <a:t> » dans l’exemple précédent), il est possible d’accéder aux données transmises, via la variable $_GET si la méthode est GET ou la variable $_POST si la méthode est POST</a:t>
            </a:r>
          </a:p>
          <a:p>
            <a:r>
              <a:rPr lang="fr-FR" dirty="0"/>
              <a:t>Ces deux variables sont des tableaux associatifs : il y a une clé par champ d’une formulaire (la clé est le </a:t>
            </a:r>
            <a:r>
              <a:rPr lang="fr-FR" i="1" dirty="0" err="1"/>
              <a:t>name</a:t>
            </a:r>
            <a:r>
              <a:rPr lang="fr-FR" dirty="0"/>
              <a:t> du champ), et la valeur associée est celle saisie dans le champ</a:t>
            </a:r>
          </a:p>
        </p:txBody>
      </p:sp>
    </p:spTree>
    <p:extLst>
      <p:ext uri="{BB962C8B-B14F-4D97-AF65-F5344CB8AC3E}">
        <p14:creationId xmlns:p14="http://schemas.microsoft.com/office/powerpoint/2010/main" val="34568699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Accès aux données de requête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vert="horz" lIns="91440" tIns="45720" rIns="91440" bIns="45720" rtlCol="0" anchor="t">
            <a:normAutofit lnSpcReduction="10000"/>
          </a:bodyPr>
          <a:lstStyle/>
          <a:p>
            <a:pPr marL="0" indent="0">
              <a:spcBef>
                <a:spcPts val="0"/>
              </a:spcBef>
              <a:buNone/>
            </a:pPr>
            <a:r>
              <a:rPr lang="fr-FR" sz="2000" dirty="0">
                <a:latin typeface="Courier New" panose="02070309020205020404" pitchFamily="49" charset="0"/>
                <a:cs typeface="Courier New" panose="02070309020205020404" pitchFamily="49" charset="0"/>
              </a:rPr>
              <a:t>&lt;</a:t>
            </a:r>
            <a:r>
              <a:rPr lang="fr-FR" sz="2000" b="1" dirty="0" err="1">
                <a:solidFill>
                  <a:schemeClr val="accent6">
                    <a:lumMod val="75000"/>
                  </a:schemeClr>
                </a:solidFill>
                <a:latin typeface="Courier New" panose="02070309020205020404" pitchFamily="49" charset="0"/>
                <a:cs typeface="Courier New" panose="02070309020205020404" pitchFamily="49" charset="0"/>
              </a:rPr>
              <a:t>form</a:t>
            </a:r>
            <a:r>
              <a:rPr lang="fr-FR" sz="2000" dirty="0">
                <a:latin typeface="Courier New" panose="02070309020205020404" pitchFamily="49" charset="0"/>
                <a:cs typeface="Courier New" panose="02070309020205020404" pitchFamily="49" charset="0"/>
              </a:rPr>
              <a:t> </a:t>
            </a:r>
            <a:r>
              <a:rPr lang="fr-FR" sz="2000" dirty="0" err="1">
                <a:solidFill>
                  <a:schemeClr val="accent1">
                    <a:lumMod val="75000"/>
                  </a:schemeClr>
                </a:solidFill>
                <a:latin typeface="Courier New" panose="02070309020205020404" pitchFamily="49" charset="0"/>
                <a:cs typeface="Courier New" panose="02070309020205020404" pitchFamily="49" charset="0"/>
              </a:rPr>
              <a:t>method</a:t>
            </a:r>
            <a:r>
              <a:rPr lang="fr-FR" sz="2000" dirty="0">
                <a:latin typeface="Courier New" panose="02070309020205020404" pitchFamily="49" charset="0"/>
                <a:cs typeface="Courier New" panose="02070309020205020404" pitchFamily="49" charset="0"/>
              </a:rPr>
              <a:t>="</a:t>
            </a:r>
            <a:r>
              <a:rPr lang="fr-FR" sz="2000" b="1" dirty="0">
                <a:solidFill>
                  <a:schemeClr val="accent4">
                    <a:lumMod val="50000"/>
                  </a:schemeClr>
                </a:solidFill>
                <a:latin typeface="Courier New" panose="02070309020205020404" pitchFamily="49" charset="0"/>
                <a:cs typeface="Courier New" panose="02070309020205020404" pitchFamily="49" charset="0"/>
              </a:rPr>
              <a:t>POST</a:t>
            </a:r>
            <a:r>
              <a:rPr lang="fr-FR" sz="2000" dirty="0">
                <a:latin typeface="Courier New" panose="02070309020205020404" pitchFamily="49" charset="0"/>
                <a:cs typeface="Courier New" panose="02070309020205020404" pitchFamily="49" charset="0"/>
              </a:rPr>
              <a:t>" </a:t>
            </a:r>
            <a:r>
              <a:rPr lang="fr-FR" sz="2000" dirty="0">
                <a:solidFill>
                  <a:schemeClr val="accent1">
                    <a:lumMod val="75000"/>
                  </a:schemeClr>
                </a:solidFill>
                <a:latin typeface="Courier New" panose="02070309020205020404" pitchFamily="49" charset="0"/>
                <a:cs typeface="Courier New" panose="02070309020205020404" pitchFamily="49" charset="0"/>
              </a:rPr>
              <a:t>action</a:t>
            </a:r>
            <a:r>
              <a:rPr lang="fr-FR" sz="2000" dirty="0">
                <a:latin typeface="Courier New" panose="02070309020205020404" pitchFamily="49" charset="0"/>
                <a:cs typeface="Courier New" panose="02070309020205020404" pitchFamily="49" charset="0"/>
              </a:rPr>
              <a:t>="</a:t>
            </a:r>
            <a:r>
              <a:rPr lang="fr-FR" sz="2000" b="1" dirty="0" err="1">
                <a:solidFill>
                  <a:schemeClr val="accent4">
                    <a:lumMod val="50000"/>
                  </a:schemeClr>
                </a:solidFill>
                <a:latin typeface="Courier New" panose="02070309020205020404" pitchFamily="49" charset="0"/>
                <a:cs typeface="Courier New" panose="02070309020205020404" pitchFamily="49" charset="0"/>
              </a:rPr>
              <a:t>signup</a:t>
            </a:r>
            <a:r>
              <a:rPr lang="fr-FR" sz="2000" dirty="0" err="1">
                <a:latin typeface="Courier New" panose="02070309020205020404" pitchFamily="49" charset="0"/>
                <a:cs typeface="Courier New" panose="02070309020205020404" pitchFamily="49" charset="0"/>
              </a:rPr>
              <a:t>.</a:t>
            </a:r>
            <a:r>
              <a:rPr lang="fr-FR" sz="2000" b="1" dirty="0" err="1">
                <a:solidFill>
                  <a:schemeClr val="accent4">
                    <a:lumMod val="50000"/>
                  </a:schemeClr>
                </a:solidFill>
                <a:latin typeface="Courier New" panose="02070309020205020404" pitchFamily="49" charset="0"/>
                <a:cs typeface="Courier New" panose="02070309020205020404" pitchFamily="49" charset="0"/>
              </a:rPr>
              <a:t>php</a:t>
            </a:r>
            <a:r>
              <a:rPr lang="fr-FR" sz="2000" dirty="0">
                <a:latin typeface="Courier New" panose="02070309020205020404" pitchFamily="49" charset="0"/>
                <a:cs typeface="Courier New" panose="02070309020205020404" pitchFamily="49" charset="0"/>
              </a:rPr>
              <a:t>"&gt;</a:t>
            </a:r>
          </a:p>
          <a:p>
            <a:pPr marL="0" indent="0">
              <a:spcBef>
                <a:spcPts val="0"/>
              </a:spcBef>
              <a:buNone/>
            </a:pPr>
            <a:r>
              <a:rPr lang="fr-FR" sz="2000" dirty="0">
                <a:latin typeface="Courier New" panose="02070309020205020404" pitchFamily="49" charset="0"/>
                <a:cs typeface="Courier New" panose="02070309020205020404" pitchFamily="49" charset="0"/>
              </a:rPr>
              <a:t>  &lt;</a:t>
            </a:r>
            <a:r>
              <a:rPr lang="fr-FR" sz="2000" b="1" dirty="0">
                <a:solidFill>
                  <a:schemeClr val="accent6">
                    <a:lumMod val="75000"/>
                  </a:schemeClr>
                </a:solidFill>
                <a:latin typeface="Courier New" panose="02070309020205020404" pitchFamily="49" charset="0"/>
                <a:cs typeface="Courier New" panose="02070309020205020404" pitchFamily="49" charset="0"/>
              </a:rPr>
              <a:t>label</a:t>
            </a:r>
            <a:r>
              <a:rPr lang="fr-FR" sz="2000" dirty="0">
                <a:latin typeface="Courier New" panose="02070309020205020404" pitchFamily="49" charset="0"/>
                <a:cs typeface="Courier New" panose="02070309020205020404" pitchFamily="49" charset="0"/>
              </a:rPr>
              <a:t> </a:t>
            </a:r>
            <a:r>
              <a:rPr lang="fr-FR" sz="2000" dirty="0">
                <a:solidFill>
                  <a:schemeClr val="accent1">
                    <a:lumMod val="75000"/>
                  </a:schemeClr>
                </a:solidFill>
                <a:latin typeface="Courier New" panose="02070309020205020404" pitchFamily="49" charset="0"/>
                <a:cs typeface="Courier New" panose="02070309020205020404" pitchFamily="49" charset="0"/>
              </a:rPr>
              <a:t>for</a:t>
            </a:r>
            <a:r>
              <a:rPr lang="fr-FR" sz="2000" dirty="0">
                <a:latin typeface="Courier New" panose="02070309020205020404" pitchFamily="49" charset="0"/>
                <a:cs typeface="Courier New" panose="02070309020205020404" pitchFamily="49" charset="0"/>
              </a:rPr>
              <a:t>="</a:t>
            </a:r>
            <a:r>
              <a:rPr lang="fr-FR" sz="2000" b="1" dirty="0">
                <a:solidFill>
                  <a:schemeClr val="accent4">
                    <a:lumMod val="50000"/>
                  </a:schemeClr>
                </a:solidFill>
                <a:latin typeface="Courier New" panose="02070309020205020404" pitchFamily="49" charset="0"/>
                <a:cs typeface="Courier New" panose="02070309020205020404" pitchFamily="49" charset="0"/>
              </a:rPr>
              <a:t>email</a:t>
            </a:r>
            <a:r>
              <a:rPr lang="fr-FR" sz="2000" dirty="0">
                <a:latin typeface="Courier New" panose="02070309020205020404" pitchFamily="49" charset="0"/>
                <a:cs typeface="Courier New" panose="02070309020205020404" pitchFamily="49" charset="0"/>
              </a:rPr>
              <a:t>"&gt;Email&lt;/</a:t>
            </a:r>
            <a:r>
              <a:rPr lang="fr-FR" sz="2000" b="1" dirty="0">
                <a:solidFill>
                  <a:schemeClr val="accent6">
                    <a:lumMod val="75000"/>
                  </a:schemeClr>
                </a:solidFill>
                <a:latin typeface="Courier New" panose="02070309020205020404" pitchFamily="49" charset="0"/>
                <a:cs typeface="Courier New" panose="02070309020205020404" pitchFamily="49" charset="0"/>
              </a:rPr>
              <a:t>label</a:t>
            </a:r>
            <a:r>
              <a:rPr lang="fr-FR" sz="2000" dirty="0">
                <a:latin typeface="Courier New" panose="02070309020205020404" pitchFamily="49" charset="0"/>
                <a:cs typeface="Courier New" panose="02070309020205020404" pitchFamily="49" charset="0"/>
              </a:rPr>
              <a:t>&gt;</a:t>
            </a:r>
          </a:p>
          <a:p>
            <a:pPr marL="0" indent="0">
              <a:spcBef>
                <a:spcPts val="0"/>
              </a:spcBef>
              <a:buNone/>
            </a:pPr>
            <a:r>
              <a:rPr lang="fr-FR" sz="2000" dirty="0">
                <a:latin typeface="Courier New"/>
                <a:cs typeface="Courier New"/>
              </a:rPr>
              <a:t>  &lt;</a:t>
            </a:r>
            <a:r>
              <a:rPr lang="fr-FR" sz="2000" b="1" dirty="0">
                <a:solidFill>
                  <a:schemeClr val="accent6">
                    <a:lumMod val="75000"/>
                  </a:schemeClr>
                </a:solidFill>
                <a:latin typeface="Courier New"/>
                <a:cs typeface="Courier New"/>
              </a:rPr>
              <a:t>input</a:t>
            </a:r>
            <a:r>
              <a:rPr lang="fr-FR" sz="2000" dirty="0">
                <a:latin typeface="Courier New"/>
                <a:cs typeface="Courier New"/>
              </a:rPr>
              <a:t> </a:t>
            </a:r>
            <a:r>
              <a:rPr lang="fr-FR" sz="2000" dirty="0">
                <a:solidFill>
                  <a:schemeClr val="accent1">
                    <a:lumMod val="75000"/>
                  </a:schemeClr>
                </a:solidFill>
                <a:latin typeface="Courier New"/>
                <a:cs typeface="Courier New"/>
              </a:rPr>
              <a:t>id</a:t>
            </a:r>
            <a:r>
              <a:rPr lang="fr-FR" sz="2000" dirty="0">
                <a:latin typeface="Courier New"/>
                <a:cs typeface="Courier New"/>
              </a:rPr>
              <a:t>="</a:t>
            </a:r>
            <a:r>
              <a:rPr lang="fr-FR" sz="2000" b="1" dirty="0">
                <a:solidFill>
                  <a:schemeClr val="accent4">
                    <a:lumMod val="50000"/>
                  </a:schemeClr>
                </a:solidFill>
                <a:latin typeface="Courier New"/>
                <a:cs typeface="Courier New"/>
              </a:rPr>
              <a:t>email</a:t>
            </a:r>
            <a:r>
              <a:rPr lang="fr-FR" sz="2000" dirty="0">
                <a:latin typeface="Courier New"/>
                <a:cs typeface="Courier New"/>
              </a:rPr>
              <a:t>" </a:t>
            </a:r>
            <a:r>
              <a:rPr lang="fr-FR" sz="2000" dirty="0">
                <a:solidFill>
                  <a:schemeClr val="accent1">
                    <a:lumMod val="75000"/>
                  </a:schemeClr>
                </a:solidFill>
                <a:latin typeface="Courier New"/>
                <a:cs typeface="Courier New"/>
              </a:rPr>
              <a:t>type</a:t>
            </a:r>
            <a:r>
              <a:rPr lang="fr-FR" sz="2000" dirty="0">
                <a:latin typeface="Courier New"/>
                <a:cs typeface="Courier New"/>
              </a:rPr>
              <a:t>="</a:t>
            </a:r>
            <a:r>
              <a:rPr lang="fr-FR" sz="2000" b="1" dirty="0">
                <a:solidFill>
                  <a:schemeClr val="accent4">
                    <a:lumMod val="50000"/>
                  </a:schemeClr>
                </a:solidFill>
                <a:latin typeface="Courier New"/>
                <a:cs typeface="Courier New"/>
              </a:rPr>
              <a:t>email</a:t>
            </a:r>
            <a:r>
              <a:rPr lang="fr-FR" sz="2000" dirty="0">
                <a:latin typeface="Courier New"/>
                <a:cs typeface="Courier New"/>
              </a:rPr>
              <a:t>" </a:t>
            </a:r>
            <a:r>
              <a:rPr lang="fr-FR" sz="2000" dirty="0" err="1">
                <a:solidFill>
                  <a:schemeClr val="accent1">
                    <a:lumMod val="75000"/>
                  </a:schemeClr>
                </a:solidFill>
                <a:latin typeface="Courier New"/>
                <a:cs typeface="Courier New"/>
              </a:rPr>
              <a:t>name</a:t>
            </a:r>
            <a:r>
              <a:rPr lang="fr-FR" sz="2000" dirty="0">
                <a:latin typeface="Courier New"/>
                <a:cs typeface="Courier New"/>
              </a:rPr>
              <a:t>="</a:t>
            </a:r>
            <a:r>
              <a:rPr lang="fr-FR" sz="2000" b="1" dirty="0">
                <a:solidFill>
                  <a:schemeClr val="accent4">
                    <a:lumMod val="50000"/>
                  </a:schemeClr>
                </a:solidFill>
                <a:latin typeface="Courier New"/>
                <a:cs typeface="Courier New"/>
              </a:rPr>
              <a:t>email</a:t>
            </a:r>
            <a:r>
              <a:rPr lang="fr-FR" sz="2000" dirty="0">
                <a:latin typeface="Courier New"/>
                <a:cs typeface="Courier New"/>
              </a:rPr>
              <a:t>" /&gt;&lt;</a:t>
            </a:r>
            <a:r>
              <a:rPr lang="fr-FR" sz="2000" b="1" dirty="0" err="1">
                <a:solidFill>
                  <a:schemeClr val="accent6">
                    <a:lumMod val="75000"/>
                  </a:schemeClr>
                </a:solidFill>
                <a:latin typeface="Courier New"/>
                <a:cs typeface="Courier New"/>
              </a:rPr>
              <a:t>br</a:t>
            </a:r>
            <a:r>
              <a:rPr lang="fr-FR" sz="2000" dirty="0">
                <a:latin typeface="Courier New"/>
                <a:cs typeface="Courier New"/>
              </a:rPr>
              <a:t> /&gt;</a:t>
            </a:r>
            <a:endParaRPr lang="fr-FR" sz="2000" dirty="0">
              <a:latin typeface="Courier New" panose="02070309020205020404" pitchFamily="49" charset="0"/>
              <a:cs typeface="Courier New" panose="02070309020205020404" pitchFamily="49" charset="0"/>
            </a:endParaRPr>
          </a:p>
          <a:p>
            <a:pPr marL="0" indent="0">
              <a:spcBef>
                <a:spcPts val="0"/>
              </a:spcBef>
              <a:buNone/>
            </a:pPr>
            <a:r>
              <a:rPr lang="fr-FR" sz="2000" dirty="0">
                <a:latin typeface="Courier New" panose="02070309020205020404" pitchFamily="49" charset="0"/>
                <a:cs typeface="Courier New" panose="02070309020205020404" pitchFamily="49" charset="0"/>
              </a:rPr>
              <a:t>  ...</a:t>
            </a:r>
          </a:p>
          <a:p>
            <a:pPr marL="0" indent="0">
              <a:spcBef>
                <a:spcPts val="0"/>
              </a:spcBef>
              <a:buNone/>
            </a:pPr>
            <a:r>
              <a:rPr lang="fr-FR" sz="2000" dirty="0">
                <a:latin typeface="Courier New" panose="02070309020205020404" pitchFamily="49" charset="0"/>
                <a:cs typeface="Courier New" panose="02070309020205020404" pitchFamily="49" charset="0"/>
              </a:rPr>
              <a:t>  &lt;</a:t>
            </a:r>
            <a:r>
              <a:rPr lang="fr-FR" sz="2000" b="1" dirty="0">
                <a:solidFill>
                  <a:schemeClr val="accent6">
                    <a:lumMod val="75000"/>
                  </a:schemeClr>
                </a:solidFill>
                <a:latin typeface="Courier New" panose="02070309020205020404" pitchFamily="49" charset="0"/>
                <a:cs typeface="Courier New" panose="02070309020205020404" pitchFamily="49" charset="0"/>
              </a:rPr>
              <a:t>input</a:t>
            </a:r>
            <a:r>
              <a:rPr lang="fr-FR" sz="2000" dirty="0">
                <a:latin typeface="Courier New" panose="02070309020205020404" pitchFamily="49" charset="0"/>
                <a:cs typeface="Courier New" panose="02070309020205020404" pitchFamily="49" charset="0"/>
              </a:rPr>
              <a:t> </a:t>
            </a:r>
            <a:r>
              <a:rPr lang="fr-FR" sz="2000" dirty="0">
                <a:solidFill>
                  <a:schemeClr val="accent1">
                    <a:lumMod val="75000"/>
                  </a:schemeClr>
                </a:solidFill>
                <a:latin typeface="Courier New" panose="02070309020205020404" pitchFamily="49" charset="0"/>
                <a:cs typeface="Courier New" panose="02070309020205020404" pitchFamily="49" charset="0"/>
              </a:rPr>
              <a:t>type</a:t>
            </a:r>
            <a:r>
              <a:rPr lang="fr-FR" sz="2000" dirty="0">
                <a:latin typeface="Courier New" panose="02070309020205020404" pitchFamily="49" charset="0"/>
                <a:cs typeface="Courier New" panose="02070309020205020404" pitchFamily="49" charset="0"/>
              </a:rPr>
              <a:t>="</a:t>
            </a:r>
            <a:r>
              <a:rPr lang="fr-FR" sz="2000" b="1" dirty="0" err="1">
                <a:solidFill>
                  <a:schemeClr val="accent4">
                    <a:lumMod val="50000"/>
                  </a:schemeClr>
                </a:solidFill>
                <a:latin typeface="Courier New" panose="02070309020205020404" pitchFamily="49" charset="0"/>
                <a:cs typeface="Courier New" panose="02070309020205020404" pitchFamily="49" charset="0"/>
              </a:rPr>
              <a:t>submit</a:t>
            </a:r>
            <a:r>
              <a:rPr lang="fr-FR" sz="2000" dirty="0">
                <a:latin typeface="Courier New" panose="02070309020205020404" pitchFamily="49" charset="0"/>
                <a:cs typeface="Courier New" panose="02070309020205020404" pitchFamily="49" charset="0"/>
              </a:rPr>
              <a:t>" /&gt;</a:t>
            </a:r>
          </a:p>
          <a:p>
            <a:pPr marL="0" indent="0">
              <a:spcBef>
                <a:spcPts val="0"/>
              </a:spcBef>
              <a:buNone/>
            </a:pPr>
            <a:r>
              <a:rPr lang="fr-FR" sz="2000" dirty="0">
                <a:latin typeface="Courier New" panose="02070309020205020404" pitchFamily="49" charset="0"/>
                <a:cs typeface="Courier New" panose="02070309020205020404" pitchFamily="49" charset="0"/>
              </a:rPr>
              <a:t>&lt;/</a:t>
            </a:r>
            <a:r>
              <a:rPr lang="fr-FR" sz="2000" b="1" dirty="0" err="1">
                <a:solidFill>
                  <a:schemeClr val="accent6">
                    <a:lumMod val="75000"/>
                  </a:schemeClr>
                </a:solidFill>
                <a:latin typeface="Courier New" panose="02070309020205020404" pitchFamily="49" charset="0"/>
                <a:cs typeface="Courier New" panose="02070309020205020404" pitchFamily="49" charset="0"/>
              </a:rPr>
              <a:t>form</a:t>
            </a:r>
            <a:r>
              <a:rPr lang="fr-FR" sz="2000" dirty="0">
                <a:latin typeface="Courier New" panose="02070309020205020404" pitchFamily="49" charset="0"/>
                <a:cs typeface="Courier New" panose="02070309020205020404" pitchFamily="49" charset="0"/>
              </a:rPr>
              <a:t>&gt;</a:t>
            </a:r>
          </a:p>
          <a:p>
            <a:pPr marL="0" indent="0">
              <a:spcBef>
                <a:spcPts val="0"/>
              </a:spcBef>
              <a:buNone/>
            </a:pPr>
            <a:endParaRPr lang="fr-FR" sz="2000" dirty="0">
              <a:latin typeface="Courier New" panose="02070309020205020404" pitchFamily="49" charset="0"/>
              <a:cs typeface="Courier New" panose="02070309020205020404" pitchFamily="49" charset="0"/>
            </a:endParaRPr>
          </a:p>
          <a:p>
            <a:pPr marL="0" indent="0">
              <a:spcBef>
                <a:spcPts val="0"/>
              </a:spcBef>
              <a:buNone/>
            </a:pPr>
            <a:r>
              <a:rPr lang="fr-FR" sz="2000" dirty="0">
                <a:cs typeface="Courier New" panose="02070309020205020404" pitchFamily="49" charset="0"/>
              </a:rPr>
              <a:t>Dans </a:t>
            </a:r>
            <a:r>
              <a:rPr lang="fr-FR" sz="2000" i="1" dirty="0" err="1">
                <a:cs typeface="Courier New" panose="02070309020205020404" pitchFamily="49" charset="0"/>
              </a:rPr>
              <a:t>signup.php</a:t>
            </a:r>
            <a:r>
              <a:rPr lang="fr-FR" sz="2000" dirty="0">
                <a:cs typeface="Courier New" panose="02070309020205020404" pitchFamily="49" charset="0"/>
              </a:rPr>
              <a:t> :</a:t>
            </a:r>
          </a:p>
          <a:p>
            <a:pPr marL="0" indent="0">
              <a:spcBef>
                <a:spcPts val="0"/>
              </a:spcBef>
              <a:buNone/>
            </a:pPr>
            <a:endParaRPr lang="fr-FR" sz="2000" dirty="0">
              <a:cs typeface="Courier New" panose="02070309020205020404" pitchFamily="49" charset="0"/>
            </a:endParaRPr>
          </a:p>
          <a:p>
            <a:pPr marL="0" indent="0">
              <a:buNone/>
            </a:pPr>
            <a:r>
              <a:rPr lang="fr-FR" sz="2000" dirty="0">
                <a:solidFill>
                  <a:srgbClr val="080808"/>
                </a:solidFill>
                <a:latin typeface="JetBrains Mono"/>
              </a:rPr>
              <a:t>&lt;?</a:t>
            </a:r>
            <a:r>
              <a:rPr lang="fr-FR" sz="2000" dirty="0" err="1">
                <a:solidFill>
                  <a:srgbClr val="0033B3"/>
                </a:solidFill>
                <a:latin typeface="JetBrains Mono"/>
              </a:rPr>
              <a:t>php</a:t>
            </a:r>
            <a:endParaRPr lang="fr-FR" sz="2000" dirty="0">
              <a:solidFill>
                <a:srgbClr val="0033B3"/>
              </a:solidFill>
              <a:latin typeface="JetBrains Mono"/>
            </a:endParaRPr>
          </a:p>
          <a:p>
            <a:pPr marL="0" indent="0">
              <a:buNone/>
            </a:pPr>
            <a:r>
              <a:rPr lang="fr-FR" sz="2000" dirty="0">
                <a:solidFill>
                  <a:srgbClr val="0033B3"/>
                </a:solidFill>
                <a:latin typeface="JetBrains Mono"/>
              </a:rPr>
              <a:t>   if(</a:t>
            </a:r>
            <a:r>
              <a:rPr lang="fr-FR" sz="2000" dirty="0" err="1">
                <a:solidFill>
                  <a:srgbClr val="0033B3"/>
                </a:solidFill>
                <a:latin typeface="JetBrains Mono"/>
              </a:rPr>
              <a:t>isset</a:t>
            </a:r>
            <a:r>
              <a:rPr lang="fr-FR" sz="2000" dirty="0">
                <a:solidFill>
                  <a:srgbClr val="0033B3"/>
                </a:solidFill>
                <a:latin typeface="JetBrains Mono"/>
              </a:rPr>
              <a:t>(</a:t>
            </a:r>
            <a:r>
              <a:rPr lang="fr-FR" sz="2000" dirty="0">
                <a:solidFill>
                  <a:schemeClr val="accent2">
                    <a:lumMod val="50000"/>
                  </a:schemeClr>
                </a:solidFill>
                <a:latin typeface="JetBrains Mono"/>
              </a:rPr>
              <a:t>$_POST[‘email’]</a:t>
            </a:r>
            <a:r>
              <a:rPr lang="fr-FR" sz="2000" dirty="0">
                <a:solidFill>
                  <a:srgbClr val="0033B3"/>
                </a:solidFill>
                <a:latin typeface="JetBrains Mono"/>
              </a:rPr>
              <a:t>)) {</a:t>
            </a:r>
            <a:br>
              <a:rPr lang="fr-FR" sz="2000" dirty="0">
                <a:solidFill>
                  <a:srgbClr val="0033B3"/>
                </a:solidFill>
                <a:latin typeface="JetBrains Mono"/>
              </a:rPr>
            </a:br>
            <a:r>
              <a:rPr lang="fr-FR" sz="2000" dirty="0">
                <a:solidFill>
                  <a:srgbClr val="0033B3"/>
                </a:solidFill>
                <a:latin typeface="JetBrains Mono"/>
              </a:rPr>
              <a:t>       </a:t>
            </a:r>
            <a:r>
              <a:rPr lang="fr-FR" sz="2000" dirty="0" err="1">
                <a:solidFill>
                  <a:srgbClr val="0033B3"/>
                </a:solidFill>
                <a:latin typeface="JetBrains Mono"/>
              </a:rPr>
              <a:t>echo</a:t>
            </a:r>
            <a:r>
              <a:rPr lang="fr-FR" sz="2000" dirty="0">
                <a:solidFill>
                  <a:srgbClr val="0033B3"/>
                </a:solidFill>
                <a:latin typeface="JetBrains Mono"/>
              </a:rPr>
              <a:t> "</a:t>
            </a:r>
            <a:r>
              <a:rPr lang="fr-FR" sz="2000" dirty="0">
                <a:solidFill>
                  <a:srgbClr val="067D17"/>
                </a:solidFill>
                <a:latin typeface="JetBrains Mono"/>
              </a:rPr>
              <a:t>Votre adresse email est </a:t>
            </a:r>
            <a:r>
              <a:rPr lang="fr-FR" sz="2000" dirty="0">
                <a:solidFill>
                  <a:schemeClr val="accent2">
                    <a:lumMod val="50000"/>
                  </a:schemeClr>
                </a:solidFill>
                <a:latin typeface="JetBrains Mono"/>
              </a:rPr>
              <a:t>$_POST[‘email’]</a:t>
            </a:r>
            <a:r>
              <a:rPr lang="fr-FR" sz="2000" dirty="0">
                <a:solidFill>
                  <a:srgbClr val="0033B3"/>
                </a:solidFill>
                <a:latin typeface="JetBrains Mono"/>
              </a:rPr>
              <a:t>";</a:t>
            </a:r>
          </a:p>
          <a:p>
            <a:pPr marL="0" indent="0">
              <a:buNone/>
            </a:pPr>
            <a:r>
              <a:rPr lang="fr-FR" sz="2000" dirty="0">
                <a:solidFill>
                  <a:srgbClr val="080808"/>
                </a:solidFill>
                <a:latin typeface="JetBrains Mono"/>
              </a:rPr>
              <a:t>   </a:t>
            </a:r>
            <a:r>
              <a:rPr lang="fr-FR" sz="2000" dirty="0">
                <a:solidFill>
                  <a:srgbClr val="0033B3"/>
                </a:solidFill>
                <a:latin typeface="JetBrains Mono"/>
              </a:rPr>
              <a:t>}</a:t>
            </a:r>
            <a:br>
              <a:rPr lang="fr-FR" sz="2000" dirty="0">
                <a:solidFill>
                  <a:srgbClr val="080808"/>
                </a:solidFill>
                <a:latin typeface="JetBrains Mono"/>
              </a:rPr>
            </a:br>
            <a:r>
              <a:rPr lang="fr-FR" sz="2000" dirty="0">
                <a:solidFill>
                  <a:srgbClr val="0033B3"/>
                </a:solidFill>
                <a:latin typeface="JetBrains Mono"/>
              </a:rPr>
              <a:t>?&gt;</a:t>
            </a:r>
            <a:endParaRPr lang="fr-FR" sz="2000" b="1" dirty="0"/>
          </a:p>
          <a:p>
            <a:pPr marL="0" indent="0">
              <a:spcBef>
                <a:spcPts val="0"/>
              </a:spcBef>
              <a:buNone/>
            </a:pPr>
            <a:endParaRPr lang="fr-FR" sz="2000" dirty="0">
              <a:cs typeface="Courier New" panose="02070309020205020404" pitchFamily="49" charset="0"/>
            </a:endParaRPr>
          </a:p>
        </p:txBody>
      </p:sp>
    </p:spTree>
    <p:extLst>
      <p:ext uri="{BB962C8B-B14F-4D97-AF65-F5344CB8AC3E}">
        <p14:creationId xmlns:p14="http://schemas.microsoft.com/office/powerpoint/2010/main" val="564742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8A270-63C1-421C-BB7F-D9971EC18826}"/>
              </a:ext>
            </a:extLst>
          </p:cNvPr>
          <p:cNvSpPr>
            <a:spLocks noGrp="1"/>
          </p:cNvSpPr>
          <p:nvPr>
            <p:ph type="title"/>
          </p:nvPr>
        </p:nvSpPr>
        <p:spPr/>
        <p:txBody>
          <a:bodyPr/>
          <a:lstStyle/>
          <a:p>
            <a:r>
              <a:rPr lang="fr-FR" dirty="0"/>
              <a:t>Interaction BDD</a:t>
            </a:r>
          </a:p>
        </p:txBody>
      </p:sp>
      <p:sp>
        <p:nvSpPr>
          <p:cNvPr id="3" name="Espace réservé du contenu 2">
            <a:extLst>
              <a:ext uri="{FF2B5EF4-FFF2-40B4-BE49-F238E27FC236}">
                <a16:creationId xmlns:a16="http://schemas.microsoft.com/office/drawing/2014/main" id="{2BAA86A4-8A87-4205-920B-0EE964E974C9}"/>
              </a:ext>
            </a:extLst>
          </p:cNvPr>
          <p:cNvSpPr>
            <a:spLocks noGrp="1"/>
          </p:cNvSpPr>
          <p:nvPr>
            <p:ph idx="1"/>
          </p:nvPr>
        </p:nvSpPr>
        <p:spPr/>
        <p:txBody>
          <a:bodyPr/>
          <a:lstStyle/>
          <a:p>
            <a:r>
              <a:rPr lang="fr-FR" dirty="0"/>
              <a:t>PHP est capable d’interagir avec une base de données pour exécuter des requêtes SQL et récupérer le résultat</a:t>
            </a:r>
          </a:p>
          <a:p>
            <a:r>
              <a:rPr lang="fr-FR" dirty="0"/>
              <a:t>L’extension </a:t>
            </a:r>
            <a:r>
              <a:rPr lang="fr-FR" b="1" dirty="0"/>
              <a:t>PHP Data </a:t>
            </a:r>
            <a:r>
              <a:rPr lang="fr-FR" b="1" dirty="0" err="1"/>
              <a:t>Objects</a:t>
            </a:r>
            <a:r>
              <a:rPr lang="fr-FR" b="1" dirty="0"/>
              <a:t> </a:t>
            </a:r>
            <a:r>
              <a:rPr lang="fr-FR" dirty="0"/>
              <a:t>(PDO) offre une couche d’abstraction pour l’interaction avec la BDD (une même interface de programmation, quelque soit le système de gestion de base de données utilisé)</a:t>
            </a:r>
          </a:p>
          <a:p>
            <a:r>
              <a:rPr lang="fr-FR" dirty="0"/>
              <a:t>L’interaction avec la BDD via PDO se fait en 4 étapes :</a:t>
            </a:r>
          </a:p>
          <a:p>
            <a:pPr marL="914400" lvl="1" indent="-457200">
              <a:buFont typeface="+mj-lt"/>
              <a:buAutoNum type="arabicPeriod"/>
            </a:pPr>
            <a:r>
              <a:rPr lang="fr-FR" dirty="0"/>
              <a:t>Connexion à la BDD</a:t>
            </a:r>
          </a:p>
          <a:p>
            <a:pPr marL="914400" lvl="1" indent="-457200">
              <a:buFont typeface="+mj-lt"/>
              <a:buAutoNum type="arabicPeriod"/>
            </a:pPr>
            <a:r>
              <a:rPr lang="fr-FR" dirty="0"/>
              <a:t>Préparation des requêtes</a:t>
            </a:r>
          </a:p>
          <a:p>
            <a:pPr marL="914400" lvl="1" indent="-457200">
              <a:buFont typeface="+mj-lt"/>
              <a:buAutoNum type="arabicPeriod"/>
            </a:pPr>
            <a:r>
              <a:rPr lang="fr-FR" dirty="0"/>
              <a:t>Exécution des requêtes</a:t>
            </a:r>
          </a:p>
          <a:p>
            <a:pPr marL="914400" lvl="1" indent="-457200">
              <a:buFont typeface="+mj-lt"/>
              <a:buAutoNum type="arabicPeriod"/>
            </a:pPr>
            <a:r>
              <a:rPr lang="fr-FR" dirty="0"/>
              <a:t>Récupération des résultats</a:t>
            </a:r>
          </a:p>
        </p:txBody>
      </p:sp>
    </p:spTree>
    <p:extLst>
      <p:ext uri="{BB962C8B-B14F-4D97-AF65-F5344CB8AC3E}">
        <p14:creationId xmlns:p14="http://schemas.microsoft.com/office/powerpoint/2010/main" val="34601929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8A270-63C1-421C-BB7F-D9971EC18826}"/>
              </a:ext>
            </a:extLst>
          </p:cNvPr>
          <p:cNvSpPr>
            <a:spLocks noGrp="1"/>
          </p:cNvSpPr>
          <p:nvPr>
            <p:ph type="title"/>
          </p:nvPr>
        </p:nvSpPr>
        <p:spPr/>
        <p:txBody>
          <a:bodyPr/>
          <a:lstStyle/>
          <a:p>
            <a:r>
              <a:rPr lang="fr-FR" dirty="0"/>
              <a:t>Interaction BDD</a:t>
            </a:r>
          </a:p>
        </p:txBody>
      </p:sp>
      <p:sp>
        <p:nvSpPr>
          <p:cNvPr id="3" name="Espace réservé du contenu 2">
            <a:extLst>
              <a:ext uri="{FF2B5EF4-FFF2-40B4-BE49-F238E27FC236}">
                <a16:creationId xmlns:a16="http://schemas.microsoft.com/office/drawing/2014/main" id="{2BAA86A4-8A87-4205-920B-0EE964E974C9}"/>
              </a:ext>
            </a:extLst>
          </p:cNvPr>
          <p:cNvSpPr>
            <a:spLocks noGrp="1"/>
          </p:cNvSpPr>
          <p:nvPr>
            <p:ph idx="1"/>
          </p:nvPr>
        </p:nvSpPr>
        <p:spPr/>
        <p:txBody>
          <a:bodyPr/>
          <a:lstStyle/>
          <a:p>
            <a:r>
              <a:rPr lang="fr-FR" dirty="0"/>
              <a:t>Connexion à la BDD</a:t>
            </a:r>
          </a:p>
          <a:p>
            <a:pPr marL="0" indent="0">
              <a:buNone/>
            </a:pPr>
            <a:r>
              <a:rPr lang="fr-FR" sz="1600" i="1" dirty="0"/>
              <a:t>$connexion = new PDO("</a:t>
            </a:r>
            <a:r>
              <a:rPr lang="fr-FR" sz="1600" i="1" dirty="0" err="1"/>
              <a:t>mysql:host</a:t>
            </a:r>
            <a:r>
              <a:rPr lang="fr-FR" sz="1600" i="1" dirty="0"/>
              <a:t>=</a:t>
            </a:r>
            <a:r>
              <a:rPr lang="fr-FR" sz="1600" i="1" dirty="0" err="1"/>
              <a:t>serveur;dbname</a:t>
            </a:r>
            <a:r>
              <a:rPr lang="fr-FR" sz="1600" i="1" dirty="0"/>
              <a:t>=</a:t>
            </a:r>
            <a:r>
              <a:rPr lang="fr-FR" sz="1600" i="1" dirty="0" err="1"/>
              <a:t>ma_bdd;port</a:t>
            </a:r>
            <a:r>
              <a:rPr lang="fr-FR" sz="1600" i="1" dirty="0"/>
              <a:t>=</a:t>
            </a:r>
            <a:r>
              <a:rPr lang="fr-FR" sz="1600" i="1" dirty="0" err="1"/>
              <a:t>mon_port</a:t>
            </a:r>
            <a:r>
              <a:rPr lang="fr-FR" sz="1600" i="1" dirty="0"/>
              <a:t>", "identifiant", "</a:t>
            </a:r>
            <a:r>
              <a:rPr lang="fr-FR" sz="1600" i="1" dirty="0" err="1"/>
              <a:t>mdp</a:t>
            </a:r>
            <a:r>
              <a:rPr lang="fr-FR" sz="1600" i="1" dirty="0"/>
              <a:t>");</a:t>
            </a:r>
          </a:p>
          <a:p>
            <a:r>
              <a:rPr lang="fr-FR" dirty="0"/>
              <a:t>Préparation des requêtes</a:t>
            </a:r>
          </a:p>
          <a:p>
            <a:pPr marL="0" indent="0">
              <a:buNone/>
            </a:pPr>
            <a:r>
              <a:rPr lang="fr-FR" sz="1600" i="1" dirty="0"/>
              <a:t>$</a:t>
            </a:r>
            <a:r>
              <a:rPr lang="fr-FR" sz="1600" i="1" dirty="0" err="1"/>
              <a:t>requete</a:t>
            </a:r>
            <a:r>
              <a:rPr lang="fr-FR" sz="1600" i="1" dirty="0"/>
              <a:t> = "SELECT </a:t>
            </a:r>
            <a:r>
              <a:rPr lang="fr-FR" sz="1600" i="1" dirty="0" err="1"/>
              <a:t>mon_champ</a:t>
            </a:r>
            <a:r>
              <a:rPr lang="fr-FR" sz="1600" i="1" dirty="0"/>
              <a:t> FROM </a:t>
            </a:r>
            <a:r>
              <a:rPr lang="fr-FR" sz="1600" i="1" dirty="0" err="1"/>
              <a:t>ma_table</a:t>
            </a:r>
            <a:r>
              <a:rPr lang="fr-FR" sz="1600" i="1" dirty="0"/>
              <a:t> WHERE mon_champ_1 = ? AND mon_champ_2 = ?";</a:t>
            </a:r>
          </a:p>
          <a:p>
            <a:pPr marL="0" indent="0">
              <a:buNone/>
            </a:pPr>
            <a:r>
              <a:rPr lang="fr-FR" sz="1600" i="1" dirty="0"/>
              <a:t>$</a:t>
            </a:r>
            <a:r>
              <a:rPr lang="fr-FR" sz="1600" i="1" dirty="0" err="1"/>
              <a:t>resultats</a:t>
            </a:r>
            <a:r>
              <a:rPr lang="fr-FR" sz="1600" i="1" dirty="0"/>
              <a:t> = $connexion-&gt;</a:t>
            </a:r>
            <a:r>
              <a:rPr lang="fr-FR" sz="1600" i="1" dirty="0" err="1"/>
              <a:t>prepare</a:t>
            </a:r>
            <a:r>
              <a:rPr lang="fr-FR" sz="1600" i="1" dirty="0"/>
              <a:t>($</a:t>
            </a:r>
            <a:r>
              <a:rPr lang="fr-FR" sz="1600" i="1" dirty="0" err="1"/>
              <a:t>requete</a:t>
            </a:r>
            <a:r>
              <a:rPr lang="fr-FR" sz="1600" i="1" dirty="0"/>
              <a:t>);</a:t>
            </a:r>
          </a:p>
          <a:p>
            <a:r>
              <a:rPr lang="fr-FR" dirty="0"/>
              <a:t>Exécution des requêtes</a:t>
            </a:r>
          </a:p>
          <a:p>
            <a:pPr marL="0" indent="0">
              <a:buNone/>
            </a:pPr>
            <a:r>
              <a:rPr lang="en-US" sz="1600" i="1" dirty="0"/>
              <a:t>$</a:t>
            </a:r>
            <a:r>
              <a:rPr lang="en-US" sz="1600" i="1" dirty="0" err="1"/>
              <a:t>resultats</a:t>
            </a:r>
            <a:r>
              <a:rPr lang="en-US" sz="1600" i="1" dirty="0"/>
              <a:t>-&gt;execute([5, 13]);</a:t>
            </a:r>
            <a:endParaRPr lang="fr-FR" sz="1600" i="1" dirty="0"/>
          </a:p>
        </p:txBody>
      </p:sp>
    </p:spTree>
    <p:extLst>
      <p:ext uri="{BB962C8B-B14F-4D97-AF65-F5344CB8AC3E}">
        <p14:creationId xmlns:p14="http://schemas.microsoft.com/office/powerpoint/2010/main" val="8146765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8A270-63C1-421C-BB7F-D9971EC18826}"/>
              </a:ext>
            </a:extLst>
          </p:cNvPr>
          <p:cNvSpPr>
            <a:spLocks noGrp="1"/>
          </p:cNvSpPr>
          <p:nvPr>
            <p:ph type="title"/>
          </p:nvPr>
        </p:nvSpPr>
        <p:spPr/>
        <p:txBody>
          <a:bodyPr/>
          <a:lstStyle/>
          <a:p>
            <a:r>
              <a:rPr lang="fr-FR" dirty="0"/>
              <a:t>Interaction BDD</a:t>
            </a:r>
          </a:p>
        </p:txBody>
      </p:sp>
      <p:sp>
        <p:nvSpPr>
          <p:cNvPr id="3" name="Espace réservé du contenu 2">
            <a:extLst>
              <a:ext uri="{FF2B5EF4-FFF2-40B4-BE49-F238E27FC236}">
                <a16:creationId xmlns:a16="http://schemas.microsoft.com/office/drawing/2014/main" id="{2BAA86A4-8A87-4205-920B-0EE964E974C9}"/>
              </a:ext>
            </a:extLst>
          </p:cNvPr>
          <p:cNvSpPr>
            <a:spLocks noGrp="1"/>
          </p:cNvSpPr>
          <p:nvPr>
            <p:ph idx="1"/>
          </p:nvPr>
        </p:nvSpPr>
        <p:spPr/>
        <p:txBody>
          <a:bodyPr>
            <a:normAutofit fontScale="92500" lnSpcReduction="10000"/>
          </a:bodyPr>
          <a:lstStyle/>
          <a:p>
            <a:r>
              <a:rPr lang="fr-FR" dirty="0"/>
              <a:t>Récupération des résultats (uniquement après que la requête ait été exécutée)</a:t>
            </a:r>
          </a:p>
          <a:p>
            <a:pPr marL="0" indent="0">
              <a:buNone/>
            </a:pPr>
            <a:endParaRPr lang="fr-FR" dirty="0"/>
          </a:p>
          <a:p>
            <a:pPr marL="0" indent="0">
              <a:buNone/>
            </a:pPr>
            <a:r>
              <a:rPr lang="fr-FR" sz="2000" i="1" dirty="0"/>
              <a:t>$data = $</a:t>
            </a:r>
            <a:r>
              <a:rPr lang="fr-FR" sz="2000" i="1" dirty="0" err="1"/>
              <a:t>resultats</a:t>
            </a:r>
            <a:r>
              <a:rPr lang="fr-FR" sz="2000" i="1" dirty="0"/>
              <a:t>-&gt;</a:t>
            </a:r>
            <a:r>
              <a:rPr lang="fr-FR" sz="2000" i="1" dirty="0" err="1"/>
              <a:t>fetchAll</a:t>
            </a:r>
            <a:r>
              <a:rPr lang="fr-FR" sz="2000" i="1" dirty="0"/>
              <a:t>(); </a:t>
            </a:r>
          </a:p>
          <a:p>
            <a:pPr>
              <a:buFont typeface="Wingdings" panose="05000000000000000000" pitchFamily="2" charset="2"/>
              <a:buChar char="à"/>
            </a:pPr>
            <a:r>
              <a:rPr lang="fr-FR" sz="2400" i="1" dirty="0">
                <a:sym typeface="Wingdings" panose="05000000000000000000" pitchFamily="2" charset="2"/>
              </a:rPr>
              <a:t>Récupère toutes les lignes des résultats dans un tableau</a:t>
            </a:r>
          </a:p>
          <a:p>
            <a:pPr>
              <a:buFont typeface="Wingdings" panose="05000000000000000000" pitchFamily="2" charset="2"/>
              <a:buChar char="à"/>
            </a:pPr>
            <a:endParaRPr lang="fr-FR" sz="2400" i="1" dirty="0">
              <a:sym typeface="Wingdings" panose="05000000000000000000" pitchFamily="2" charset="2"/>
            </a:endParaRPr>
          </a:p>
          <a:p>
            <a:pPr marL="0" indent="0">
              <a:buNone/>
            </a:pPr>
            <a:r>
              <a:rPr lang="fr-FR" sz="2000" i="1" dirty="0">
                <a:sym typeface="Wingdings" panose="05000000000000000000" pitchFamily="2" charset="2"/>
              </a:rPr>
              <a:t>$data = $</a:t>
            </a:r>
            <a:r>
              <a:rPr lang="fr-FR" sz="2000" i="1" dirty="0" err="1">
                <a:sym typeface="Wingdings" panose="05000000000000000000" pitchFamily="2" charset="2"/>
              </a:rPr>
              <a:t>resultats</a:t>
            </a:r>
            <a:r>
              <a:rPr lang="fr-FR" sz="2000" i="1" dirty="0">
                <a:sym typeface="Wingdings" panose="05000000000000000000" pitchFamily="2" charset="2"/>
              </a:rPr>
              <a:t>-&gt;</a:t>
            </a:r>
            <a:r>
              <a:rPr lang="fr-FR" sz="2000" i="1" dirty="0" err="1">
                <a:sym typeface="Wingdings" panose="05000000000000000000" pitchFamily="2" charset="2"/>
              </a:rPr>
              <a:t>fetch</a:t>
            </a:r>
            <a:r>
              <a:rPr lang="fr-FR" sz="2000" i="1" dirty="0">
                <a:sym typeface="Wingdings" panose="05000000000000000000" pitchFamily="2" charset="2"/>
              </a:rPr>
              <a:t>();</a:t>
            </a:r>
          </a:p>
          <a:p>
            <a:pPr>
              <a:buFont typeface="Wingdings" panose="05000000000000000000" pitchFamily="2" charset="2"/>
              <a:buChar char="à"/>
            </a:pPr>
            <a:r>
              <a:rPr lang="fr-FR" sz="2400" i="1" dirty="0">
                <a:sym typeface="Wingdings" panose="05000000000000000000" pitchFamily="2" charset="2"/>
              </a:rPr>
              <a:t>Récupère la prochaine ligne de résultat dans un tableau</a:t>
            </a:r>
          </a:p>
          <a:p>
            <a:pPr>
              <a:buFont typeface="Wingdings" panose="05000000000000000000" pitchFamily="2" charset="2"/>
              <a:buChar char="à"/>
            </a:pPr>
            <a:endParaRPr lang="fr-FR" sz="2400" i="1" dirty="0">
              <a:sym typeface="Wingdings" panose="05000000000000000000" pitchFamily="2" charset="2"/>
            </a:endParaRPr>
          </a:p>
          <a:p>
            <a:pPr marL="0" indent="0">
              <a:buNone/>
            </a:pPr>
            <a:r>
              <a:rPr lang="fr-FR" sz="2000" i="1" dirty="0">
                <a:sym typeface="Wingdings" panose="05000000000000000000" pitchFamily="2" charset="2"/>
              </a:rPr>
              <a:t>$data = $</a:t>
            </a:r>
            <a:r>
              <a:rPr lang="fr-FR" sz="2000" i="1" dirty="0" err="1">
                <a:sym typeface="Wingdings" panose="05000000000000000000" pitchFamily="2" charset="2"/>
              </a:rPr>
              <a:t>resultats</a:t>
            </a:r>
            <a:r>
              <a:rPr lang="fr-FR" sz="2000" i="1" dirty="0">
                <a:sym typeface="Wingdings" panose="05000000000000000000" pitchFamily="2" charset="2"/>
              </a:rPr>
              <a:t>-&gt;</a:t>
            </a:r>
            <a:r>
              <a:rPr lang="fr-FR" sz="2000" i="1" dirty="0" err="1">
                <a:sym typeface="Wingdings" panose="05000000000000000000" pitchFamily="2" charset="2"/>
              </a:rPr>
              <a:t>fetchObject</a:t>
            </a:r>
            <a:r>
              <a:rPr lang="fr-FR" sz="2000" i="1" dirty="0">
                <a:sym typeface="Wingdings" panose="05000000000000000000" pitchFamily="2" charset="2"/>
              </a:rPr>
              <a:t>()</a:t>
            </a:r>
          </a:p>
          <a:p>
            <a:pPr>
              <a:buFont typeface="Wingdings" panose="05000000000000000000" pitchFamily="2" charset="2"/>
              <a:buChar char="à"/>
            </a:pPr>
            <a:r>
              <a:rPr lang="fr-FR" sz="2400" i="1" dirty="0">
                <a:sym typeface="Wingdings" panose="05000000000000000000" pitchFamily="2" charset="2"/>
              </a:rPr>
              <a:t>Récupère la prochaine ligne de résultat dans un objet</a:t>
            </a:r>
            <a:endParaRPr lang="fr-FR" i="1" dirty="0"/>
          </a:p>
        </p:txBody>
      </p:sp>
    </p:spTree>
    <p:extLst>
      <p:ext uri="{BB962C8B-B14F-4D97-AF65-F5344CB8AC3E}">
        <p14:creationId xmlns:p14="http://schemas.microsoft.com/office/powerpoint/2010/main" val="9809047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Utilisation des COOKIES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Les cookies sont des valeurs, produites par le serveur et retransmises à chaque requête par le navigateur</a:t>
            </a:r>
          </a:p>
          <a:p>
            <a:r>
              <a:rPr lang="fr-FR" dirty="0">
                <a:cs typeface="Courier New" panose="02070309020205020404" pitchFamily="49" charset="0"/>
              </a:rPr>
              <a:t>Ils peuvent servir pour sauvegarder une variable pour un utilisateur qui pourra être utiliser sur plusieurs pages</a:t>
            </a:r>
          </a:p>
          <a:p>
            <a:r>
              <a:rPr lang="fr-FR" dirty="0">
                <a:cs typeface="Courier New" panose="02070309020205020404" pitchFamily="49" charset="0"/>
              </a:rPr>
              <a:t>Initialiser un cookie en PHP se fait par accès à la variable globale tableau associatif $_COOKIE</a:t>
            </a:r>
          </a:p>
          <a:p>
            <a:r>
              <a:rPr lang="fr-FR" dirty="0">
                <a:cs typeface="Courier New" panose="02070309020205020404" pitchFamily="49" charset="0"/>
              </a:rPr>
              <a:t>Exemple :</a:t>
            </a:r>
          </a:p>
          <a:p>
            <a:pPr lvl="1"/>
            <a:r>
              <a:rPr lang="fr-FR" dirty="0">
                <a:cs typeface="Courier New" panose="02070309020205020404" pitchFamily="49" charset="0"/>
              </a:rPr>
              <a:t>$_COOKIE["email"] = "name@host.com"</a:t>
            </a:r>
          </a:p>
        </p:txBody>
      </p:sp>
    </p:spTree>
    <p:extLst>
      <p:ext uri="{BB962C8B-B14F-4D97-AF65-F5344CB8AC3E}">
        <p14:creationId xmlns:p14="http://schemas.microsoft.com/office/powerpoint/2010/main" val="5012042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Utilisation des SESSIONS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Avec PHP il est possible de créer des </a:t>
            </a:r>
            <a:r>
              <a:rPr lang="fr-FR" b="1" dirty="0"/>
              <a:t>sessions</a:t>
            </a:r>
          </a:p>
          <a:p>
            <a:r>
              <a:rPr lang="fr-FR" dirty="0"/>
              <a:t>Une session est gérée par un cookie d’identifiant de session et permet de stocker des variables au niveau du serveur pour un utilisateur donné</a:t>
            </a:r>
          </a:p>
          <a:p>
            <a:r>
              <a:rPr lang="fr-FR" dirty="0"/>
              <a:t>La session doit d’abord être créée avec </a:t>
            </a:r>
            <a:r>
              <a:rPr lang="fr-FR" dirty="0" err="1">
                <a:latin typeface="Courier New" panose="02070309020205020404" pitchFamily="49" charset="0"/>
                <a:cs typeface="Courier New" panose="02070309020205020404" pitchFamily="49" charset="0"/>
              </a:rPr>
              <a:t>session_start</a:t>
            </a:r>
            <a:r>
              <a:rPr lang="fr-FR" dirty="0">
                <a:latin typeface="Courier New" panose="02070309020205020404" pitchFamily="49" charset="0"/>
                <a:cs typeface="Courier New" panose="02070309020205020404" pitchFamily="49" charset="0"/>
              </a:rPr>
              <a:t>()</a:t>
            </a:r>
          </a:p>
          <a:p>
            <a:r>
              <a:rPr lang="fr-FR" dirty="0">
                <a:cs typeface="Courier New" panose="02070309020205020404" pitchFamily="49" charset="0"/>
              </a:rPr>
              <a:t>Ensuite il est possible de stocker des valeurs dans le tableau associatif </a:t>
            </a:r>
            <a:r>
              <a:rPr lang="fr-FR" dirty="0">
                <a:latin typeface="Courier New" panose="02070309020205020404" pitchFamily="49" charset="0"/>
                <a:cs typeface="Courier New" panose="02070309020205020404" pitchFamily="49" charset="0"/>
              </a:rPr>
              <a:t>$_SESSION</a:t>
            </a:r>
          </a:p>
          <a:p>
            <a:r>
              <a:rPr lang="fr-FR" dirty="0">
                <a:cs typeface="Courier New" panose="02070309020205020404" pitchFamily="49" charset="0"/>
              </a:rPr>
              <a:t>L’utilisation des sessions est notamment pratique pour gérer la connexion d’un utilisateur</a:t>
            </a:r>
          </a:p>
        </p:txBody>
      </p:sp>
    </p:spTree>
    <p:extLst>
      <p:ext uri="{BB962C8B-B14F-4D97-AF65-F5344CB8AC3E}">
        <p14:creationId xmlns:p14="http://schemas.microsoft.com/office/powerpoint/2010/main" val="11790704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Différence Cookie et session</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Bien que cookie et sessions permettent d’obtenir le même résultat, il y a une différence majeure :</a:t>
            </a:r>
          </a:p>
          <a:p>
            <a:pPr lvl="1"/>
            <a:r>
              <a:rPr lang="fr-FR" dirty="0">
                <a:cs typeface="Courier New" panose="02070309020205020404" pitchFamily="49" charset="0"/>
              </a:rPr>
              <a:t>Les cookies sont stockés par le navigateur</a:t>
            </a:r>
          </a:p>
          <a:p>
            <a:pPr lvl="1"/>
            <a:r>
              <a:rPr lang="fr-FR" dirty="0">
                <a:cs typeface="Courier New" panose="02070309020205020404" pitchFamily="49" charset="0"/>
              </a:rPr>
              <a:t>Les variables de sessions sont stockées par le serveur</a:t>
            </a:r>
          </a:p>
          <a:p>
            <a:r>
              <a:rPr lang="fr-FR" dirty="0">
                <a:cs typeface="Courier New" panose="02070309020205020404" pitchFamily="49" charset="0"/>
              </a:rPr>
              <a:t>Le stockage de donner sensible ne devrait se faire qu’au niveau de la session</a:t>
            </a:r>
          </a:p>
          <a:p>
            <a:r>
              <a:rPr lang="fr-FR" dirty="0">
                <a:cs typeface="Courier New" panose="02070309020205020404" pitchFamily="49" charset="0"/>
              </a:rPr>
              <a:t>Si une donnée est stockée et transmise par le navigateur, il faut partir du principe qu’un utilisateur mal intentionné pourra facilement modifier cette valeur</a:t>
            </a:r>
          </a:p>
          <a:p>
            <a:r>
              <a:rPr lang="fr-FR" dirty="0">
                <a:cs typeface="Courier New" panose="02070309020205020404" pitchFamily="49" charset="0"/>
              </a:rPr>
              <a:t>Par exemple : stocker l’identifiant de l’utilisateur connecté dans un cookie permettrait à un attaquant d’usurper l’identifiant d’un autre utilisateur</a:t>
            </a:r>
          </a:p>
        </p:txBody>
      </p:sp>
    </p:spTree>
    <p:extLst>
      <p:ext uri="{BB962C8B-B14F-4D97-AF65-F5344CB8AC3E}">
        <p14:creationId xmlns:p14="http://schemas.microsoft.com/office/powerpoint/2010/main" val="25387136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err="1"/>
              <a:t>HaShage</a:t>
            </a:r>
            <a:r>
              <a:rPr lang="fr-FR" dirty="0"/>
              <a:t> des Mots de passe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Pour des raisons de sécurité/confidentialité, on ne stocke jamais des mots de passe en clair dans une BDD, mais une empreinte infalsifiable du mot de passe (aussi appelé </a:t>
            </a:r>
            <a:r>
              <a:rPr lang="fr-FR" b="1" dirty="0"/>
              <a:t>hash</a:t>
            </a:r>
            <a:r>
              <a:rPr lang="fr-FR" dirty="0"/>
              <a:t>)</a:t>
            </a:r>
          </a:p>
          <a:p>
            <a:r>
              <a:rPr lang="fr-FR" dirty="0"/>
              <a:t>L’opération de </a:t>
            </a:r>
            <a:r>
              <a:rPr lang="fr-FR" dirty="0" err="1"/>
              <a:t>hashage</a:t>
            </a:r>
            <a:r>
              <a:rPr lang="fr-FR" dirty="0"/>
              <a:t> consiste à appliquer une transformation irréversible à une chaîne de caractère</a:t>
            </a:r>
          </a:p>
          <a:p>
            <a:r>
              <a:rPr lang="fr-FR" dirty="0"/>
              <a:t>PHP propose une fonction permettant de </a:t>
            </a:r>
            <a:r>
              <a:rPr lang="fr-FR" dirty="0" err="1"/>
              <a:t>hasher</a:t>
            </a:r>
            <a:r>
              <a:rPr lang="fr-FR" dirty="0"/>
              <a:t> un mot de passe : </a:t>
            </a:r>
            <a:r>
              <a:rPr lang="fr-FR" dirty="0" err="1">
                <a:latin typeface="Courier New" panose="02070309020205020404" pitchFamily="49" charset="0"/>
                <a:cs typeface="Courier New" panose="02070309020205020404" pitchFamily="49" charset="0"/>
              </a:rPr>
              <a:t>password_hash</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password</a:t>
            </a:r>
            <a:r>
              <a:rPr lang="fr-FR" dirty="0">
                <a:latin typeface="Courier New" panose="02070309020205020404" pitchFamily="49" charset="0"/>
                <a:cs typeface="Courier New" panose="02070309020205020404" pitchFamily="49" charset="0"/>
              </a:rPr>
              <a:t>, PASSWORD_DEFAULT): string</a:t>
            </a:r>
          </a:p>
          <a:p>
            <a:r>
              <a:rPr lang="fr-FR" dirty="0">
                <a:cs typeface="Courier New" panose="02070309020205020404" pitchFamily="49" charset="0"/>
              </a:rPr>
              <a:t>Et une fonction pour vérifier si un mot de passe correspond à une empreinte : </a:t>
            </a:r>
            <a:r>
              <a:rPr lang="fr-FR" dirty="0" err="1">
                <a:latin typeface="Courier New" panose="02070309020205020404" pitchFamily="49" charset="0"/>
                <a:cs typeface="Courier New" panose="02070309020205020404" pitchFamily="49" charset="0"/>
              </a:rPr>
              <a:t>password_verify</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password</a:t>
            </a:r>
            <a:r>
              <a:rPr lang="fr-FR" dirty="0">
                <a:latin typeface="Courier New" panose="02070309020205020404" pitchFamily="49" charset="0"/>
                <a:cs typeface="Courier New" panose="02070309020205020404" pitchFamily="49" charset="0"/>
              </a:rPr>
              <a:t>, $hash): </a:t>
            </a:r>
            <a:r>
              <a:rPr lang="fr-FR" dirty="0" err="1">
                <a:latin typeface="Courier New" panose="02070309020205020404" pitchFamily="49" charset="0"/>
                <a:cs typeface="Courier New" panose="02070309020205020404" pitchFamily="49" charset="0"/>
              </a:rPr>
              <a:t>bool</a:t>
            </a:r>
            <a:endParaRPr lang="fr-F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47273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err="1"/>
              <a:t>HaShage</a:t>
            </a:r>
            <a:r>
              <a:rPr lang="fr-FR" dirty="0"/>
              <a:t> des Mots de passe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A noter : l’utilisation de md5 permet également de </a:t>
            </a:r>
            <a:r>
              <a:rPr lang="fr-FR" dirty="0" err="1"/>
              <a:t>hasher</a:t>
            </a:r>
            <a:r>
              <a:rPr lang="fr-FR" dirty="0"/>
              <a:t> le mot de passe simplement mais son utilisation est aujourd’hui dépréciée pour les fonctions relatives à la sécurité</a:t>
            </a:r>
          </a:p>
          <a:p>
            <a:r>
              <a:rPr lang="fr-FR" dirty="0"/>
              <a:t>En effet, il existe un certain nombre de dictionnaires permettant « d’inverser » la fonction MD5 et de deviner le mot de passe à partir du hash</a:t>
            </a:r>
          </a:p>
        </p:txBody>
      </p:sp>
    </p:spTree>
    <p:extLst>
      <p:ext uri="{BB962C8B-B14F-4D97-AF65-F5344CB8AC3E}">
        <p14:creationId xmlns:p14="http://schemas.microsoft.com/office/powerpoint/2010/main" val="218650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Balise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normAutofit fontScale="85000" lnSpcReduction="20000"/>
          </a:bodyPr>
          <a:lstStyle/>
          <a:p>
            <a:r>
              <a:rPr lang="fr-FR" dirty="0"/>
              <a:t>Les noms des balises doivent respecter les règles suivantes :</a:t>
            </a:r>
          </a:p>
          <a:p>
            <a:pPr lvl="1"/>
            <a:r>
              <a:rPr lang="fr-FR" dirty="0">
                <a:cs typeface="Courier New" panose="02070309020205020404" pitchFamily="49" charset="0"/>
              </a:rPr>
              <a:t>1</a:t>
            </a:r>
            <a:r>
              <a:rPr lang="fr-FR" baseline="30000" dirty="0">
                <a:cs typeface="Courier New" panose="02070309020205020404" pitchFamily="49" charset="0"/>
              </a:rPr>
              <a:t>er</a:t>
            </a:r>
            <a:r>
              <a:rPr lang="fr-FR" dirty="0">
                <a:cs typeface="Courier New" panose="02070309020205020404" pitchFamily="49" charset="0"/>
              </a:rPr>
              <a:t> caractère : une lettre ou un </a:t>
            </a:r>
            <a:r>
              <a:rPr lang="fr-FR" dirty="0" err="1">
                <a:cs typeface="Courier New" panose="02070309020205020404" pitchFamily="49" charset="0"/>
              </a:rPr>
              <a:t>underscore</a:t>
            </a:r>
            <a:r>
              <a:rPr lang="fr-FR" dirty="0">
                <a:cs typeface="Courier New" panose="02070309020205020404" pitchFamily="49" charset="0"/>
              </a:rPr>
              <a:t> _</a:t>
            </a:r>
          </a:p>
          <a:p>
            <a:pPr lvl="1"/>
            <a:r>
              <a:rPr lang="fr-FR" dirty="0">
                <a:cs typeface="Courier New" panose="02070309020205020404" pitchFamily="49" charset="0"/>
              </a:rPr>
              <a:t>Les caractères suivants peuvent être lettres, chiffres ou . : - _</a:t>
            </a:r>
          </a:p>
          <a:p>
            <a:pPr lvl="1"/>
            <a:r>
              <a:rPr lang="fr-FR" dirty="0">
                <a:cs typeface="Courier New" panose="02070309020205020404" pitchFamily="49" charset="0"/>
              </a:rPr>
              <a:t>Les espaces ne sont pas autorisés</a:t>
            </a:r>
          </a:p>
          <a:p>
            <a:pPr lvl="1"/>
            <a:r>
              <a:rPr lang="fr-FR" dirty="0">
                <a:cs typeface="Courier New" panose="02070309020205020404" pitchFamily="49" charset="0"/>
              </a:rPr>
              <a:t>Le nom de la balise ne peut pas commencer par </a:t>
            </a:r>
            <a:r>
              <a:rPr lang="fr-FR" i="1" dirty="0">
                <a:cs typeface="Courier New" panose="02070309020205020404" pitchFamily="49" charset="0"/>
              </a:rPr>
              <a:t>xml</a:t>
            </a:r>
          </a:p>
          <a:p>
            <a:pPr lvl="1"/>
            <a:endParaRPr lang="fr-FR" i="1" dirty="0">
              <a:cs typeface="Courier New" panose="02070309020205020404" pitchFamily="49" charset="0"/>
            </a:endParaRPr>
          </a:p>
          <a:p>
            <a:endParaRPr lang="fr-FR" sz="2400" dirty="0"/>
          </a:p>
          <a:p>
            <a:pPr marL="457200" lvl="1" indent="0">
              <a:buNone/>
            </a:pPr>
            <a:r>
              <a:rPr lang="en-US" sz="2200" b="1" dirty="0">
                <a:solidFill>
                  <a:schemeClr val="accent4">
                    <a:lumMod val="75000"/>
                  </a:schemeClr>
                </a:solidFill>
                <a:latin typeface="Courier New" panose="02070309020205020404" pitchFamily="49" charset="0"/>
                <a:cs typeface="Courier New" panose="02070309020205020404" pitchFamily="49" charset="0"/>
              </a:rPr>
              <a:t>&lt;</a:t>
            </a:r>
            <a:r>
              <a:rPr lang="en-US" sz="2200" b="1" dirty="0" err="1">
                <a:solidFill>
                  <a:schemeClr val="accent4">
                    <a:lumMod val="75000"/>
                  </a:schemeClr>
                </a:solidFill>
                <a:latin typeface="Courier New" panose="02070309020205020404" pitchFamily="49" charset="0"/>
                <a:cs typeface="Courier New" panose="02070309020205020404" pitchFamily="49" charset="0"/>
              </a:rPr>
              <a:t>Cars_Plate</a:t>
            </a:r>
            <a:r>
              <a:rPr lang="en-US" sz="2200" b="1" dirty="0">
                <a:solidFill>
                  <a:schemeClr val="accent4">
                    <a:lumMod val="75000"/>
                  </a:schemeClr>
                </a:solidFill>
                <a:latin typeface="Courier New" panose="02070309020205020404" pitchFamily="49" charset="0"/>
                <a:cs typeface="Courier New" panose="02070309020205020404" pitchFamily="49" charset="0"/>
              </a:rPr>
              <a:t>&gt;AR-864-ST&lt;/</a:t>
            </a:r>
            <a:r>
              <a:rPr lang="en-US" sz="2200" b="1" dirty="0" err="1">
                <a:solidFill>
                  <a:schemeClr val="accent4">
                    <a:lumMod val="75000"/>
                  </a:schemeClr>
                </a:solidFill>
                <a:latin typeface="Courier New" panose="02070309020205020404" pitchFamily="49" charset="0"/>
                <a:cs typeface="Courier New" panose="02070309020205020404" pitchFamily="49" charset="0"/>
              </a:rPr>
              <a:t>Cars_Plate</a:t>
            </a:r>
            <a:r>
              <a:rPr lang="en-US" sz="2200" b="1" dirty="0">
                <a:solidFill>
                  <a:schemeClr val="accent4">
                    <a:lumMod val="75000"/>
                  </a:schemeClr>
                </a:solidFill>
                <a:latin typeface="Courier New" panose="02070309020205020404" pitchFamily="49" charset="0"/>
                <a:cs typeface="Courier New" panose="02070309020205020404" pitchFamily="49" charset="0"/>
              </a:rPr>
              <a:t>&gt;</a:t>
            </a:r>
          </a:p>
          <a:p>
            <a:pPr marL="457200" lvl="1" indent="0">
              <a:buNone/>
            </a:pPr>
            <a:r>
              <a:rPr lang="en-US" sz="2200" b="1" dirty="0">
                <a:solidFill>
                  <a:schemeClr val="accent1"/>
                </a:solidFill>
                <a:latin typeface="Courier New" panose="02070309020205020404" pitchFamily="49" charset="0"/>
                <a:cs typeface="Courier New" panose="02070309020205020404" pitchFamily="49" charset="0"/>
              </a:rPr>
              <a:t>&lt;</a:t>
            </a:r>
            <a:r>
              <a:rPr lang="en-US" sz="2200" b="1" dirty="0" err="1">
                <a:solidFill>
                  <a:schemeClr val="accent1"/>
                </a:solidFill>
                <a:latin typeface="Courier New" panose="02070309020205020404" pitchFamily="49" charset="0"/>
                <a:cs typeface="Courier New" panose="02070309020205020404" pitchFamily="49" charset="0"/>
              </a:rPr>
              <a:t>Car's_Plate</a:t>
            </a:r>
            <a:r>
              <a:rPr lang="en-US" sz="2200" b="1" dirty="0">
                <a:solidFill>
                  <a:schemeClr val="accent1"/>
                </a:solidFill>
                <a:latin typeface="Courier New" panose="02070309020205020404" pitchFamily="49" charset="0"/>
                <a:cs typeface="Courier New" panose="02070309020205020404" pitchFamily="49" charset="0"/>
              </a:rPr>
              <a:t>&gt;AR-864-ST&lt;/</a:t>
            </a:r>
            <a:r>
              <a:rPr lang="en-US" sz="2200" b="1" dirty="0" err="1">
                <a:solidFill>
                  <a:schemeClr val="accent1"/>
                </a:solidFill>
                <a:latin typeface="Courier New" panose="02070309020205020404" pitchFamily="49" charset="0"/>
                <a:cs typeface="Courier New" panose="02070309020205020404" pitchFamily="49" charset="0"/>
              </a:rPr>
              <a:t>Car's_Plate</a:t>
            </a:r>
            <a:r>
              <a:rPr lang="en-US" sz="2200" b="1" dirty="0">
                <a:solidFill>
                  <a:schemeClr val="accent1"/>
                </a:solidFill>
                <a:latin typeface="Courier New" panose="02070309020205020404" pitchFamily="49" charset="0"/>
                <a:cs typeface="Courier New" panose="02070309020205020404" pitchFamily="49" charset="0"/>
              </a:rPr>
              <a:t>&gt;</a:t>
            </a:r>
          </a:p>
          <a:p>
            <a:pPr marL="457200" lvl="1" indent="0">
              <a:buNone/>
            </a:pPr>
            <a:r>
              <a:rPr lang="en-US" sz="2200" b="1" dirty="0">
                <a:solidFill>
                  <a:schemeClr val="accent1"/>
                </a:solidFill>
                <a:latin typeface="Courier New" panose="02070309020205020404" pitchFamily="49" charset="0"/>
                <a:cs typeface="Courier New" panose="02070309020205020404" pitchFamily="49" charset="0"/>
              </a:rPr>
              <a:t>&lt;month/day/year&gt;7/23/2001&lt;/month/day/year&gt;</a:t>
            </a:r>
          </a:p>
          <a:p>
            <a:pPr marL="457200" lvl="1" indent="0">
              <a:buNone/>
            </a:pPr>
            <a:r>
              <a:rPr lang="fr-FR" sz="2200" b="1" dirty="0">
                <a:solidFill>
                  <a:schemeClr val="accent4">
                    <a:lumMod val="75000"/>
                  </a:schemeClr>
                </a:solidFill>
                <a:latin typeface="Courier New" panose="02070309020205020404" pitchFamily="49" charset="0"/>
                <a:cs typeface="Courier New" panose="02070309020205020404" pitchFamily="49" charset="0"/>
              </a:rPr>
              <a:t>&lt;</a:t>
            </a:r>
            <a:r>
              <a:rPr lang="fr-FR" sz="2200" b="1" dirty="0" err="1">
                <a:solidFill>
                  <a:schemeClr val="accent4">
                    <a:lumMod val="75000"/>
                  </a:schemeClr>
                </a:solidFill>
                <a:latin typeface="Courier New" panose="02070309020205020404" pitchFamily="49" charset="0"/>
                <a:cs typeface="Courier New" panose="02070309020205020404" pitchFamily="49" charset="0"/>
              </a:rPr>
              <a:t>month-day-year</a:t>
            </a:r>
            <a:r>
              <a:rPr lang="fr-FR" sz="2200" b="1" dirty="0">
                <a:solidFill>
                  <a:schemeClr val="accent4">
                    <a:lumMod val="75000"/>
                  </a:schemeClr>
                </a:solidFill>
                <a:latin typeface="Courier New" panose="02070309020205020404" pitchFamily="49" charset="0"/>
                <a:cs typeface="Courier New" panose="02070309020205020404" pitchFamily="49" charset="0"/>
              </a:rPr>
              <a:t>&gt;7/23/2001&lt;/</a:t>
            </a:r>
            <a:r>
              <a:rPr lang="fr-FR" sz="2200" b="1" dirty="0" err="1">
                <a:solidFill>
                  <a:schemeClr val="accent4">
                    <a:lumMod val="75000"/>
                  </a:schemeClr>
                </a:solidFill>
                <a:latin typeface="Courier New" panose="02070309020205020404" pitchFamily="49" charset="0"/>
                <a:cs typeface="Courier New" panose="02070309020205020404" pitchFamily="49" charset="0"/>
              </a:rPr>
              <a:t>month-day-year</a:t>
            </a:r>
            <a:r>
              <a:rPr lang="fr-FR" sz="2200" b="1" dirty="0">
                <a:solidFill>
                  <a:schemeClr val="accent4">
                    <a:lumMod val="75000"/>
                  </a:schemeClr>
                </a:solidFill>
                <a:latin typeface="Courier New" panose="02070309020205020404" pitchFamily="49" charset="0"/>
                <a:cs typeface="Courier New" panose="02070309020205020404" pitchFamily="49" charset="0"/>
              </a:rPr>
              <a:t>&gt;</a:t>
            </a:r>
          </a:p>
          <a:p>
            <a:pPr marL="457200" lvl="1" indent="0">
              <a:buNone/>
            </a:pPr>
            <a:r>
              <a:rPr lang="fr-FR" sz="2200" b="1" dirty="0">
                <a:solidFill>
                  <a:schemeClr val="accent1"/>
                </a:solidFill>
                <a:latin typeface="Courier New" panose="02070309020205020404" pitchFamily="49" charset="0"/>
                <a:cs typeface="Courier New" panose="02070309020205020404" pitchFamily="49" charset="0"/>
              </a:rPr>
              <a:t>&lt;first </a:t>
            </a:r>
            <a:r>
              <a:rPr lang="fr-FR" sz="2200" b="1" dirty="0" err="1">
                <a:solidFill>
                  <a:schemeClr val="accent1"/>
                </a:solidFill>
                <a:latin typeface="Courier New" panose="02070309020205020404" pitchFamily="49" charset="0"/>
                <a:cs typeface="Courier New" panose="02070309020205020404" pitchFamily="49" charset="0"/>
              </a:rPr>
              <a:t>name</a:t>
            </a:r>
            <a:r>
              <a:rPr lang="fr-FR" sz="2200" b="1" dirty="0">
                <a:solidFill>
                  <a:schemeClr val="accent1"/>
                </a:solidFill>
                <a:latin typeface="Courier New" panose="02070309020205020404" pitchFamily="49" charset="0"/>
                <a:cs typeface="Courier New" panose="02070309020205020404" pitchFamily="49" charset="0"/>
              </a:rPr>
              <a:t>&gt;Alan&lt;/</a:t>
            </a:r>
            <a:r>
              <a:rPr lang="fr-FR" sz="2200" b="1" dirty="0" err="1">
                <a:solidFill>
                  <a:schemeClr val="accent1"/>
                </a:solidFill>
                <a:latin typeface="Courier New" panose="02070309020205020404" pitchFamily="49" charset="0"/>
                <a:cs typeface="Courier New" panose="02070309020205020404" pitchFamily="49" charset="0"/>
              </a:rPr>
              <a:t>firstname</a:t>
            </a:r>
            <a:r>
              <a:rPr lang="fr-FR" sz="2200" b="1" dirty="0">
                <a:solidFill>
                  <a:schemeClr val="accent1"/>
                </a:solidFill>
                <a:latin typeface="Courier New" panose="02070309020205020404" pitchFamily="49" charset="0"/>
                <a:cs typeface="Courier New" panose="02070309020205020404" pitchFamily="49" charset="0"/>
              </a:rPr>
              <a:t>&gt;</a:t>
            </a:r>
          </a:p>
          <a:p>
            <a:pPr marL="457200" lvl="1" indent="0">
              <a:buNone/>
            </a:pPr>
            <a:r>
              <a:rPr lang="fr-FR" sz="2200" b="1" dirty="0">
                <a:solidFill>
                  <a:schemeClr val="accent4">
                    <a:lumMod val="75000"/>
                  </a:schemeClr>
                </a:solidFill>
                <a:latin typeface="Courier New" panose="02070309020205020404" pitchFamily="49" charset="0"/>
                <a:cs typeface="Courier New" panose="02070309020205020404" pitchFamily="49" charset="0"/>
              </a:rPr>
              <a:t>&lt;</a:t>
            </a:r>
            <a:r>
              <a:rPr lang="fr-FR" sz="2200" b="1" dirty="0" err="1">
                <a:solidFill>
                  <a:schemeClr val="accent4">
                    <a:lumMod val="75000"/>
                  </a:schemeClr>
                </a:solidFill>
                <a:latin typeface="Courier New" panose="02070309020205020404" pitchFamily="49" charset="0"/>
                <a:cs typeface="Courier New" panose="02070309020205020404" pitchFamily="49" charset="0"/>
              </a:rPr>
              <a:t>àçttûä</a:t>
            </a:r>
            <a:r>
              <a:rPr lang="fr-FR" sz="2200" b="1" dirty="0">
                <a:solidFill>
                  <a:schemeClr val="accent4">
                    <a:lumMod val="75000"/>
                  </a:schemeClr>
                </a:solidFill>
                <a:latin typeface="Courier New" panose="02070309020205020404" pitchFamily="49" charset="0"/>
                <a:cs typeface="Courier New" panose="02070309020205020404" pitchFamily="49" charset="0"/>
              </a:rPr>
              <a:t>&gt;</a:t>
            </a:r>
            <a:r>
              <a:rPr lang="fr-FR" sz="2200" b="1" dirty="0" err="1">
                <a:solidFill>
                  <a:schemeClr val="accent4">
                    <a:lumMod val="75000"/>
                  </a:schemeClr>
                </a:solidFill>
                <a:latin typeface="Courier New" panose="02070309020205020404" pitchFamily="49" charset="0"/>
                <a:cs typeface="Courier New" panose="02070309020205020404" pitchFamily="49" charset="0"/>
              </a:rPr>
              <a:t>øåú</a:t>
            </a:r>
            <a:r>
              <a:rPr lang="fr-FR" sz="2200" b="1" dirty="0">
                <a:solidFill>
                  <a:schemeClr val="accent4">
                    <a:lumMod val="75000"/>
                  </a:schemeClr>
                </a:solidFill>
                <a:latin typeface="Courier New" panose="02070309020205020404" pitchFamily="49" charset="0"/>
                <a:cs typeface="Courier New" panose="02070309020205020404" pitchFamily="49" charset="0"/>
              </a:rPr>
              <a:t>&lt;/</a:t>
            </a:r>
            <a:r>
              <a:rPr lang="fr-FR" sz="2200" b="1" dirty="0" err="1">
                <a:solidFill>
                  <a:schemeClr val="accent4">
                    <a:lumMod val="75000"/>
                  </a:schemeClr>
                </a:solidFill>
                <a:latin typeface="Courier New" panose="02070309020205020404" pitchFamily="49" charset="0"/>
                <a:cs typeface="Courier New" panose="02070309020205020404" pitchFamily="49" charset="0"/>
              </a:rPr>
              <a:t>àçttûä</a:t>
            </a:r>
            <a:r>
              <a:rPr lang="fr-FR" sz="2200" b="1" dirty="0">
                <a:solidFill>
                  <a:schemeClr val="accent4">
                    <a:lumMod val="75000"/>
                  </a:schemeClr>
                </a:solidFill>
                <a:latin typeface="Courier New" panose="02070309020205020404" pitchFamily="49" charset="0"/>
                <a:cs typeface="Courier New" panose="02070309020205020404" pitchFamily="49" charset="0"/>
              </a:rPr>
              <a:t>&gt;</a:t>
            </a:r>
          </a:p>
          <a:p>
            <a:pPr marL="457200" lvl="1" indent="0">
              <a:buNone/>
            </a:pPr>
            <a:r>
              <a:rPr lang="fr-FR" sz="2200" b="1" dirty="0">
                <a:solidFill>
                  <a:schemeClr val="accent4">
                    <a:lumMod val="75000"/>
                  </a:schemeClr>
                </a:solidFill>
                <a:latin typeface="Courier New" panose="02070309020205020404" pitchFamily="49" charset="0"/>
                <a:cs typeface="Courier New" panose="02070309020205020404" pitchFamily="49" charset="0"/>
              </a:rPr>
              <a:t>&lt;alive/&gt; </a:t>
            </a:r>
          </a:p>
        </p:txBody>
      </p:sp>
    </p:spTree>
    <p:extLst>
      <p:ext uri="{BB962C8B-B14F-4D97-AF65-F5344CB8AC3E}">
        <p14:creationId xmlns:p14="http://schemas.microsoft.com/office/powerpoint/2010/main" val="17453967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A06AB-F6EA-494C-B66F-45A8FC97B5D7}"/>
              </a:ext>
            </a:extLst>
          </p:cNvPr>
          <p:cNvSpPr>
            <a:spLocks noGrp="1"/>
          </p:cNvSpPr>
          <p:nvPr>
            <p:ph type="title"/>
          </p:nvPr>
        </p:nvSpPr>
        <p:spPr/>
        <p:txBody>
          <a:bodyPr/>
          <a:lstStyle/>
          <a:p>
            <a:r>
              <a:rPr lang="fr-FR" dirty="0"/>
              <a:t>Gestion de l’authentification</a:t>
            </a:r>
          </a:p>
        </p:txBody>
      </p:sp>
      <p:sp>
        <p:nvSpPr>
          <p:cNvPr id="3" name="Espace réservé du contenu 2">
            <a:extLst>
              <a:ext uri="{FF2B5EF4-FFF2-40B4-BE49-F238E27FC236}">
                <a16:creationId xmlns:a16="http://schemas.microsoft.com/office/drawing/2014/main" id="{C9EAF0FC-96FA-4F26-AD6B-64886DC0A7FD}"/>
              </a:ext>
            </a:extLst>
          </p:cNvPr>
          <p:cNvSpPr>
            <a:spLocks noGrp="1"/>
          </p:cNvSpPr>
          <p:nvPr>
            <p:ph idx="1"/>
          </p:nvPr>
        </p:nvSpPr>
        <p:spPr/>
        <p:txBody>
          <a:bodyPr/>
          <a:lstStyle/>
          <a:p>
            <a:r>
              <a:rPr lang="fr-FR" dirty="0"/>
              <a:t>La plupart des sites proposent de s’inscrire/se connecter. La réalisation d’un formulaire de connexion nécessite d’intégrer tous les éléments vus jusqu’à présent :</a:t>
            </a:r>
          </a:p>
          <a:p>
            <a:pPr marL="914400" lvl="1" indent="-457200">
              <a:buFont typeface="+mj-lt"/>
              <a:buAutoNum type="arabicPeriod"/>
            </a:pPr>
            <a:r>
              <a:rPr lang="fr-FR" dirty="0"/>
              <a:t>Formulaire HTML pour demander les informations de connexion</a:t>
            </a:r>
          </a:p>
          <a:p>
            <a:pPr marL="914400" lvl="1" indent="-457200">
              <a:buFont typeface="+mj-lt"/>
              <a:buAutoNum type="arabicPeriod"/>
            </a:pPr>
            <a:r>
              <a:rPr lang="fr-FR" dirty="0"/>
              <a:t>Page PHP pour vérifier les informations de connexion</a:t>
            </a:r>
          </a:p>
          <a:p>
            <a:pPr marL="1371600" lvl="2" indent="-457200">
              <a:buFont typeface="+mj-lt"/>
              <a:buAutoNum type="arabicPeriod"/>
            </a:pPr>
            <a:r>
              <a:rPr lang="fr-FR" dirty="0"/>
              <a:t>Récupération des valeurs du formulaire</a:t>
            </a:r>
          </a:p>
          <a:p>
            <a:pPr marL="1371600" lvl="2" indent="-457200">
              <a:buFont typeface="+mj-lt"/>
              <a:buAutoNum type="arabicPeriod"/>
            </a:pPr>
            <a:r>
              <a:rPr lang="fr-FR" dirty="0"/>
              <a:t>Création d’une requête pour vérifier email/mot de passe dans la BDD</a:t>
            </a:r>
          </a:p>
          <a:p>
            <a:pPr marL="1371600" lvl="2" indent="-457200">
              <a:buFont typeface="+mj-lt"/>
              <a:buAutoNum type="arabicPeriod"/>
            </a:pPr>
            <a:r>
              <a:rPr lang="fr-FR" dirty="0"/>
              <a:t>Création d’une session et initialisation d’une variable de session</a:t>
            </a:r>
          </a:p>
          <a:p>
            <a:pPr marL="1371600" lvl="2" indent="-457200">
              <a:buFont typeface="+mj-lt"/>
              <a:buAutoNum type="arabicPeriod"/>
            </a:pPr>
            <a:r>
              <a:rPr lang="fr-FR" dirty="0"/>
              <a:t>Redirection de l’utilisateur vers une page du site</a:t>
            </a:r>
          </a:p>
        </p:txBody>
      </p:sp>
    </p:spTree>
    <p:extLst>
      <p:ext uri="{BB962C8B-B14F-4D97-AF65-F5344CB8AC3E}">
        <p14:creationId xmlns:p14="http://schemas.microsoft.com/office/powerpoint/2010/main" val="2407627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2729C1-D607-430B-A675-B9270B22AD3B}"/>
              </a:ext>
            </a:extLst>
          </p:cNvPr>
          <p:cNvSpPr>
            <a:spLocks noGrp="1"/>
          </p:cNvSpPr>
          <p:nvPr>
            <p:ph type="title"/>
          </p:nvPr>
        </p:nvSpPr>
        <p:spPr/>
        <p:txBody>
          <a:bodyPr/>
          <a:lstStyle/>
          <a:p>
            <a:r>
              <a:rPr lang="fr-FR" dirty="0"/>
              <a:t>Programmation modulaire</a:t>
            </a:r>
          </a:p>
        </p:txBody>
      </p:sp>
      <p:sp>
        <p:nvSpPr>
          <p:cNvPr id="3" name="Espace réservé du contenu 2">
            <a:extLst>
              <a:ext uri="{FF2B5EF4-FFF2-40B4-BE49-F238E27FC236}">
                <a16:creationId xmlns:a16="http://schemas.microsoft.com/office/drawing/2014/main" id="{FDB8DF3E-14FA-45E4-8B51-64C7976C0EF8}"/>
              </a:ext>
            </a:extLst>
          </p:cNvPr>
          <p:cNvSpPr>
            <a:spLocks noGrp="1"/>
          </p:cNvSpPr>
          <p:nvPr>
            <p:ph idx="1"/>
          </p:nvPr>
        </p:nvSpPr>
        <p:spPr/>
        <p:txBody>
          <a:bodyPr/>
          <a:lstStyle/>
          <a:p>
            <a:r>
              <a:rPr lang="fr-FR" dirty="0"/>
              <a:t>Il est (heureusement) possible de diviser le code PHP d’une page en plusieurs fichiers pour mieux l’organiser</a:t>
            </a:r>
          </a:p>
          <a:p>
            <a:r>
              <a:rPr lang="fr-FR" dirty="0"/>
              <a:t>La fonction qui le permet est </a:t>
            </a:r>
            <a:r>
              <a:rPr lang="fr-FR" b="1" dirty="0" err="1"/>
              <a:t>include</a:t>
            </a:r>
            <a:r>
              <a:rPr lang="fr-FR" b="1" dirty="0"/>
              <a:t>()</a:t>
            </a:r>
          </a:p>
          <a:p>
            <a:r>
              <a:rPr lang="fr-FR" dirty="0"/>
              <a:t>L’appel à la fonction </a:t>
            </a:r>
            <a:r>
              <a:rPr lang="fr-FR" dirty="0" err="1"/>
              <a:t>include</a:t>
            </a:r>
            <a:r>
              <a:rPr lang="fr-FR" dirty="0"/>
              <a:t> permet d’inclure le contenu du fichier passé en paramètre dans un autre fichier</a:t>
            </a:r>
          </a:p>
          <a:p>
            <a:r>
              <a:rPr lang="fr-FR" dirty="0"/>
              <a:t>Cas d’utilisation : une barre de navigation présente sur toutes les pages du site </a:t>
            </a:r>
            <a:r>
              <a:rPr lang="fr-FR" dirty="0">
                <a:sym typeface="Wingdings" panose="05000000000000000000" pitchFamily="2" charset="2"/>
              </a:rPr>
              <a:t></a:t>
            </a:r>
            <a:r>
              <a:rPr lang="fr-FR" dirty="0"/>
              <a:t> plutôt que de copier/coller le code correspondant, on le définit une seule fois dans un fichier « </a:t>
            </a:r>
            <a:r>
              <a:rPr lang="fr-FR" dirty="0" err="1"/>
              <a:t>navbar.php</a:t>
            </a:r>
            <a:r>
              <a:rPr lang="fr-FR" dirty="0"/>
              <a:t> » et on inclue ce fichier chaque fois qu’on en a besoin</a:t>
            </a:r>
          </a:p>
        </p:txBody>
      </p:sp>
    </p:spTree>
    <p:extLst>
      <p:ext uri="{BB962C8B-B14F-4D97-AF65-F5344CB8AC3E}">
        <p14:creationId xmlns:p14="http://schemas.microsoft.com/office/powerpoint/2010/main" val="12492987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Approche MVC</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L’approche MVC (Model-</a:t>
            </a:r>
            <a:r>
              <a:rPr lang="fr-FR" dirty="0" err="1"/>
              <a:t>View</a:t>
            </a:r>
            <a:r>
              <a:rPr lang="fr-FR" dirty="0"/>
              <a:t>-Controller) est un patron de conception (design pattern) servant à mieux organiser le code (notamment d’une application Web)</a:t>
            </a:r>
          </a:p>
          <a:p>
            <a:r>
              <a:rPr lang="fr-FR" dirty="0"/>
              <a:t>Sans entrer dans les détails et sans pousser l’approche jusqu’au bout, on retiendra les principes suivants :</a:t>
            </a:r>
          </a:p>
          <a:p>
            <a:pPr lvl="1"/>
            <a:r>
              <a:rPr lang="fr-FR" dirty="0"/>
              <a:t>Les pages qui affichent essentiellement de l’HTML seront placées dans un dossier « </a:t>
            </a:r>
            <a:r>
              <a:rPr lang="fr-FR" dirty="0" err="1"/>
              <a:t>view</a:t>
            </a:r>
            <a:r>
              <a:rPr lang="fr-FR" dirty="0"/>
              <a:t> »</a:t>
            </a:r>
          </a:p>
          <a:p>
            <a:pPr lvl="1"/>
            <a:r>
              <a:rPr lang="fr-FR" dirty="0"/>
              <a:t>Les pages qui traitent essentiellement des requêtes seront placées dans un dossier « </a:t>
            </a:r>
            <a:r>
              <a:rPr lang="fr-FR" dirty="0" err="1"/>
              <a:t>controller</a:t>
            </a:r>
            <a:r>
              <a:rPr lang="fr-FR" dirty="0"/>
              <a:t> »</a:t>
            </a:r>
          </a:p>
          <a:p>
            <a:pPr lvl="1"/>
            <a:r>
              <a:rPr lang="fr-FR" dirty="0"/>
              <a:t>Les pages qui accèdent aux données seront placées dans des dossiers « model »</a:t>
            </a:r>
          </a:p>
        </p:txBody>
      </p:sp>
    </p:spTree>
    <p:extLst>
      <p:ext uri="{BB962C8B-B14F-4D97-AF65-F5344CB8AC3E}">
        <p14:creationId xmlns:p14="http://schemas.microsoft.com/office/powerpoint/2010/main" val="40987195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err="1"/>
              <a:t>Frameworks</a:t>
            </a:r>
            <a:r>
              <a:rPr lang="fr-FR" dirty="0"/>
              <a:t> PHP</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Solutions intégrées pour la réalisation de site Web PHP</a:t>
            </a:r>
          </a:p>
        </p:txBody>
      </p:sp>
    </p:spTree>
    <p:extLst>
      <p:ext uri="{BB962C8B-B14F-4D97-AF65-F5344CB8AC3E}">
        <p14:creationId xmlns:p14="http://schemas.microsoft.com/office/powerpoint/2010/main" val="15344350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err="1"/>
              <a:t>Frameworks</a:t>
            </a:r>
            <a:r>
              <a:rPr lang="fr-FR" dirty="0"/>
              <a:t> PHP</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Des cadres logiciels (</a:t>
            </a:r>
            <a:r>
              <a:rPr lang="fr-FR" dirty="0" err="1"/>
              <a:t>frameworks</a:t>
            </a:r>
            <a:r>
              <a:rPr lang="fr-FR" dirty="0"/>
              <a:t>) fournissent des solutions aux développeurs pour les assister dans la conception de produits développés en PHP</a:t>
            </a:r>
          </a:p>
          <a:p>
            <a:r>
              <a:rPr lang="fr-FR" dirty="0"/>
              <a:t>Les plus connus sont </a:t>
            </a:r>
            <a:r>
              <a:rPr lang="fr-FR" b="1" dirty="0"/>
              <a:t>Symfony</a:t>
            </a:r>
            <a:r>
              <a:rPr lang="fr-FR" dirty="0"/>
              <a:t> et </a:t>
            </a:r>
            <a:r>
              <a:rPr lang="fr-FR" dirty="0" err="1"/>
              <a:t>Laravel</a:t>
            </a:r>
            <a:endParaRPr lang="fr-FR" dirty="0"/>
          </a:p>
          <a:p>
            <a:r>
              <a:rPr lang="fr-FR" dirty="0"/>
              <a:t>Dans le cadre de WE4A nous étudierons Symfony, mais les concepts présentés seront communs à la plupart des </a:t>
            </a:r>
            <a:r>
              <a:rPr lang="fr-FR" dirty="0" err="1"/>
              <a:t>frameworks</a:t>
            </a:r>
            <a:endParaRPr lang="fr-FR" dirty="0"/>
          </a:p>
        </p:txBody>
      </p:sp>
    </p:spTree>
    <p:extLst>
      <p:ext uri="{BB962C8B-B14F-4D97-AF65-F5344CB8AC3E}">
        <p14:creationId xmlns:p14="http://schemas.microsoft.com/office/powerpoint/2010/main" val="3672782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Toutes les informations pour l’installation de Symfony et Symfony CLI sont présentes sur : </a:t>
            </a:r>
            <a:r>
              <a:rPr lang="fr-FR" dirty="0">
                <a:hlinkClick r:id="rId2"/>
              </a:rPr>
              <a:t>https://symfony.com/doc/current/setup.html</a:t>
            </a:r>
            <a:endParaRPr lang="fr-FR" dirty="0"/>
          </a:p>
          <a:p>
            <a:pPr marL="0" indent="0">
              <a:buNone/>
            </a:pPr>
            <a:endParaRPr lang="fr-FR" dirty="0"/>
          </a:p>
        </p:txBody>
      </p:sp>
    </p:spTree>
    <p:extLst>
      <p:ext uri="{BB962C8B-B14F-4D97-AF65-F5344CB8AC3E}">
        <p14:creationId xmlns:p14="http://schemas.microsoft.com/office/powerpoint/2010/main" val="28959039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r>
              <a:rPr lang="fr-FR" dirty="0"/>
              <a:t>La création d’un site se fait avec </a:t>
            </a:r>
            <a:r>
              <a:rPr lang="fr-FR" b="1" dirty="0"/>
              <a:t>Symfony CLI</a:t>
            </a:r>
            <a:r>
              <a:rPr lang="fr-FR" dirty="0"/>
              <a:t> (Command Line Interface), un programme qui se chargera de créer les fichiers et pages nécessaires</a:t>
            </a:r>
          </a:p>
          <a:p>
            <a:r>
              <a:rPr lang="fr-FR" dirty="0"/>
              <a:t>Par exemple, création d’un nouveau projet de site Web :</a:t>
            </a:r>
          </a:p>
          <a:p>
            <a:endParaRPr lang="fr-FR" dirty="0"/>
          </a:p>
          <a:p>
            <a:pPr marL="0" indent="0" algn="ctr">
              <a:buNone/>
            </a:pPr>
            <a:r>
              <a:rPr lang="en-US" dirty="0" err="1">
                <a:latin typeface="Courier New" panose="02070309020205020404" pitchFamily="49" charset="0"/>
                <a:cs typeface="Courier New" panose="02070309020205020404" pitchFamily="49" charset="0"/>
              </a:rPr>
              <a:t>symfony</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webapp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my_project</a:t>
            </a:r>
            <a:endParaRPr lang="en-US" dirty="0">
              <a:latin typeface="Courier New" panose="02070309020205020404" pitchFamily="49" charset="0"/>
              <a:cs typeface="Courier New" panose="02070309020205020404" pitchFamily="49" charset="0"/>
            </a:endParaRPr>
          </a:p>
          <a:p>
            <a:pPr marL="0" indent="0" algn="ctr">
              <a:buNone/>
            </a:pPr>
            <a:endParaRPr lang="en-US" dirty="0">
              <a:latin typeface="Courier New" panose="02070309020205020404" pitchFamily="49" charset="0"/>
              <a:cs typeface="Courier New" panose="02070309020205020404" pitchFamily="49" charset="0"/>
            </a:endParaRPr>
          </a:p>
          <a:p>
            <a:r>
              <a:rPr lang="en-US" dirty="0" err="1">
                <a:cs typeface="Courier New" panose="02070309020205020404" pitchFamily="49" charset="0"/>
              </a:rPr>
              <a:t>Démarrage</a:t>
            </a:r>
            <a:r>
              <a:rPr lang="en-US" dirty="0">
                <a:cs typeface="Courier New" panose="02070309020205020404" pitchFamily="49" charset="0"/>
              </a:rPr>
              <a:t> d’un </a:t>
            </a:r>
            <a:r>
              <a:rPr lang="en-US" dirty="0" err="1">
                <a:cs typeface="Courier New" panose="02070309020205020404" pitchFamily="49" charset="0"/>
              </a:rPr>
              <a:t>serveur</a:t>
            </a:r>
            <a:r>
              <a:rPr lang="en-US" dirty="0">
                <a:cs typeface="Courier New" panose="02070309020205020404" pitchFamily="49" charset="0"/>
              </a:rPr>
              <a:t> Web </a:t>
            </a:r>
            <a:r>
              <a:rPr lang="en-US" dirty="0" err="1">
                <a:cs typeface="Courier New" panose="02070309020205020404" pitchFamily="49" charset="0"/>
              </a:rPr>
              <a:t>exposant</a:t>
            </a:r>
            <a:r>
              <a:rPr lang="en-US" dirty="0">
                <a:cs typeface="Courier New" panose="02070309020205020404" pitchFamily="49" charset="0"/>
              </a:rPr>
              <a:t> le site Web :</a:t>
            </a:r>
          </a:p>
          <a:p>
            <a:endParaRPr lang="en-US" dirty="0">
              <a:cs typeface="Courier New" panose="02070309020205020404" pitchFamily="49" charset="0"/>
            </a:endParaRPr>
          </a:p>
          <a:p>
            <a:pPr marL="0" indent="0" algn="ctr">
              <a:buNone/>
            </a:pPr>
            <a:r>
              <a:rPr lang="en-US" dirty="0">
                <a:latin typeface="Courier New" panose="02070309020205020404" pitchFamily="49" charset="0"/>
                <a:cs typeface="Courier New" panose="02070309020205020404" pitchFamily="49" charset="0"/>
              </a:rPr>
              <a:t>cd </a:t>
            </a:r>
            <a:r>
              <a:rPr lang="en-US" dirty="0" err="1">
                <a:latin typeface="Courier New" panose="02070309020205020404" pitchFamily="49" charset="0"/>
                <a:cs typeface="Courier New" panose="02070309020205020404" pitchFamily="49" charset="0"/>
              </a:rPr>
              <a:t>my_project</a:t>
            </a:r>
            <a:endParaRPr lang="en-US" dirty="0">
              <a:latin typeface="Courier New" panose="02070309020205020404" pitchFamily="49" charset="0"/>
              <a:cs typeface="Courier New" panose="02070309020205020404" pitchFamily="49" charset="0"/>
            </a:endParaRPr>
          </a:p>
          <a:p>
            <a:pPr marL="0" indent="0" algn="ctr">
              <a:buNone/>
            </a:pPr>
            <a:r>
              <a:rPr lang="en-US" dirty="0" err="1">
                <a:latin typeface="Courier New" panose="02070309020205020404" pitchFamily="49" charset="0"/>
                <a:cs typeface="Courier New" panose="02070309020205020404" pitchFamily="49" charset="0"/>
              </a:rPr>
              <a:t>symfony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server:start</a:t>
            </a:r>
            <a:endParaRPr lang="fr-FR" dirty="0">
              <a:cs typeface="Courier New" panose="02070309020205020404" pitchFamily="49" charset="0"/>
            </a:endParaRPr>
          </a:p>
        </p:txBody>
      </p:sp>
    </p:spTree>
    <p:extLst>
      <p:ext uri="{BB962C8B-B14F-4D97-AF65-F5344CB8AC3E}">
        <p14:creationId xmlns:p14="http://schemas.microsoft.com/office/powerpoint/2010/main" val="13776692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Composer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Gestionnaire de paquets : Symfony repose sur </a:t>
            </a:r>
            <a:r>
              <a:rPr lang="fr-FR" b="1" dirty="0"/>
              <a:t>Composer</a:t>
            </a:r>
            <a:r>
              <a:rPr lang="fr-FR" dirty="0"/>
              <a:t> comme gestionnaire de paquets</a:t>
            </a:r>
          </a:p>
          <a:p>
            <a:r>
              <a:rPr lang="fr-FR" dirty="0"/>
              <a:t>Composer permet d’installer diverses extensions à Symfony et de gérer leurs versions</a:t>
            </a:r>
          </a:p>
          <a:p>
            <a:r>
              <a:rPr lang="fr-FR" dirty="0"/>
              <a:t>Exemple de fonctionnalités qui peuvent être installées via Composer : mailing, connexion BDD, internationalisation, </a:t>
            </a:r>
            <a:r>
              <a:rPr lang="fr-FR" dirty="0" err="1"/>
              <a:t>etc</a:t>
            </a:r>
            <a:r>
              <a:rPr lang="fr-FR" dirty="0"/>
              <a:t>,</a:t>
            </a:r>
          </a:p>
        </p:txBody>
      </p:sp>
    </p:spTree>
    <p:extLst>
      <p:ext uri="{BB962C8B-B14F-4D97-AF65-F5344CB8AC3E}">
        <p14:creationId xmlns:p14="http://schemas.microsoft.com/office/powerpoint/2010/main" val="35553041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Composer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Quelques commandes/packages </a:t>
            </a:r>
            <a:r>
              <a:rPr lang="fr-FR" dirty="0" err="1"/>
              <a:t>symfony</a:t>
            </a:r>
            <a:r>
              <a:rPr lang="fr-FR" dirty="0"/>
              <a:t> utiles :</a:t>
            </a:r>
          </a:p>
          <a:p>
            <a:pPr lvl="1"/>
            <a:r>
              <a:rPr lang="fr-FR" dirty="0"/>
              <a:t>composer </a:t>
            </a:r>
            <a:r>
              <a:rPr lang="fr-FR" dirty="0" err="1"/>
              <a:t>require</a:t>
            </a:r>
            <a:r>
              <a:rPr lang="fr-FR" dirty="0"/>
              <a:t> </a:t>
            </a:r>
            <a:r>
              <a:rPr lang="fr-FR" b="1" dirty="0" err="1"/>
              <a:t>symfony</a:t>
            </a:r>
            <a:r>
              <a:rPr lang="fr-FR" b="1" dirty="0"/>
              <a:t>/</a:t>
            </a:r>
            <a:r>
              <a:rPr lang="fr-FR" b="1" dirty="0" err="1"/>
              <a:t>security</a:t>
            </a:r>
            <a:r>
              <a:rPr lang="fr-FR" b="1" dirty="0"/>
              <a:t>-bundle</a:t>
            </a:r>
            <a:r>
              <a:rPr lang="fr-FR" dirty="0"/>
              <a:t> : fonctionnalités de sécurité (</a:t>
            </a:r>
            <a:r>
              <a:rPr lang="fr-FR" dirty="0" err="1"/>
              <a:t>authentication</a:t>
            </a:r>
            <a:r>
              <a:rPr lang="fr-FR" dirty="0"/>
              <a:t>, </a:t>
            </a:r>
            <a:r>
              <a:rPr lang="fr-FR" dirty="0" err="1"/>
              <a:t>authorization</a:t>
            </a:r>
            <a:r>
              <a:rPr lang="fr-FR" dirty="0"/>
              <a:t>)</a:t>
            </a:r>
          </a:p>
          <a:p>
            <a:pPr lvl="1"/>
            <a:r>
              <a:rPr lang="fr-FR" dirty="0"/>
              <a:t>composer </a:t>
            </a:r>
            <a:r>
              <a:rPr lang="fr-FR" dirty="0" err="1"/>
              <a:t>require</a:t>
            </a:r>
            <a:r>
              <a:rPr lang="fr-FR" dirty="0"/>
              <a:t> </a:t>
            </a:r>
            <a:r>
              <a:rPr lang="fr-FR" b="1" dirty="0" err="1"/>
              <a:t>symfony</a:t>
            </a:r>
            <a:r>
              <a:rPr lang="fr-FR" b="1" dirty="0"/>
              <a:t>/</a:t>
            </a:r>
            <a:r>
              <a:rPr lang="fr-FR" b="1" dirty="0" err="1"/>
              <a:t>orm</a:t>
            </a:r>
            <a:r>
              <a:rPr lang="fr-FR" b="1" dirty="0"/>
              <a:t>-pack</a:t>
            </a:r>
            <a:r>
              <a:rPr lang="fr-FR" dirty="0"/>
              <a:t> : fonctionnalités d’ORM</a:t>
            </a:r>
          </a:p>
          <a:p>
            <a:pPr lvl="1"/>
            <a:r>
              <a:rPr lang="fr-FR" dirty="0"/>
              <a:t>composer </a:t>
            </a:r>
            <a:r>
              <a:rPr lang="fr-FR" dirty="0" err="1"/>
              <a:t>require</a:t>
            </a:r>
            <a:r>
              <a:rPr lang="fr-FR" dirty="0"/>
              <a:t> </a:t>
            </a:r>
            <a:r>
              <a:rPr lang="fr-FR" b="1" dirty="0" err="1"/>
              <a:t>twig</a:t>
            </a:r>
            <a:r>
              <a:rPr lang="fr-FR" b="1" dirty="0"/>
              <a:t> </a:t>
            </a:r>
            <a:r>
              <a:rPr lang="fr-FR" dirty="0"/>
              <a:t>: support du templating HTML</a:t>
            </a:r>
          </a:p>
          <a:p>
            <a:pPr lvl="1"/>
            <a:r>
              <a:rPr lang="fr-FR" dirty="0"/>
              <a:t>composer </a:t>
            </a:r>
            <a:r>
              <a:rPr lang="fr-FR" dirty="0" err="1"/>
              <a:t>require</a:t>
            </a:r>
            <a:r>
              <a:rPr lang="fr-FR" dirty="0"/>
              <a:t> </a:t>
            </a:r>
            <a:r>
              <a:rPr lang="fr-FR" b="1" dirty="0" err="1"/>
              <a:t>form</a:t>
            </a:r>
            <a:r>
              <a:rPr lang="fr-FR" b="1" dirty="0"/>
              <a:t> </a:t>
            </a:r>
            <a:r>
              <a:rPr lang="fr-FR" b="1" dirty="0" err="1"/>
              <a:t>validator</a:t>
            </a:r>
            <a:r>
              <a:rPr lang="fr-FR" b="1" dirty="0"/>
              <a:t> </a:t>
            </a:r>
            <a:r>
              <a:rPr lang="fr-FR" dirty="0"/>
              <a:t>: outils pour les formulaires et leur validation</a:t>
            </a:r>
          </a:p>
          <a:p>
            <a:pPr lvl="1"/>
            <a:r>
              <a:rPr lang="en-US" dirty="0"/>
              <a:t>composer require --dev </a:t>
            </a:r>
            <a:r>
              <a:rPr lang="en-US" b="1" dirty="0" err="1"/>
              <a:t>symfony</a:t>
            </a:r>
            <a:r>
              <a:rPr lang="en-US" b="1" dirty="0"/>
              <a:t>/maker-bundle</a:t>
            </a:r>
            <a:r>
              <a:rPr lang="en-US" dirty="0"/>
              <a:t> : </a:t>
            </a:r>
            <a:r>
              <a:rPr lang="en-US" dirty="0" err="1"/>
              <a:t>fournit</a:t>
            </a:r>
            <a:r>
              <a:rPr lang="en-US" dirty="0"/>
              <a:t> des </a:t>
            </a:r>
            <a:r>
              <a:rPr lang="en-US" dirty="0" err="1"/>
              <a:t>commandes</a:t>
            </a:r>
            <a:r>
              <a:rPr lang="en-US" dirty="0"/>
              <a:t> </a:t>
            </a:r>
            <a:r>
              <a:rPr lang="en-US" dirty="0" err="1"/>
              <a:t>utiles</a:t>
            </a:r>
            <a:r>
              <a:rPr lang="en-US" dirty="0"/>
              <a:t> pour le </a:t>
            </a:r>
            <a:r>
              <a:rPr lang="en-US" dirty="0" err="1"/>
              <a:t>développement</a:t>
            </a:r>
            <a:r>
              <a:rPr lang="en-US" dirty="0"/>
              <a:t> (</a:t>
            </a:r>
            <a:r>
              <a:rPr lang="en-US" dirty="0" err="1"/>
              <a:t>make:entity</a:t>
            </a:r>
            <a:r>
              <a:rPr lang="en-US" dirty="0"/>
              <a:t>, </a:t>
            </a:r>
            <a:r>
              <a:rPr lang="en-US" dirty="0" err="1"/>
              <a:t>make:controller</a:t>
            </a:r>
            <a:r>
              <a:rPr lang="en-US" dirty="0"/>
              <a:t>, etc.)</a:t>
            </a:r>
            <a:endParaRPr lang="fr-FR" dirty="0"/>
          </a:p>
        </p:txBody>
      </p:sp>
    </p:spTree>
    <p:extLst>
      <p:ext uri="{BB962C8B-B14F-4D97-AF65-F5344CB8AC3E}">
        <p14:creationId xmlns:p14="http://schemas.microsoft.com/office/powerpoint/2010/main" val="38811441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Symfony contraint l’utilisation d’une architecture MVC propre. La création d’une page se fait en plusieurs étapes :</a:t>
            </a:r>
          </a:p>
          <a:p>
            <a:pPr lvl="1"/>
            <a:r>
              <a:rPr lang="fr-FR" dirty="0"/>
              <a:t>Création d’un </a:t>
            </a:r>
            <a:r>
              <a:rPr lang="fr-FR" b="1" dirty="0" err="1"/>
              <a:t>template</a:t>
            </a:r>
            <a:r>
              <a:rPr lang="fr-FR" dirty="0"/>
              <a:t> (un fichier basé sur du HTML mais dont certaines parties seront dynamiques) qui est la « vue » au sens MVC</a:t>
            </a:r>
          </a:p>
          <a:p>
            <a:pPr lvl="1"/>
            <a:r>
              <a:rPr lang="fr-FR" dirty="0"/>
              <a:t>Création d’un </a:t>
            </a:r>
            <a:r>
              <a:rPr lang="fr-FR" b="1" dirty="0" err="1"/>
              <a:t>controller</a:t>
            </a:r>
            <a:r>
              <a:rPr lang="fr-FR" dirty="0"/>
              <a:t> qui effectue des traitements et spécifie la vue à rendre lors de l’appel d’une </a:t>
            </a:r>
            <a:r>
              <a:rPr lang="fr-FR" b="1" dirty="0"/>
              <a:t>route </a:t>
            </a:r>
            <a:r>
              <a:rPr lang="fr-FR" dirty="0"/>
              <a:t>(une URL du site)</a:t>
            </a:r>
          </a:p>
        </p:txBody>
      </p:sp>
    </p:spTree>
    <p:extLst>
      <p:ext uri="{BB962C8B-B14F-4D97-AF65-F5344CB8AC3E}">
        <p14:creationId xmlns:p14="http://schemas.microsoft.com/office/powerpoint/2010/main" val="119499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Attribut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normAutofit/>
          </a:bodyPr>
          <a:lstStyle/>
          <a:p>
            <a:r>
              <a:rPr lang="fr-FR" dirty="0"/>
              <a:t>Un </a:t>
            </a:r>
            <a:r>
              <a:rPr lang="fr-FR" b="1" dirty="0"/>
              <a:t>attribut</a:t>
            </a:r>
            <a:r>
              <a:rPr lang="fr-FR" dirty="0"/>
              <a:t> est une information attachée à un élément</a:t>
            </a:r>
          </a:p>
          <a:p>
            <a:r>
              <a:rPr lang="fr-FR" dirty="0">
                <a:cs typeface="Courier New" panose="02070309020205020404" pitchFamily="49" charset="0"/>
              </a:rPr>
              <a:t>Les attributs sont mentionnés sous la forme clé =</a:t>
            </a:r>
            <a:r>
              <a:rPr lang="fr-FR" dirty="0"/>
              <a:t> " </a:t>
            </a:r>
            <a:r>
              <a:rPr lang="fr-FR" dirty="0">
                <a:cs typeface="Courier New" panose="02070309020205020404" pitchFamily="49" charset="0"/>
              </a:rPr>
              <a:t>valeur</a:t>
            </a:r>
            <a:r>
              <a:rPr lang="fr-FR" dirty="0"/>
              <a:t> " dans la balise ouvrante ou la balise </a:t>
            </a:r>
            <a:r>
              <a:rPr lang="fr-FR" dirty="0" err="1"/>
              <a:t>auto-fermante</a:t>
            </a:r>
            <a:r>
              <a:rPr lang="fr-FR" dirty="0"/>
              <a:t> (pas dans la balise fermante)</a:t>
            </a:r>
          </a:p>
          <a:p>
            <a:r>
              <a:rPr lang="fr-FR" dirty="0">
                <a:cs typeface="Courier New" panose="02070309020205020404" pitchFamily="49" charset="0"/>
              </a:rPr>
              <a:t>Les noms d’attributs (clés) sont soumis aux mêmes contraintes que les noms des balises</a:t>
            </a:r>
          </a:p>
          <a:p>
            <a:r>
              <a:rPr lang="fr-FR" dirty="0">
                <a:cs typeface="Courier New" panose="02070309020205020404" pitchFamily="49" charset="0"/>
              </a:rPr>
              <a:t>Un élément ou balise ne peut pas posséder deux attributs ayant le même nom</a:t>
            </a:r>
          </a:p>
          <a:p>
            <a:r>
              <a:rPr lang="fr-FR" dirty="0">
                <a:cs typeface="Courier New" panose="02070309020205020404" pitchFamily="49" charset="0"/>
              </a:rPr>
              <a:t>La valeur de l’attribut peut contenir tout caractère à l’exception de ^ % &amp;</a:t>
            </a:r>
          </a:p>
          <a:p>
            <a:endParaRPr lang="fr-FR" dirty="0">
              <a:cs typeface="Courier New" panose="02070309020205020404" pitchFamily="49" charset="0"/>
            </a:endParaRPr>
          </a:p>
          <a:p>
            <a:r>
              <a:rPr lang="fr-FR" dirty="0">
                <a:cs typeface="Courier New" panose="02070309020205020404" pitchFamily="49" charset="0"/>
              </a:rPr>
              <a:t>Exemple : </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ma_balise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mon_attribut</a:t>
            </a:r>
            <a:r>
              <a:rPr lang="fr-FR" sz="2000" dirty="0">
                <a:latin typeface="Courier New" panose="02070309020205020404" pitchFamily="49" charset="0"/>
                <a:cs typeface="Courier New" panose="02070309020205020404" pitchFamily="49" charset="0"/>
              </a:rPr>
              <a:t>="ma valeur"&gt;mon contenu&lt;/</a:t>
            </a:r>
            <a:r>
              <a:rPr lang="fr-FR" sz="2000" dirty="0" err="1">
                <a:latin typeface="Courier New" panose="02070309020205020404" pitchFamily="49" charset="0"/>
                <a:cs typeface="Courier New" panose="02070309020205020404" pitchFamily="49" charset="0"/>
              </a:rPr>
              <a:t>ma_balise</a:t>
            </a:r>
            <a:r>
              <a:rPr lang="fr-FR" sz="2000" dirty="0">
                <a:latin typeface="Courier New" panose="02070309020205020404" pitchFamily="49" charset="0"/>
                <a:cs typeface="Courier New" panose="02070309020205020404" pitchFamily="49" charset="0"/>
              </a:rPr>
              <a:t>&gt;</a:t>
            </a:r>
            <a:endParaRPr lang="fr-F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63541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Controller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pPr marL="0" indent="0">
              <a:spcBef>
                <a:spcPts val="0"/>
              </a:spcBef>
              <a:buNone/>
            </a:pPr>
            <a:r>
              <a:rPr lang="fr-FR" sz="1800" b="1" dirty="0">
                <a:solidFill>
                  <a:schemeClr val="bg2">
                    <a:lumMod val="75000"/>
                  </a:schemeClr>
                </a:solidFill>
                <a:latin typeface="Courier New" panose="02070309020205020404" pitchFamily="49" charset="0"/>
                <a:cs typeface="Courier New" panose="02070309020205020404" pitchFamily="49" charset="0"/>
              </a:rPr>
              <a:t>// src/Controller/</a:t>
            </a:r>
            <a:r>
              <a:rPr lang="fr-FR" sz="1800" b="1" dirty="0" err="1">
                <a:solidFill>
                  <a:schemeClr val="bg2">
                    <a:lumMod val="75000"/>
                  </a:schemeClr>
                </a:solidFill>
                <a:latin typeface="Courier New" panose="02070309020205020404" pitchFamily="49" charset="0"/>
                <a:cs typeface="Courier New" panose="02070309020205020404" pitchFamily="49" charset="0"/>
              </a:rPr>
              <a:t>LuckyController.php</a:t>
            </a:r>
            <a:endParaRPr lang="fr-FR" sz="1800" b="1" dirty="0">
              <a:solidFill>
                <a:schemeClr val="bg2">
                  <a:lumMod val="75000"/>
                </a:schemeClr>
              </a:solidFill>
              <a:latin typeface="Courier New" panose="02070309020205020404" pitchFamily="49" charset="0"/>
              <a:cs typeface="Courier New" panose="02070309020205020404" pitchFamily="49" charset="0"/>
            </a:endParaRPr>
          </a:p>
          <a:p>
            <a:pPr marL="0" indent="0">
              <a:spcBef>
                <a:spcPts val="0"/>
              </a:spcBef>
              <a:buNone/>
            </a:pPr>
            <a:r>
              <a:rPr lang="fr-FR" sz="1800" b="1" dirty="0" err="1">
                <a:solidFill>
                  <a:schemeClr val="accent1">
                    <a:lumMod val="75000"/>
                  </a:schemeClr>
                </a:solidFill>
                <a:latin typeface="Courier New" panose="02070309020205020404" pitchFamily="49" charset="0"/>
                <a:cs typeface="Courier New" panose="02070309020205020404" pitchFamily="49" charset="0"/>
              </a:rPr>
              <a:t>namespace</a:t>
            </a:r>
            <a:r>
              <a:rPr lang="fr-FR" sz="1800" b="1" dirty="0">
                <a:latin typeface="Courier New" panose="02070309020205020404" pitchFamily="49" charset="0"/>
                <a:cs typeface="Courier New" panose="02070309020205020404" pitchFamily="49" charset="0"/>
              </a:rPr>
              <a:t> </a:t>
            </a:r>
            <a:r>
              <a:rPr lang="fr-FR" sz="1800" b="1" dirty="0">
                <a:solidFill>
                  <a:schemeClr val="accent2">
                    <a:lumMod val="75000"/>
                  </a:schemeClr>
                </a:solidFill>
                <a:latin typeface="Courier New" panose="02070309020205020404" pitchFamily="49" charset="0"/>
                <a:cs typeface="Courier New" panose="02070309020205020404" pitchFamily="49" charset="0"/>
              </a:rPr>
              <a:t>App\Controller</a:t>
            </a:r>
            <a:r>
              <a:rPr lang="fr-FR" sz="1800" b="1" dirty="0">
                <a:latin typeface="Courier New" panose="02070309020205020404" pitchFamily="49" charset="0"/>
                <a:cs typeface="Courier New" panose="02070309020205020404" pitchFamily="49" charset="0"/>
              </a:rPr>
              <a:t>;</a:t>
            </a:r>
          </a:p>
          <a:p>
            <a:pPr marL="0" indent="0">
              <a:spcBef>
                <a:spcPts val="0"/>
              </a:spcBef>
              <a:buNone/>
            </a:pPr>
            <a:endParaRPr lang="fr-FR" sz="1800" b="1" dirty="0">
              <a:latin typeface="Courier New" panose="02070309020205020404" pitchFamily="49" charset="0"/>
              <a:cs typeface="Courier New" panose="02070309020205020404" pitchFamily="49" charset="0"/>
            </a:endParaRPr>
          </a:p>
          <a:p>
            <a:pPr marL="0" indent="0">
              <a:spcBef>
                <a:spcPts val="0"/>
              </a:spcBef>
              <a:buNone/>
            </a:pPr>
            <a:r>
              <a:rPr lang="fr-FR" sz="1800" b="1" dirty="0">
                <a:solidFill>
                  <a:schemeClr val="accent1">
                    <a:lumMod val="75000"/>
                  </a:schemeClr>
                </a:solidFill>
                <a:latin typeface="Courier New" panose="02070309020205020404" pitchFamily="49" charset="0"/>
                <a:cs typeface="Courier New" panose="02070309020205020404" pitchFamily="49" charset="0"/>
              </a:rPr>
              <a:t>use</a:t>
            </a:r>
            <a:r>
              <a:rPr lang="fr-FR" sz="1800" b="1" dirty="0">
                <a:latin typeface="Courier New" panose="02070309020205020404" pitchFamily="49" charset="0"/>
                <a:cs typeface="Courier New" panose="02070309020205020404" pitchFamily="49" charset="0"/>
              </a:rPr>
              <a:t> </a:t>
            </a:r>
            <a:r>
              <a:rPr lang="fr-FR" sz="1800" b="1" dirty="0">
                <a:solidFill>
                  <a:schemeClr val="accent2">
                    <a:lumMod val="75000"/>
                  </a:schemeClr>
                </a:solidFill>
                <a:latin typeface="Courier New" panose="02070309020205020404" pitchFamily="49" charset="0"/>
                <a:cs typeface="Courier New" panose="02070309020205020404" pitchFamily="49" charset="0"/>
              </a:rPr>
              <a:t>Symfony\Component\</a:t>
            </a:r>
            <a:r>
              <a:rPr lang="fr-FR" sz="1800" b="1" dirty="0" err="1">
                <a:solidFill>
                  <a:schemeClr val="accent2">
                    <a:lumMod val="75000"/>
                  </a:schemeClr>
                </a:solidFill>
                <a:latin typeface="Courier New" panose="02070309020205020404" pitchFamily="49" charset="0"/>
                <a:cs typeface="Courier New" panose="02070309020205020404" pitchFamily="49" charset="0"/>
              </a:rPr>
              <a:t>HttpFoundation</a:t>
            </a:r>
            <a:r>
              <a:rPr lang="fr-FR" sz="1800" b="1" dirty="0">
                <a:solidFill>
                  <a:schemeClr val="accent2">
                    <a:lumMod val="75000"/>
                  </a:schemeClr>
                </a:solidFill>
                <a:latin typeface="Courier New" panose="02070309020205020404" pitchFamily="49" charset="0"/>
                <a:cs typeface="Courier New" panose="02070309020205020404" pitchFamily="49" charset="0"/>
              </a:rPr>
              <a:t>\</a:t>
            </a:r>
            <a:r>
              <a:rPr lang="fr-FR" sz="1800" b="1" dirty="0" err="1">
                <a:solidFill>
                  <a:schemeClr val="accent2">
                    <a:lumMod val="75000"/>
                  </a:schemeClr>
                </a:solidFill>
                <a:latin typeface="Courier New" panose="02070309020205020404" pitchFamily="49" charset="0"/>
                <a:cs typeface="Courier New" panose="02070309020205020404" pitchFamily="49" charset="0"/>
              </a:rPr>
              <a:t>Response</a:t>
            </a:r>
            <a:r>
              <a:rPr lang="fr-FR" sz="1800" b="1" dirty="0">
                <a:latin typeface="Courier New" panose="02070309020205020404" pitchFamily="49" charset="0"/>
                <a:cs typeface="Courier New" panose="02070309020205020404" pitchFamily="49" charset="0"/>
              </a:rPr>
              <a:t>;</a:t>
            </a:r>
          </a:p>
          <a:p>
            <a:pPr marL="0" indent="0">
              <a:spcBef>
                <a:spcPts val="0"/>
              </a:spcBef>
              <a:buNone/>
            </a:pPr>
            <a:endParaRPr lang="fr-FR" sz="1800" b="1" dirty="0">
              <a:latin typeface="Courier New" panose="02070309020205020404" pitchFamily="49" charset="0"/>
              <a:cs typeface="Courier New" panose="02070309020205020404" pitchFamily="49" charset="0"/>
            </a:endParaRPr>
          </a:p>
          <a:p>
            <a:pPr marL="0" indent="0">
              <a:spcBef>
                <a:spcPts val="0"/>
              </a:spcBef>
              <a:buNone/>
            </a:pPr>
            <a:r>
              <a:rPr lang="fr-FR" sz="1800" b="1" dirty="0">
                <a:solidFill>
                  <a:schemeClr val="accent1">
                    <a:lumMod val="75000"/>
                  </a:schemeClr>
                </a:solidFill>
                <a:latin typeface="Courier New" panose="02070309020205020404" pitchFamily="49" charset="0"/>
                <a:cs typeface="Courier New" panose="02070309020205020404" pitchFamily="49" charset="0"/>
              </a:rPr>
              <a:t>class</a:t>
            </a:r>
            <a:r>
              <a:rPr lang="fr-FR" sz="1800" b="1" dirty="0">
                <a:latin typeface="Courier New" panose="02070309020205020404" pitchFamily="49" charset="0"/>
                <a:cs typeface="Courier New" panose="02070309020205020404" pitchFamily="49" charset="0"/>
              </a:rPr>
              <a:t> </a:t>
            </a:r>
            <a:r>
              <a:rPr lang="fr-FR" sz="1800" b="1" dirty="0" err="1">
                <a:solidFill>
                  <a:schemeClr val="accent2">
                    <a:lumMod val="75000"/>
                  </a:schemeClr>
                </a:solidFill>
                <a:latin typeface="Courier New" panose="02070309020205020404" pitchFamily="49" charset="0"/>
                <a:cs typeface="Courier New" panose="02070309020205020404" pitchFamily="49" charset="0"/>
              </a:rPr>
              <a:t>LuckyController</a:t>
            </a:r>
            <a:r>
              <a:rPr lang="fr-FR" sz="1800" b="1" dirty="0">
                <a:latin typeface="Courier New" panose="02070309020205020404" pitchFamily="49" charset="0"/>
                <a:cs typeface="Courier New" panose="02070309020205020404" pitchFamily="49" charset="0"/>
              </a:rPr>
              <a:t> </a:t>
            </a:r>
            <a:r>
              <a:rPr lang="fr-FR" sz="1800" b="1" dirty="0" err="1">
                <a:solidFill>
                  <a:schemeClr val="accent1">
                    <a:lumMod val="75000"/>
                  </a:schemeClr>
                </a:solidFill>
                <a:latin typeface="Courier New" panose="02070309020205020404" pitchFamily="49" charset="0"/>
                <a:cs typeface="Courier New" panose="02070309020205020404" pitchFamily="49" charset="0"/>
              </a:rPr>
              <a:t>extends</a:t>
            </a:r>
            <a:r>
              <a:rPr lang="fr-FR" sz="1800" b="1" dirty="0">
                <a:latin typeface="Courier New" panose="02070309020205020404" pitchFamily="49" charset="0"/>
                <a:cs typeface="Courier New" panose="02070309020205020404" pitchFamily="49" charset="0"/>
              </a:rPr>
              <a:t> </a:t>
            </a:r>
            <a:r>
              <a:rPr lang="fr-FR" sz="1800" b="1" dirty="0" err="1">
                <a:solidFill>
                  <a:schemeClr val="accent2">
                    <a:lumMod val="75000"/>
                  </a:schemeClr>
                </a:solidFill>
                <a:latin typeface="Courier New" panose="02070309020205020404" pitchFamily="49" charset="0"/>
                <a:cs typeface="Courier New" panose="02070309020205020404" pitchFamily="49" charset="0"/>
              </a:rPr>
              <a:t>AbstractController</a:t>
            </a:r>
            <a:endParaRPr lang="fr-FR" sz="1800" b="1" dirty="0">
              <a:solidFill>
                <a:schemeClr val="accent2">
                  <a:lumMod val="75000"/>
                </a:schemeClr>
              </a:solidFill>
              <a:latin typeface="Courier New" panose="02070309020205020404" pitchFamily="49" charset="0"/>
              <a:cs typeface="Courier New" panose="02070309020205020404" pitchFamily="49" charset="0"/>
            </a:endParaRPr>
          </a:p>
          <a:p>
            <a:pPr marL="0" indent="0">
              <a:spcBef>
                <a:spcPts val="0"/>
              </a:spcBef>
              <a:buNone/>
            </a:pPr>
            <a:r>
              <a:rPr lang="fr-FR" sz="1800" b="1" dirty="0">
                <a:latin typeface="Courier New" panose="02070309020205020404" pitchFamily="49" charset="0"/>
                <a:cs typeface="Courier New" panose="02070309020205020404" pitchFamily="49" charset="0"/>
              </a:rPr>
              <a:t>{</a:t>
            </a:r>
          </a:p>
          <a:p>
            <a:pPr marL="0" indent="0">
              <a:spcBef>
                <a:spcPts val="0"/>
              </a:spcBef>
              <a:buNone/>
            </a:pPr>
            <a:r>
              <a:rPr lang="fr-FR" sz="1800" b="1" dirty="0">
                <a:latin typeface="Courier New" panose="02070309020205020404" pitchFamily="49" charset="0"/>
                <a:cs typeface="Courier New" panose="02070309020205020404" pitchFamily="49" charset="0"/>
              </a:rPr>
              <a:t>    </a:t>
            </a:r>
            <a:r>
              <a:rPr lang="fr-FR" sz="1800" b="1" dirty="0">
                <a:solidFill>
                  <a:schemeClr val="bg2">
                    <a:lumMod val="75000"/>
                  </a:schemeClr>
                </a:solidFill>
                <a:latin typeface="Courier New" panose="02070309020205020404" pitchFamily="49" charset="0"/>
                <a:cs typeface="Courier New" panose="02070309020205020404" pitchFamily="49" charset="0"/>
              </a:rPr>
              <a:t>#[Route('/</a:t>
            </a:r>
            <a:r>
              <a:rPr lang="fr-FR" sz="1800" b="1" dirty="0" err="1">
                <a:solidFill>
                  <a:schemeClr val="bg2">
                    <a:lumMod val="75000"/>
                  </a:schemeClr>
                </a:solidFill>
                <a:latin typeface="Courier New" panose="02070309020205020404" pitchFamily="49" charset="0"/>
                <a:cs typeface="Courier New" panose="02070309020205020404" pitchFamily="49" charset="0"/>
              </a:rPr>
              <a:t>lucky</a:t>
            </a:r>
            <a:r>
              <a:rPr lang="fr-FR" sz="1800" b="1" dirty="0">
                <a:solidFill>
                  <a:schemeClr val="bg2">
                    <a:lumMod val="75000"/>
                  </a:schemeClr>
                </a:solidFill>
                <a:latin typeface="Courier New" panose="02070309020205020404" pitchFamily="49" charset="0"/>
                <a:cs typeface="Courier New" panose="02070309020205020404" pitchFamily="49" charset="0"/>
              </a:rPr>
              <a:t>/</a:t>
            </a:r>
            <a:r>
              <a:rPr lang="fr-FR" sz="1800" b="1" dirty="0" err="1">
                <a:solidFill>
                  <a:schemeClr val="bg2">
                    <a:lumMod val="75000"/>
                  </a:schemeClr>
                </a:solidFill>
                <a:latin typeface="Courier New" panose="02070309020205020404" pitchFamily="49" charset="0"/>
                <a:cs typeface="Courier New" panose="02070309020205020404" pitchFamily="49" charset="0"/>
              </a:rPr>
              <a:t>number</a:t>
            </a:r>
            <a:r>
              <a:rPr lang="fr-FR" sz="1800" b="1" dirty="0">
                <a:solidFill>
                  <a:schemeClr val="bg2">
                    <a:lumMod val="75000"/>
                  </a:schemeClr>
                </a:solidFill>
                <a:latin typeface="Courier New" panose="02070309020205020404" pitchFamily="49" charset="0"/>
                <a:cs typeface="Courier New" panose="02070309020205020404" pitchFamily="49" charset="0"/>
              </a:rPr>
              <a:t>')]</a:t>
            </a:r>
          </a:p>
          <a:p>
            <a:pPr marL="0" indent="0">
              <a:spcBef>
                <a:spcPts val="0"/>
              </a:spcBef>
              <a:buNone/>
            </a:pPr>
            <a:r>
              <a:rPr lang="fr-FR" sz="1800" b="1" dirty="0">
                <a:latin typeface="Courier New" panose="02070309020205020404" pitchFamily="49" charset="0"/>
                <a:cs typeface="Courier New" panose="02070309020205020404" pitchFamily="49" charset="0"/>
              </a:rPr>
              <a:t>    </a:t>
            </a:r>
            <a:r>
              <a:rPr lang="fr-FR" sz="1800" b="1" dirty="0">
                <a:solidFill>
                  <a:schemeClr val="accent1">
                    <a:lumMod val="75000"/>
                  </a:schemeClr>
                </a:solidFill>
                <a:latin typeface="Courier New" panose="02070309020205020404" pitchFamily="49" charset="0"/>
                <a:cs typeface="Courier New" panose="02070309020205020404" pitchFamily="49" charset="0"/>
              </a:rPr>
              <a:t>public </a:t>
            </a:r>
            <a:r>
              <a:rPr lang="fr-FR" sz="1800" b="1" dirty="0" err="1">
                <a:solidFill>
                  <a:schemeClr val="accent1">
                    <a:lumMod val="75000"/>
                  </a:schemeClr>
                </a:solidFill>
                <a:latin typeface="Courier New" panose="02070309020205020404" pitchFamily="49" charset="0"/>
                <a:cs typeface="Courier New" panose="02070309020205020404" pitchFamily="49" charset="0"/>
              </a:rPr>
              <a:t>function</a:t>
            </a:r>
            <a:r>
              <a:rPr lang="fr-FR" sz="1800" b="1" dirty="0">
                <a:solidFill>
                  <a:schemeClr val="accent1">
                    <a:lumMod val="75000"/>
                  </a:schemeClr>
                </a:solidFill>
                <a:latin typeface="Courier New" panose="02070309020205020404" pitchFamily="49" charset="0"/>
                <a:cs typeface="Courier New" panose="02070309020205020404" pitchFamily="49" charset="0"/>
              </a:rPr>
              <a:t> </a:t>
            </a:r>
            <a:r>
              <a:rPr lang="fr-FR" sz="1800" b="1" dirty="0" err="1">
                <a:solidFill>
                  <a:srgbClr val="7030A0"/>
                </a:solidFill>
                <a:latin typeface="Courier New" panose="02070309020205020404" pitchFamily="49" charset="0"/>
                <a:cs typeface="Courier New" panose="02070309020205020404" pitchFamily="49" charset="0"/>
              </a:rPr>
              <a:t>number</a:t>
            </a:r>
            <a:r>
              <a:rPr lang="fr-FR" sz="1800" b="1" dirty="0">
                <a:latin typeface="Courier New" panose="02070309020205020404" pitchFamily="49" charset="0"/>
                <a:cs typeface="Courier New" panose="02070309020205020404" pitchFamily="49" charset="0"/>
              </a:rPr>
              <a:t>(): </a:t>
            </a:r>
            <a:r>
              <a:rPr lang="fr-FR" sz="1800" b="1" dirty="0" err="1">
                <a:solidFill>
                  <a:srgbClr val="7030A0"/>
                </a:solidFill>
                <a:latin typeface="Courier New" panose="02070309020205020404" pitchFamily="49" charset="0"/>
                <a:cs typeface="Courier New" panose="02070309020205020404" pitchFamily="49" charset="0"/>
              </a:rPr>
              <a:t>Response</a:t>
            </a:r>
            <a:endParaRPr lang="fr-FR" sz="1800" b="1" dirty="0">
              <a:solidFill>
                <a:srgbClr val="7030A0"/>
              </a:solidFill>
              <a:latin typeface="Courier New" panose="02070309020205020404" pitchFamily="49" charset="0"/>
              <a:cs typeface="Courier New" panose="02070309020205020404" pitchFamily="49" charset="0"/>
            </a:endParaRPr>
          </a:p>
          <a:p>
            <a:pPr marL="0" indent="0">
              <a:spcBef>
                <a:spcPts val="0"/>
              </a:spcBef>
              <a:buNone/>
            </a:pPr>
            <a:r>
              <a:rPr lang="fr-FR" sz="1800" b="1" dirty="0">
                <a:latin typeface="Courier New" panose="02070309020205020404" pitchFamily="49" charset="0"/>
                <a:cs typeface="Courier New" panose="02070309020205020404" pitchFamily="49" charset="0"/>
              </a:rPr>
              <a:t>    {</a:t>
            </a:r>
          </a:p>
          <a:p>
            <a:pPr marL="0" indent="0">
              <a:spcBef>
                <a:spcPts val="0"/>
              </a:spcBef>
              <a:buNone/>
            </a:pPr>
            <a:r>
              <a:rPr lang="fr-FR" sz="1800" b="1" dirty="0">
                <a:latin typeface="Courier New" panose="02070309020205020404" pitchFamily="49" charset="0"/>
                <a:cs typeface="Courier New" panose="02070309020205020404" pitchFamily="49" charset="0"/>
              </a:rPr>
              <a:t>        </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number</a:t>
            </a:r>
            <a:r>
              <a:rPr lang="fr-FR" sz="1800" b="1" dirty="0">
                <a:latin typeface="Courier New" panose="02070309020205020404" pitchFamily="49" charset="0"/>
                <a:cs typeface="Courier New" panose="02070309020205020404" pitchFamily="49" charset="0"/>
              </a:rPr>
              <a:t> = </a:t>
            </a:r>
            <a:r>
              <a:rPr lang="fr-FR" sz="1800" b="1" dirty="0" err="1">
                <a:latin typeface="Courier New" panose="02070309020205020404" pitchFamily="49" charset="0"/>
                <a:cs typeface="Courier New" panose="02070309020205020404" pitchFamily="49" charset="0"/>
              </a:rPr>
              <a:t>random_int</a:t>
            </a:r>
            <a:r>
              <a:rPr lang="fr-FR" sz="1800" b="1" dirty="0">
                <a:latin typeface="Courier New" panose="02070309020205020404" pitchFamily="49" charset="0"/>
                <a:cs typeface="Courier New" panose="02070309020205020404" pitchFamily="49" charset="0"/>
              </a:rPr>
              <a:t>(0, 100);</a:t>
            </a:r>
          </a:p>
          <a:p>
            <a:pPr marL="0" indent="0">
              <a:spcBef>
                <a:spcPts val="0"/>
              </a:spcBef>
              <a:buNone/>
            </a:pPr>
            <a:endParaRPr lang="fr-FR" sz="1800" b="1" dirty="0">
              <a:latin typeface="Courier New" panose="02070309020205020404" pitchFamily="49" charset="0"/>
              <a:cs typeface="Courier New" panose="02070309020205020404" pitchFamily="49" charset="0"/>
            </a:endParaRPr>
          </a:p>
          <a:p>
            <a:pPr marL="0" indent="0">
              <a:spcBef>
                <a:spcPts val="0"/>
              </a:spcBef>
              <a:buNone/>
            </a:pPr>
            <a:r>
              <a:rPr lang="fr-FR" sz="1800" b="1" dirty="0">
                <a:latin typeface="Courier New" panose="02070309020205020404" pitchFamily="49" charset="0"/>
                <a:cs typeface="Courier New" panose="02070309020205020404" pitchFamily="49" charset="0"/>
              </a:rPr>
              <a:t>        </a:t>
            </a:r>
            <a:r>
              <a:rPr lang="fr-FR" sz="1800" b="1" dirty="0">
                <a:solidFill>
                  <a:schemeClr val="accent1">
                    <a:lumMod val="75000"/>
                  </a:schemeClr>
                </a:solidFill>
                <a:latin typeface="Courier New" panose="02070309020205020404" pitchFamily="49" charset="0"/>
                <a:cs typeface="Courier New" panose="02070309020205020404" pitchFamily="49" charset="0"/>
              </a:rPr>
              <a:t>return</a:t>
            </a:r>
            <a:r>
              <a:rPr lang="fr-FR" sz="1800" b="1" dirty="0">
                <a:latin typeface="Courier New" panose="02070309020205020404" pitchFamily="49" charset="0"/>
                <a:cs typeface="Courier New" panose="02070309020205020404" pitchFamily="49" charset="0"/>
              </a:rPr>
              <a:t> </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this</a:t>
            </a:r>
            <a:r>
              <a:rPr lang="fr-FR" sz="1800" b="1" dirty="0">
                <a:latin typeface="Courier New" panose="02070309020205020404" pitchFamily="49" charset="0"/>
                <a:cs typeface="Courier New" panose="02070309020205020404" pitchFamily="49" charset="0"/>
              </a:rPr>
              <a:t>-&gt;</a:t>
            </a:r>
            <a:r>
              <a:rPr lang="fr-FR" sz="1800" b="1" dirty="0" err="1">
                <a:latin typeface="Courier New" panose="02070309020205020404" pitchFamily="49" charset="0"/>
                <a:cs typeface="Courier New" panose="02070309020205020404" pitchFamily="49" charset="0"/>
              </a:rPr>
              <a:t>render</a:t>
            </a:r>
            <a:r>
              <a:rPr lang="fr-FR" sz="1800" b="1" dirty="0">
                <a:latin typeface="Courier New" panose="02070309020205020404" pitchFamily="49" charset="0"/>
                <a:cs typeface="Courier New" panose="02070309020205020404" pitchFamily="49" charset="0"/>
              </a:rPr>
              <a:t>(</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solidFill>
                  <a:schemeClr val="accent6">
                    <a:lumMod val="75000"/>
                  </a:schemeClr>
                </a:solidFill>
                <a:latin typeface="Courier New" panose="02070309020205020404" pitchFamily="49" charset="0"/>
                <a:cs typeface="Courier New" panose="02070309020205020404" pitchFamily="49" charset="0"/>
              </a:rPr>
              <a:t>lucky</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solidFill>
                  <a:schemeClr val="accent6">
                    <a:lumMod val="75000"/>
                  </a:schemeClr>
                </a:solidFill>
                <a:latin typeface="Courier New" panose="02070309020205020404" pitchFamily="49" charset="0"/>
                <a:cs typeface="Courier New" panose="02070309020205020404" pitchFamily="49" charset="0"/>
              </a:rPr>
              <a:t>number.html.twig</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a:latin typeface="Courier New" panose="02070309020205020404" pitchFamily="49" charset="0"/>
                <a:cs typeface="Courier New" panose="02070309020205020404" pitchFamily="49" charset="0"/>
              </a:rPr>
              <a:t>, [</a:t>
            </a:r>
          </a:p>
          <a:p>
            <a:pPr marL="0" indent="0">
              <a:spcBef>
                <a:spcPts val="0"/>
              </a:spcBef>
              <a:buNone/>
            </a:pPr>
            <a:r>
              <a:rPr lang="fr-FR" sz="1800" b="1" dirty="0">
                <a:latin typeface="Courier New" panose="02070309020205020404" pitchFamily="49" charset="0"/>
                <a:cs typeface="Courier New" panose="02070309020205020404" pitchFamily="49" charset="0"/>
              </a:rPr>
              <a:t>            </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solidFill>
                  <a:schemeClr val="accent6">
                    <a:lumMod val="75000"/>
                  </a:schemeClr>
                </a:solidFill>
                <a:latin typeface="Courier New" panose="02070309020205020404" pitchFamily="49" charset="0"/>
                <a:cs typeface="Courier New" panose="02070309020205020404" pitchFamily="49" charset="0"/>
              </a:rPr>
              <a:t>number</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a:latin typeface="Courier New" panose="02070309020205020404" pitchFamily="49" charset="0"/>
                <a:cs typeface="Courier New" panose="02070309020205020404" pitchFamily="49" charset="0"/>
              </a:rPr>
              <a:t> =&gt; </a:t>
            </a:r>
            <a:r>
              <a:rPr lang="fr-FR" sz="1800" b="1" dirty="0">
                <a:solidFill>
                  <a:schemeClr val="accent6">
                    <a:lumMod val="75000"/>
                  </a:schemeClr>
                </a:solidFill>
                <a:latin typeface="Courier New" panose="02070309020205020404" pitchFamily="49" charset="0"/>
                <a:cs typeface="Courier New" panose="02070309020205020404" pitchFamily="49" charset="0"/>
              </a:rPr>
              <a:t>$</a:t>
            </a:r>
            <a:r>
              <a:rPr lang="fr-FR" sz="1800" b="1" dirty="0" err="1">
                <a:latin typeface="Courier New" panose="02070309020205020404" pitchFamily="49" charset="0"/>
                <a:cs typeface="Courier New" panose="02070309020205020404" pitchFamily="49" charset="0"/>
              </a:rPr>
              <a:t>number</a:t>
            </a:r>
            <a:r>
              <a:rPr lang="fr-FR" sz="1800" b="1" dirty="0">
                <a:latin typeface="Courier New" panose="02070309020205020404" pitchFamily="49" charset="0"/>
                <a:cs typeface="Courier New" panose="02070309020205020404" pitchFamily="49" charset="0"/>
              </a:rPr>
              <a:t>,</a:t>
            </a:r>
          </a:p>
          <a:p>
            <a:pPr marL="0" indent="0">
              <a:spcBef>
                <a:spcPts val="0"/>
              </a:spcBef>
              <a:buNone/>
            </a:pPr>
            <a:r>
              <a:rPr lang="fr-FR" sz="1800" b="1" dirty="0">
                <a:latin typeface="Courier New" panose="02070309020205020404" pitchFamily="49" charset="0"/>
                <a:cs typeface="Courier New" panose="02070309020205020404" pitchFamily="49" charset="0"/>
              </a:rPr>
              <a:t>        ]);</a:t>
            </a:r>
          </a:p>
          <a:p>
            <a:pPr marL="0" indent="0">
              <a:spcBef>
                <a:spcPts val="0"/>
              </a:spcBef>
              <a:buNone/>
            </a:pPr>
            <a:r>
              <a:rPr lang="fr-FR" sz="1800" b="1" dirty="0">
                <a:latin typeface="Courier New" panose="02070309020205020404" pitchFamily="49" charset="0"/>
                <a:cs typeface="Courier New" panose="02070309020205020404" pitchFamily="49" charset="0"/>
              </a:rPr>
              <a:t>    }</a:t>
            </a:r>
          </a:p>
          <a:p>
            <a:pPr marL="0" indent="0">
              <a:spcBef>
                <a:spcPts val="0"/>
              </a:spcBef>
              <a:buNone/>
            </a:pPr>
            <a:r>
              <a:rPr lang="fr-FR"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1806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Controller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Commande utile :</a:t>
            </a:r>
          </a:p>
          <a:p>
            <a:pPr lvl="1"/>
            <a:r>
              <a:rPr lang="fr-FR" b="1" dirty="0" err="1"/>
              <a:t>symfony</a:t>
            </a:r>
            <a:r>
              <a:rPr lang="fr-FR" b="1" dirty="0"/>
              <a:t> console </a:t>
            </a:r>
            <a:r>
              <a:rPr lang="fr-FR" b="1" dirty="0" err="1"/>
              <a:t>make:controller</a:t>
            </a:r>
            <a:r>
              <a:rPr lang="fr-FR" b="1" dirty="0"/>
              <a:t> {{Controller}}</a:t>
            </a:r>
            <a:r>
              <a:rPr lang="fr-FR" dirty="0"/>
              <a:t> : génère automatiquement le code d’un </a:t>
            </a:r>
            <a:r>
              <a:rPr lang="fr-FR" dirty="0" err="1"/>
              <a:t>controller</a:t>
            </a:r>
            <a:endParaRPr lang="fr-FR" b="1" dirty="0"/>
          </a:p>
        </p:txBody>
      </p:sp>
    </p:spTree>
    <p:extLst>
      <p:ext uri="{BB962C8B-B14F-4D97-AF65-F5344CB8AC3E}">
        <p14:creationId xmlns:p14="http://schemas.microsoft.com/office/powerpoint/2010/main" val="3365928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D58C5A-A20B-4C1F-BF6B-6E3CCF0A94AB}"/>
              </a:ext>
            </a:extLst>
          </p:cNvPr>
          <p:cNvSpPr>
            <a:spLocks noGrp="1"/>
          </p:cNvSpPr>
          <p:nvPr>
            <p:ph type="title"/>
          </p:nvPr>
        </p:nvSpPr>
        <p:spPr/>
        <p:txBody>
          <a:bodyPr/>
          <a:lstStyle/>
          <a:p>
            <a:r>
              <a:rPr lang="fr-FR" dirty="0"/>
              <a:t>Symfony - Template</a:t>
            </a:r>
          </a:p>
        </p:txBody>
      </p:sp>
      <p:sp>
        <p:nvSpPr>
          <p:cNvPr id="3" name="Espace réservé du contenu 2">
            <a:extLst>
              <a:ext uri="{FF2B5EF4-FFF2-40B4-BE49-F238E27FC236}">
                <a16:creationId xmlns:a16="http://schemas.microsoft.com/office/drawing/2014/main" id="{FC681CD2-3DEB-44B0-A5FB-41A950A89EB6}"/>
              </a:ext>
            </a:extLst>
          </p:cNvPr>
          <p:cNvSpPr>
            <a:spLocks noGrp="1"/>
          </p:cNvSpPr>
          <p:nvPr>
            <p:ph idx="1"/>
          </p:nvPr>
        </p:nvSpPr>
        <p:spPr/>
        <p:txBody>
          <a:bodyPr/>
          <a:lstStyle/>
          <a:p>
            <a:r>
              <a:rPr lang="fr-FR" dirty="0"/>
              <a:t>Les </a:t>
            </a:r>
            <a:r>
              <a:rPr lang="fr-FR" b="1" dirty="0" err="1"/>
              <a:t>templates</a:t>
            </a:r>
            <a:r>
              <a:rPr lang="fr-FR" dirty="0"/>
              <a:t> sont des pages HTML correspondant à la partie « Vue » du modèle « MVC »</a:t>
            </a:r>
          </a:p>
          <a:p>
            <a:r>
              <a:rPr lang="fr-FR" dirty="0"/>
              <a:t>La particularité d’un </a:t>
            </a:r>
            <a:r>
              <a:rPr lang="fr-FR" dirty="0" err="1"/>
              <a:t>template</a:t>
            </a:r>
            <a:r>
              <a:rPr lang="fr-FR" dirty="0"/>
              <a:t> est la facilité d’injection de contenu provenant du modèle ou du </a:t>
            </a:r>
            <a:r>
              <a:rPr lang="fr-FR" dirty="0" err="1"/>
              <a:t>controlleur</a:t>
            </a:r>
            <a:endParaRPr lang="fr-FR" dirty="0"/>
          </a:p>
          <a:p>
            <a:r>
              <a:rPr lang="fr-FR" dirty="0"/>
              <a:t>Avec Symfony, elles utilisent généralement le format </a:t>
            </a:r>
            <a:r>
              <a:rPr lang="fr-FR" b="1" dirty="0" err="1"/>
              <a:t>Twig</a:t>
            </a:r>
            <a:endParaRPr lang="fr-FR" b="1" dirty="0"/>
          </a:p>
        </p:txBody>
      </p:sp>
    </p:spTree>
    <p:extLst>
      <p:ext uri="{BB962C8B-B14F-4D97-AF65-F5344CB8AC3E}">
        <p14:creationId xmlns:p14="http://schemas.microsoft.com/office/powerpoint/2010/main" val="32752347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Template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10820400" cy="741473"/>
          </a:xfrm>
        </p:spPr>
        <p:txBody>
          <a:bodyPr>
            <a:normAutofit/>
          </a:bodyPr>
          <a:lstStyle/>
          <a:p>
            <a:pPr marL="0" indent="0">
              <a:spcBef>
                <a:spcPts val="0"/>
              </a:spcBef>
              <a:buNone/>
            </a:pPr>
            <a:r>
              <a:rPr lang="fr-FR" sz="1800" b="1" dirty="0">
                <a:solidFill>
                  <a:schemeClr val="bg2">
                    <a:lumMod val="75000"/>
                  </a:schemeClr>
                </a:solidFill>
                <a:latin typeface="Courier New" panose="02070309020205020404" pitchFamily="49" charset="0"/>
                <a:cs typeface="Courier New" panose="02070309020205020404" pitchFamily="49" charset="0"/>
              </a:rPr>
              <a:t>{# </a:t>
            </a:r>
            <a:r>
              <a:rPr lang="fr-FR" sz="1800" b="1" dirty="0" err="1">
                <a:solidFill>
                  <a:schemeClr val="bg2">
                    <a:lumMod val="75000"/>
                  </a:schemeClr>
                </a:solidFill>
                <a:latin typeface="Courier New" panose="02070309020205020404" pitchFamily="49" charset="0"/>
                <a:cs typeface="Courier New" panose="02070309020205020404" pitchFamily="49" charset="0"/>
              </a:rPr>
              <a:t>templates</a:t>
            </a:r>
            <a:r>
              <a:rPr lang="fr-FR" sz="1800" b="1" dirty="0">
                <a:solidFill>
                  <a:schemeClr val="bg2">
                    <a:lumMod val="75000"/>
                  </a:schemeClr>
                </a:solidFill>
                <a:latin typeface="Courier New" panose="02070309020205020404" pitchFamily="49" charset="0"/>
                <a:cs typeface="Courier New" panose="02070309020205020404" pitchFamily="49" charset="0"/>
              </a:rPr>
              <a:t>/</a:t>
            </a:r>
            <a:r>
              <a:rPr lang="fr-FR" sz="1800" b="1" dirty="0" err="1">
                <a:solidFill>
                  <a:schemeClr val="bg2">
                    <a:lumMod val="75000"/>
                  </a:schemeClr>
                </a:solidFill>
                <a:latin typeface="Courier New" panose="02070309020205020404" pitchFamily="49" charset="0"/>
                <a:cs typeface="Courier New" panose="02070309020205020404" pitchFamily="49" charset="0"/>
              </a:rPr>
              <a:t>lucky</a:t>
            </a:r>
            <a:r>
              <a:rPr lang="fr-FR" sz="1800" b="1" dirty="0">
                <a:solidFill>
                  <a:schemeClr val="bg2">
                    <a:lumMod val="75000"/>
                  </a:schemeClr>
                </a:solidFill>
                <a:latin typeface="Courier New" panose="02070309020205020404" pitchFamily="49" charset="0"/>
                <a:cs typeface="Courier New" panose="02070309020205020404" pitchFamily="49" charset="0"/>
              </a:rPr>
              <a:t>/</a:t>
            </a:r>
            <a:r>
              <a:rPr lang="fr-FR" sz="1800" b="1" dirty="0" err="1">
                <a:solidFill>
                  <a:schemeClr val="bg2">
                    <a:lumMod val="75000"/>
                  </a:schemeClr>
                </a:solidFill>
                <a:latin typeface="Courier New" panose="02070309020205020404" pitchFamily="49" charset="0"/>
                <a:cs typeface="Courier New" panose="02070309020205020404" pitchFamily="49" charset="0"/>
              </a:rPr>
              <a:t>number.html.twig</a:t>
            </a:r>
            <a:r>
              <a:rPr lang="fr-FR" sz="1800" b="1" dirty="0">
                <a:solidFill>
                  <a:schemeClr val="bg2">
                    <a:lumMod val="75000"/>
                  </a:schemeClr>
                </a:solidFill>
                <a:latin typeface="Courier New" panose="02070309020205020404" pitchFamily="49" charset="0"/>
                <a:cs typeface="Courier New" panose="02070309020205020404" pitchFamily="49" charset="0"/>
              </a:rPr>
              <a:t> #}</a:t>
            </a:r>
          </a:p>
          <a:p>
            <a:pPr marL="0" indent="0">
              <a:spcBef>
                <a:spcPts val="0"/>
              </a:spcBef>
              <a:buNone/>
            </a:pPr>
            <a:r>
              <a:rPr lang="fr-FR" sz="1800" b="1" dirty="0">
                <a:latin typeface="Courier New" panose="02070309020205020404" pitchFamily="49" charset="0"/>
                <a:cs typeface="Courier New" panose="02070309020205020404" pitchFamily="49" charset="0"/>
              </a:rPr>
              <a:t>&lt;</a:t>
            </a:r>
            <a:r>
              <a:rPr lang="fr-FR" sz="1800" b="1" dirty="0">
                <a:solidFill>
                  <a:schemeClr val="accent4">
                    <a:lumMod val="75000"/>
                  </a:schemeClr>
                </a:solidFill>
                <a:latin typeface="Courier New" panose="02070309020205020404" pitchFamily="49" charset="0"/>
                <a:cs typeface="Courier New" panose="02070309020205020404" pitchFamily="49" charset="0"/>
              </a:rPr>
              <a:t>h1</a:t>
            </a:r>
            <a:r>
              <a:rPr lang="fr-FR" sz="1800" b="1" dirty="0">
                <a:latin typeface="Courier New" panose="02070309020205020404" pitchFamily="49" charset="0"/>
                <a:cs typeface="Courier New" panose="02070309020205020404" pitchFamily="49" charset="0"/>
              </a:rPr>
              <a:t>&gt;</a:t>
            </a:r>
            <a:r>
              <a:rPr lang="fr-FR" sz="1800" b="1" dirty="0" err="1">
                <a:latin typeface="Courier New" panose="02070309020205020404" pitchFamily="49" charset="0"/>
                <a:cs typeface="Courier New" panose="02070309020205020404" pitchFamily="49" charset="0"/>
              </a:rPr>
              <a:t>Your</a:t>
            </a:r>
            <a:r>
              <a:rPr lang="fr-FR" sz="1800" b="1" dirty="0">
                <a:latin typeface="Courier New" panose="02070309020205020404" pitchFamily="49" charset="0"/>
                <a:cs typeface="Courier New" panose="02070309020205020404" pitchFamily="49" charset="0"/>
              </a:rPr>
              <a:t> </a:t>
            </a:r>
            <a:r>
              <a:rPr lang="fr-FR" sz="1800" b="1" dirty="0" err="1">
                <a:latin typeface="Courier New" panose="02070309020205020404" pitchFamily="49" charset="0"/>
                <a:cs typeface="Courier New" panose="02070309020205020404" pitchFamily="49" charset="0"/>
              </a:rPr>
              <a:t>lucky</a:t>
            </a:r>
            <a:r>
              <a:rPr lang="fr-FR" sz="1800" b="1" dirty="0">
                <a:latin typeface="Courier New" panose="02070309020205020404" pitchFamily="49" charset="0"/>
                <a:cs typeface="Courier New" panose="02070309020205020404" pitchFamily="49" charset="0"/>
              </a:rPr>
              <a:t> </a:t>
            </a:r>
            <a:r>
              <a:rPr lang="fr-FR" sz="1800" b="1" dirty="0" err="1">
                <a:latin typeface="Courier New" panose="02070309020205020404" pitchFamily="49" charset="0"/>
                <a:cs typeface="Courier New" panose="02070309020205020404" pitchFamily="49" charset="0"/>
              </a:rPr>
              <a:t>number</a:t>
            </a:r>
            <a:r>
              <a:rPr lang="fr-FR" sz="1800" b="1" dirty="0">
                <a:latin typeface="Courier New" panose="02070309020205020404" pitchFamily="49" charset="0"/>
                <a:cs typeface="Courier New" panose="02070309020205020404" pitchFamily="49" charset="0"/>
              </a:rPr>
              <a:t> </a:t>
            </a:r>
            <a:r>
              <a:rPr lang="fr-FR" sz="1800" b="1" dirty="0" err="1">
                <a:latin typeface="Courier New" panose="02070309020205020404" pitchFamily="49" charset="0"/>
                <a:cs typeface="Courier New" panose="02070309020205020404" pitchFamily="49" charset="0"/>
              </a:rPr>
              <a:t>is</a:t>
            </a:r>
            <a:r>
              <a:rPr lang="fr-FR" sz="1800" b="1" dirty="0">
                <a:latin typeface="Courier New" panose="02070309020205020404" pitchFamily="49" charset="0"/>
                <a:cs typeface="Courier New" panose="02070309020205020404" pitchFamily="49" charset="0"/>
              </a:rPr>
              <a:t> {{ </a:t>
            </a:r>
            <a:r>
              <a:rPr lang="fr-FR" sz="1800" b="1" dirty="0" err="1">
                <a:latin typeface="Courier New" panose="02070309020205020404" pitchFamily="49" charset="0"/>
                <a:cs typeface="Courier New" panose="02070309020205020404" pitchFamily="49" charset="0"/>
              </a:rPr>
              <a:t>number</a:t>
            </a:r>
            <a:r>
              <a:rPr lang="fr-FR" sz="1800" b="1" dirty="0">
                <a:latin typeface="Courier New" panose="02070309020205020404" pitchFamily="49" charset="0"/>
                <a:cs typeface="Courier New" panose="02070309020205020404" pitchFamily="49" charset="0"/>
              </a:rPr>
              <a:t> }}&lt;/</a:t>
            </a:r>
            <a:r>
              <a:rPr lang="fr-FR" sz="1800" b="1" dirty="0">
                <a:solidFill>
                  <a:schemeClr val="accent4">
                    <a:lumMod val="75000"/>
                  </a:schemeClr>
                </a:solidFill>
                <a:latin typeface="Courier New" panose="02070309020205020404" pitchFamily="49" charset="0"/>
                <a:cs typeface="Courier New" panose="02070309020205020404" pitchFamily="49" charset="0"/>
              </a:rPr>
              <a:t>h1</a:t>
            </a:r>
            <a:r>
              <a:rPr lang="fr-FR" sz="1800" b="1" dirty="0">
                <a:latin typeface="Courier New" panose="02070309020205020404" pitchFamily="49" charset="0"/>
                <a:cs typeface="Courier New" panose="02070309020205020404" pitchFamily="49" charset="0"/>
              </a:rPr>
              <a:t>&gt;</a:t>
            </a:r>
          </a:p>
        </p:txBody>
      </p:sp>
      <p:sp>
        <p:nvSpPr>
          <p:cNvPr id="4" name="ZoneTexte 3">
            <a:extLst>
              <a:ext uri="{FF2B5EF4-FFF2-40B4-BE49-F238E27FC236}">
                <a16:creationId xmlns:a16="http://schemas.microsoft.com/office/drawing/2014/main" id="{5F66F238-1E9C-4470-B8B2-BD71D375F0C5}"/>
              </a:ext>
            </a:extLst>
          </p:cNvPr>
          <p:cNvSpPr txBox="1"/>
          <p:nvPr/>
        </p:nvSpPr>
        <p:spPr>
          <a:xfrm>
            <a:off x="685800" y="3713583"/>
            <a:ext cx="10820399" cy="1200329"/>
          </a:xfrm>
          <a:prstGeom prst="rect">
            <a:avLst/>
          </a:prstGeom>
          <a:noFill/>
        </p:spPr>
        <p:txBody>
          <a:bodyPr wrap="square" rtlCol="0">
            <a:spAutoFit/>
          </a:bodyPr>
          <a:lstStyle/>
          <a:p>
            <a:r>
              <a:rPr lang="fr-FR" dirty="0"/>
              <a:t>L’équivalent PHP serait :</a:t>
            </a:r>
          </a:p>
          <a:p>
            <a:r>
              <a:rPr lang="fr-FR" dirty="0"/>
              <a:t>&lt;?</a:t>
            </a:r>
            <a:r>
              <a:rPr lang="fr-FR" dirty="0" err="1"/>
              <a:t>php</a:t>
            </a:r>
            <a:endParaRPr lang="fr-FR" dirty="0"/>
          </a:p>
          <a:p>
            <a:r>
              <a:rPr lang="fr-FR" dirty="0" err="1"/>
              <a:t>echo</a:t>
            </a:r>
            <a:r>
              <a:rPr lang="fr-FR" dirty="0"/>
              <a:t> "&lt;h1&gt;</a:t>
            </a:r>
            <a:r>
              <a:rPr lang="fr-FR" dirty="0" err="1"/>
              <a:t>Your</a:t>
            </a:r>
            <a:r>
              <a:rPr lang="fr-FR" dirty="0"/>
              <a:t> </a:t>
            </a:r>
            <a:r>
              <a:rPr lang="fr-FR" dirty="0" err="1"/>
              <a:t>lucky</a:t>
            </a:r>
            <a:r>
              <a:rPr lang="fr-FR" dirty="0"/>
              <a:t> </a:t>
            </a:r>
            <a:r>
              <a:rPr lang="fr-FR" dirty="0" err="1"/>
              <a:t>number</a:t>
            </a:r>
            <a:r>
              <a:rPr lang="fr-FR" dirty="0"/>
              <a:t> </a:t>
            </a:r>
            <a:r>
              <a:rPr lang="fr-FR" dirty="0" err="1"/>
              <a:t>is</a:t>
            </a:r>
            <a:r>
              <a:rPr lang="fr-FR" dirty="0"/>
              <a:t> $</a:t>
            </a:r>
            <a:r>
              <a:rPr lang="fr-FR" dirty="0" err="1"/>
              <a:t>number</a:t>
            </a:r>
            <a:r>
              <a:rPr lang="fr-FR" dirty="0"/>
              <a:t>&lt;/h1&gt;";</a:t>
            </a:r>
          </a:p>
          <a:p>
            <a:r>
              <a:rPr lang="fr-FR" dirty="0"/>
              <a:t>?&gt;</a:t>
            </a:r>
          </a:p>
        </p:txBody>
      </p:sp>
    </p:spTree>
    <p:extLst>
      <p:ext uri="{BB962C8B-B14F-4D97-AF65-F5344CB8AC3E}">
        <p14:creationId xmlns:p14="http://schemas.microsoft.com/office/powerpoint/2010/main" val="13761267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C69B88-E6BE-40EB-8B5C-24F5885123AB}"/>
              </a:ext>
            </a:extLst>
          </p:cNvPr>
          <p:cNvSpPr>
            <a:spLocks noGrp="1"/>
          </p:cNvSpPr>
          <p:nvPr>
            <p:ph type="title"/>
          </p:nvPr>
        </p:nvSpPr>
        <p:spPr/>
        <p:txBody>
          <a:bodyPr/>
          <a:lstStyle/>
          <a:p>
            <a:r>
              <a:rPr lang="fr-FR" dirty="0"/>
              <a:t>Symfony - Template</a:t>
            </a:r>
          </a:p>
        </p:txBody>
      </p:sp>
      <p:sp>
        <p:nvSpPr>
          <p:cNvPr id="3" name="Espace réservé du contenu 2">
            <a:extLst>
              <a:ext uri="{FF2B5EF4-FFF2-40B4-BE49-F238E27FC236}">
                <a16:creationId xmlns:a16="http://schemas.microsoft.com/office/drawing/2014/main" id="{4AD04BA2-0DBF-45EF-905D-04F0B61DD7CD}"/>
              </a:ext>
            </a:extLst>
          </p:cNvPr>
          <p:cNvSpPr>
            <a:spLocks noGrp="1"/>
          </p:cNvSpPr>
          <p:nvPr>
            <p:ph idx="1"/>
          </p:nvPr>
        </p:nvSpPr>
        <p:spPr>
          <a:xfrm>
            <a:off x="685800" y="2194560"/>
            <a:ext cx="10820400" cy="778795"/>
          </a:xfrm>
        </p:spPr>
        <p:txBody>
          <a:bodyPr/>
          <a:lstStyle/>
          <a:p>
            <a:r>
              <a:rPr lang="fr-FR" dirty="0"/>
              <a:t>Il est possible d’avoir des traitements alternatifs ou répétitifs dans un </a:t>
            </a:r>
            <a:r>
              <a:rPr lang="fr-FR" dirty="0" err="1"/>
              <a:t>template</a:t>
            </a:r>
            <a:r>
              <a:rPr lang="fr-FR" dirty="0"/>
              <a:t> </a:t>
            </a:r>
            <a:r>
              <a:rPr lang="fr-FR" dirty="0" err="1"/>
              <a:t>Twig</a:t>
            </a:r>
            <a:endParaRPr lang="fr-FR" dirty="0"/>
          </a:p>
        </p:txBody>
      </p:sp>
      <p:sp>
        <p:nvSpPr>
          <p:cNvPr id="5" name="Rectangle 2">
            <a:extLst>
              <a:ext uri="{FF2B5EF4-FFF2-40B4-BE49-F238E27FC236}">
                <a16:creationId xmlns:a16="http://schemas.microsoft.com/office/drawing/2014/main" id="{86C041B7-8985-45F9-A262-10EEDEBACFD9}"/>
              </a:ext>
            </a:extLst>
          </p:cNvPr>
          <p:cNvSpPr>
            <a:spLocks noChangeArrowheads="1"/>
          </p:cNvSpPr>
          <p:nvPr/>
        </p:nvSpPr>
        <p:spPr bwMode="auto">
          <a:xfrm>
            <a:off x="893406" y="3110514"/>
            <a:ext cx="40043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fr-FR" altLang="fr-FR" sz="1600" dirty="0">
                <a:latin typeface="Arial Unicode MS"/>
              </a:rPr>
              <a:t>{% for user in </a:t>
            </a:r>
            <a:r>
              <a:rPr lang="fr-FR" altLang="fr-FR" sz="1600" dirty="0" err="1">
                <a:latin typeface="Arial Unicode MS"/>
              </a:rPr>
              <a:t>users</a:t>
            </a:r>
            <a:r>
              <a:rPr lang="fr-FR" altLang="fr-FR" sz="1600" dirty="0">
                <a:latin typeface="Arial Unicode MS"/>
              </a:rPr>
              <a:t> %}</a:t>
            </a:r>
          </a:p>
          <a:p>
            <a:pPr lvl="0" defTabSz="914400" eaLnBrk="0" fontAlgn="base" hangingPunct="0">
              <a:spcBef>
                <a:spcPct val="0"/>
              </a:spcBef>
              <a:spcAft>
                <a:spcPct val="0"/>
              </a:spcAft>
            </a:pPr>
            <a:r>
              <a:rPr lang="fr-FR" altLang="fr-FR" sz="1600" dirty="0">
                <a:latin typeface="Arial Unicode MS"/>
              </a:rPr>
              <a:t>    * {{ user.name }}</a:t>
            </a:r>
          </a:p>
          <a:p>
            <a:pPr lvl="0" defTabSz="914400" eaLnBrk="0" fontAlgn="base" hangingPunct="0">
              <a:spcBef>
                <a:spcPct val="0"/>
              </a:spcBef>
              <a:spcAft>
                <a:spcPct val="0"/>
              </a:spcAft>
            </a:pPr>
            <a:r>
              <a:rPr lang="fr-FR" altLang="fr-FR" sz="1600" dirty="0">
                <a:latin typeface="Arial Unicode MS"/>
              </a:rPr>
              <a:t>{% </a:t>
            </a:r>
            <a:r>
              <a:rPr lang="fr-FR" altLang="fr-FR" sz="1600" dirty="0" err="1">
                <a:latin typeface="Arial Unicode MS"/>
              </a:rPr>
              <a:t>else</a:t>
            </a:r>
            <a:r>
              <a:rPr lang="fr-FR" altLang="fr-FR" sz="1600" dirty="0">
                <a:latin typeface="Arial Unicode MS"/>
              </a:rPr>
              <a:t> %}</a:t>
            </a:r>
          </a:p>
          <a:p>
            <a:pPr lvl="0" defTabSz="914400" eaLnBrk="0" fontAlgn="base" hangingPunct="0">
              <a:spcBef>
                <a:spcPct val="0"/>
              </a:spcBef>
              <a:spcAft>
                <a:spcPct val="0"/>
              </a:spcAft>
            </a:pPr>
            <a:r>
              <a:rPr lang="fr-FR" altLang="fr-FR" sz="1600" dirty="0">
                <a:latin typeface="Arial Unicode MS"/>
              </a:rPr>
              <a:t>    No </a:t>
            </a:r>
            <a:r>
              <a:rPr lang="fr-FR" altLang="fr-FR" sz="1600" dirty="0" err="1">
                <a:latin typeface="Arial Unicode MS"/>
              </a:rPr>
              <a:t>users</a:t>
            </a:r>
            <a:r>
              <a:rPr lang="fr-FR" altLang="fr-FR" sz="1600" dirty="0">
                <a:latin typeface="Arial Unicode MS"/>
              </a:rPr>
              <a:t> have been </a:t>
            </a:r>
            <a:r>
              <a:rPr lang="fr-FR" altLang="fr-FR" sz="1600" dirty="0" err="1">
                <a:latin typeface="Arial Unicode MS"/>
              </a:rPr>
              <a:t>found</a:t>
            </a:r>
            <a:r>
              <a:rPr lang="fr-FR" altLang="fr-FR" sz="1600" dirty="0">
                <a:latin typeface="Arial Unicode MS"/>
              </a:rPr>
              <a:t>.</a:t>
            </a:r>
          </a:p>
          <a:p>
            <a:pPr lvl="0" defTabSz="914400" eaLnBrk="0" fontAlgn="base" hangingPunct="0">
              <a:spcBef>
                <a:spcPct val="0"/>
              </a:spcBef>
              <a:spcAft>
                <a:spcPct val="0"/>
              </a:spcAft>
            </a:pPr>
            <a:r>
              <a:rPr lang="fr-FR" altLang="fr-FR" sz="1600" dirty="0">
                <a:latin typeface="Arial Unicode MS"/>
              </a:rPr>
              <a:t>{% </a:t>
            </a:r>
            <a:r>
              <a:rPr lang="fr-FR" altLang="fr-FR" sz="1600" dirty="0" err="1">
                <a:latin typeface="Arial Unicode MS"/>
              </a:rPr>
              <a:t>endfor</a:t>
            </a:r>
            <a:r>
              <a:rPr lang="fr-FR" altLang="fr-FR" sz="1600" dirty="0">
                <a:latin typeface="Arial Unicode MS"/>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6" name="Espace réservé du contenu 2">
            <a:extLst>
              <a:ext uri="{FF2B5EF4-FFF2-40B4-BE49-F238E27FC236}">
                <a16:creationId xmlns:a16="http://schemas.microsoft.com/office/drawing/2014/main" id="{4F27A8BD-8FA4-4FFF-B4B4-208F12C6E3CC}"/>
              </a:ext>
            </a:extLst>
          </p:cNvPr>
          <p:cNvSpPr txBox="1">
            <a:spLocks/>
          </p:cNvSpPr>
          <p:nvPr/>
        </p:nvSpPr>
        <p:spPr>
          <a:xfrm>
            <a:off x="685800" y="4716935"/>
            <a:ext cx="10820400" cy="77879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fr-FR" dirty="0"/>
              <a:t>Le délimiteur {{ … }} introduit le résultat d’une expression</a:t>
            </a:r>
          </a:p>
          <a:p>
            <a:r>
              <a:rPr lang="fr-FR" dirty="0"/>
              <a:t>Le délimiteur {% … %} introduit un bloc d’instructions (boucle for, inclusion, etc.)</a:t>
            </a:r>
          </a:p>
        </p:txBody>
      </p:sp>
    </p:spTree>
    <p:extLst>
      <p:ext uri="{BB962C8B-B14F-4D97-AF65-F5344CB8AC3E}">
        <p14:creationId xmlns:p14="http://schemas.microsoft.com/office/powerpoint/2010/main" val="21194543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Symfony, par l’intermédiaire de Doctrine, propose une fonctionnalité d’</a:t>
            </a:r>
            <a:r>
              <a:rPr lang="fr-FR" b="1" dirty="0"/>
              <a:t>Object-</a:t>
            </a:r>
            <a:r>
              <a:rPr lang="fr-FR" b="1" dirty="0" err="1"/>
              <a:t>Relational</a:t>
            </a:r>
            <a:r>
              <a:rPr lang="fr-FR" b="1" dirty="0"/>
              <a:t>-Mapping (ORM)</a:t>
            </a:r>
          </a:p>
          <a:p>
            <a:r>
              <a:rPr lang="fr-FR" dirty="0"/>
              <a:t>L’ORM permet de :</a:t>
            </a:r>
          </a:p>
          <a:p>
            <a:pPr lvl="1"/>
            <a:r>
              <a:rPr lang="fr-FR" dirty="0"/>
              <a:t>Faire correspondre des classes PHP avec des tables SQL</a:t>
            </a:r>
          </a:p>
          <a:p>
            <a:pPr lvl="1"/>
            <a:r>
              <a:rPr lang="fr-FR" dirty="0"/>
              <a:t>Auto-générer des requêtes SQL pour initialiser des objets PHP avec des enregistrements SQL</a:t>
            </a:r>
          </a:p>
          <a:p>
            <a:r>
              <a:rPr lang="fr-FR" dirty="0"/>
              <a:t>Le lien entre les classes et les tables se fait via des annotations spécifiques placées sur la classe PHP</a:t>
            </a:r>
          </a:p>
        </p:txBody>
      </p:sp>
    </p:spTree>
    <p:extLst>
      <p:ext uri="{BB962C8B-B14F-4D97-AF65-F5344CB8AC3E}">
        <p14:creationId xmlns:p14="http://schemas.microsoft.com/office/powerpoint/2010/main" val="7954462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ORM</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Autofit/>
          </a:bodyPr>
          <a:lstStyle/>
          <a:p>
            <a:pPr marL="0" indent="0">
              <a:spcBef>
                <a:spcPts val="0"/>
              </a:spcBef>
              <a:buNone/>
            </a:pPr>
            <a:r>
              <a:rPr lang="fr-FR" sz="1100" b="1" dirty="0"/>
              <a:t>// src/</a:t>
            </a:r>
            <a:r>
              <a:rPr lang="fr-FR" sz="1100" b="1" dirty="0" err="1"/>
              <a:t>Entity</a:t>
            </a:r>
            <a:r>
              <a:rPr lang="fr-FR" sz="1100" b="1" dirty="0"/>
              <a:t>/</a:t>
            </a:r>
            <a:r>
              <a:rPr lang="fr-FR" sz="1100" b="1" dirty="0" err="1"/>
              <a:t>Product.php</a:t>
            </a:r>
            <a:endParaRPr lang="fr-FR" sz="1100" b="1" dirty="0"/>
          </a:p>
          <a:p>
            <a:pPr marL="0" indent="0">
              <a:spcBef>
                <a:spcPts val="0"/>
              </a:spcBef>
              <a:buNone/>
            </a:pPr>
            <a:r>
              <a:rPr lang="fr-FR" sz="1100" b="1" dirty="0" err="1"/>
              <a:t>namespace</a:t>
            </a:r>
            <a:r>
              <a:rPr lang="fr-FR" sz="1100" b="1" dirty="0"/>
              <a:t> App\</a:t>
            </a:r>
            <a:r>
              <a:rPr lang="fr-FR" sz="1100" b="1" dirty="0" err="1"/>
              <a:t>Entity</a:t>
            </a:r>
            <a:r>
              <a:rPr lang="fr-FR" sz="1100" b="1" dirty="0"/>
              <a:t>;</a:t>
            </a:r>
          </a:p>
          <a:p>
            <a:pPr marL="0" indent="0">
              <a:spcBef>
                <a:spcPts val="0"/>
              </a:spcBef>
              <a:buNone/>
            </a:pPr>
            <a:endParaRPr lang="fr-FR" sz="1100" b="1" dirty="0"/>
          </a:p>
          <a:p>
            <a:pPr marL="0" indent="0">
              <a:spcBef>
                <a:spcPts val="0"/>
              </a:spcBef>
              <a:buNone/>
            </a:pPr>
            <a:r>
              <a:rPr lang="fr-FR" sz="1100" b="1" dirty="0"/>
              <a:t>use App\Repository\</a:t>
            </a:r>
            <a:r>
              <a:rPr lang="fr-FR" sz="1100" b="1" dirty="0" err="1"/>
              <a:t>ProductRepository</a:t>
            </a:r>
            <a:r>
              <a:rPr lang="fr-FR" sz="1100" b="1" dirty="0"/>
              <a:t>;</a:t>
            </a:r>
          </a:p>
          <a:p>
            <a:pPr marL="0" indent="0">
              <a:spcBef>
                <a:spcPts val="0"/>
              </a:spcBef>
              <a:buNone/>
            </a:pPr>
            <a:r>
              <a:rPr lang="fr-FR" sz="1100" b="1" dirty="0"/>
              <a:t>use Doctrine\ORM\Mapping as ORM;</a:t>
            </a:r>
          </a:p>
          <a:p>
            <a:pPr marL="0" indent="0">
              <a:spcBef>
                <a:spcPts val="0"/>
              </a:spcBef>
              <a:buNone/>
            </a:pPr>
            <a:endParaRPr lang="fr-FR" sz="1100" b="1" dirty="0"/>
          </a:p>
          <a:p>
            <a:pPr marL="0" indent="0">
              <a:spcBef>
                <a:spcPts val="0"/>
              </a:spcBef>
              <a:buNone/>
            </a:pPr>
            <a:r>
              <a:rPr lang="fr-FR" sz="1100" b="1" dirty="0">
                <a:solidFill>
                  <a:schemeClr val="accent1"/>
                </a:solidFill>
              </a:rPr>
              <a:t>#[ORM\</a:t>
            </a:r>
            <a:r>
              <a:rPr lang="fr-FR" sz="1100" b="1" dirty="0" err="1">
                <a:solidFill>
                  <a:schemeClr val="accent1"/>
                </a:solidFill>
              </a:rPr>
              <a:t>Entity</a:t>
            </a:r>
            <a:r>
              <a:rPr lang="fr-FR" sz="1100" b="1" dirty="0">
                <a:solidFill>
                  <a:schemeClr val="accent1"/>
                </a:solidFill>
              </a:rPr>
              <a:t>(</a:t>
            </a:r>
            <a:r>
              <a:rPr lang="fr-FR" sz="1100" b="1" dirty="0" err="1">
                <a:solidFill>
                  <a:schemeClr val="accent1"/>
                </a:solidFill>
              </a:rPr>
              <a:t>repositoryClass</a:t>
            </a:r>
            <a:r>
              <a:rPr lang="fr-FR" sz="1100" b="1" dirty="0">
                <a:solidFill>
                  <a:schemeClr val="accent1"/>
                </a:solidFill>
              </a:rPr>
              <a:t>: </a:t>
            </a:r>
            <a:r>
              <a:rPr lang="fr-FR" sz="1100" b="1" dirty="0" err="1">
                <a:solidFill>
                  <a:schemeClr val="accent1"/>
                </a:solidFill>
              </a:rPr>
              <a:t>ProductRepository</a:t>
            </a:r>
            <a:r>
              <a:rPr lang="fr-FR" sz="1100" b="1" dirty="0">
                <a:solidFill>
                  <a:schemeClr val="accent1"/>
                </a:solidFill>
              </a:rPr>
              <a:t>::class)]</a:t>
            </a:r>
          </a:p>
          <a:p>
            <a:pPr marL="0" indent="0">
              <a:spcBef>
                <a:spcPts val="0"/>
              </a:spcBef>
              <a:buNone/>
            </a:pPr>
            <a:r>
              <a:rPr lang="fr-FR" sz="1100" b="1" dirty="0"/>
              <a:t>class Product</a:t>
            </a:r>
          </a:p>
          <a:p>
            <a:pPr marL="0" indent="0">
              <a:spcBef>
                <a:spcPts val="0"/>
              </a:spcBef>
              <a:buNone/>
            </a:pPr>
            <a:r>
              <a:rPr lang="fr-FR" sz="1100" b="1" dirty="0"/>
              <a:t>{</a:t>
            </a:r>
          </a:p>
          <a:p>
            <a:pPr marL="0" indent="0">
              <a:spcBef>
                <a:spcPts val="0"/>
              </a:spcBef>
              <a:buNone/>
            </a:pPr>
            <a:r>
              <a:rPr lang="fr-FR" sz="1100" b="1" dirty="0"/>
              <a:t>    </a:t>
            </a:r>
            <a:r>
              <a:rPr lang="fr-FR" sz="1100" b="1" dirty="0">
                <a:solidFill>
                  <a:schemeClr val="accent1"/>
                </a:solidFill>
              </a:rPr>
              <a:t>#[ORM\Id]</a:t>
            </a:r>
          </a:p>
          <a:p>
            <a:pPr marL="0" indent="0">
              <a:spcBef>
                <a:spcPts val="0"/>
              </a:spcBef>
              <a:buNone/>
            </a:pPr>
            <a:r>
              <a:rPr lang="fr-FR" sz="1100" b="1" dirty="0">
                <a:solidFill>
                  <a:schemeClr val="accent1"/>
                </a:solidFill>
              </a:rPr>
              <a:t>    #[ORM\</a:t>
            </a:r>
            <a:r>
              <a:rPr lang="fr-FR" sz="1100" b="1" dirty="0" err="1">
                <a:solidFill>
                  <a:schemeClr val="accent1"/>
                </a:solidFill>
              </a:rPr>
              <a:t>GeneratedValue</a:t>
            </a:r>
            <a:r>
              <a:rPr lang="fr-FR" sz="1100" b="1" dirty="0">
                <a:solidFill>
                  <a:schemeClr val="accent1"/>
                </a:solidFill>
              </a:rPr>
              <a:t>]</a:t>
            </a:r>
          </a:p>
          <a:p>
            <a:pPr marL="0" indent="0">
              <a:spcBef>
                <a:spcPts val="0"/>
              </a:spcBef>
              <a:buNone/>
            </a:pPr>
            <a:r>
              <a:rPr lang="fr-FR" sz="1100" b="1" dirty="0">
                <a:solidFill>
                  <a:schemeClr val="accent1"/>
                </a:solidFill>
              </a:rPr>
              <a:t>    #[ORM\</a:t>
            </a:r>
            <a:r>
              <a:rPr lang="fr-FR" sz="1100" b="1" dirty="0" err="1">
                <a:solidFill>
                  <a:schemeClr val="accent1"/>
                </a:solidFill>
              </a:rPr>
              <a:t>Column</a:t>
            </a:r>
            <a:r>
              <a:rPr lang="fr-FR" sz="1100" b="1" dirty="0">
                <a:solidFill>
                  <a:schemeClr val="accent1"/>
                </a:solidFill>
              </a:rPr>
              <a:t>]</a:t>
            </a:r>
          </a:p>
          <a:p>
            <a:pPr marL="0" indent="0">
              <a:spcBef>
                <a:spcPts val="0"/>
              </a:spcBef>
              <a:buNone/>
            </a:pPr>
            <a:r>
              <a:rPr lang="fr-FR" sz="1100" b="1" dirty="0"/>
              <a:t>    </a:t>
            </a:r>
            <a:r>
              <a:rPr lang="fr-FR" sz="1100" b="1" dirty="0" err="1"/>
              <a:t>private</a:t>
            </a:r>
            <a:r>
              <a:rPr lang="fr-FR" sz="1100" b="1" dirty="0"/>
              <a:t> ?</a:t>
            </a:r>
            <a:r>
              <a:rPr lang="fr-FR" sz="1100" b="1" dirty="0" err="1"/>
              <a:t>int</a:t>
            </a:r>
            <a:r>
              <a:rPr lang="fr-FR" sz="1100" b="1" dirty="0"/>
              <a:t> $id = </a:t>
            </a:r>
            <a:r>
              <a:rPr lang="fr-FR" sz="1100" b="1" dirty="0" err="1"/>
              <a:t>null</a:t>
            </a:r>
            <a:r>
              <a:rPr lang="fr-FR" sz="1100" b="1" dirty="0"/>
              <a:t>;</a:t>
            </a:r>
          </a:p>
          <a:p>
            <a:pPr marL="0" indent="0">
              <a:spcBef>
                <a:spcPts val="0"/>
              </a:spcBef>
              <a:buNone/>
            </a:pPr>
            <a:endParaRPr lang="fr-FR" sz="1100" b="1" dirty="0"/>
          </a:p>
          <a:p>
            <a:pPr marL="0" indent="0">
              <a:spcBef>
                <a:spcPts val="0"/>
              </a:spcBef>
              <a:buNone/>
            </a:pPr>
            <a:r>
              <a:rPr lang="fr-FR" sz="1100" b="1" dirty="0"/>
              <a:t>    </a:t>
            </a:r>
            <a:r>
              <a:rPr lang="fr-FR" sz="1100" b="1" dirty="0">
                <a:solidFill>
                  <a:schemeClr val="accent1"/>
                </a:solidFill>
              </a:rPr>
              <a:t>#[ORM\</a:t>
            </a:r>
            <a:r>
              <a:rPr lang="fr-FR" sz="1100" b="1" dirty="0" err="1">
                <a:solidFill>
                  <a:schemeClr val="accent1"/>
                </a:solidFill>
              </a:rPr>
              <a:t>Column</a:t>
            </a:r>
            <a:r>
              <a:rPr lang="fr-FR" sz="1100" b="1" dirty="0">
                <a:solidFill>
                  <a:schemeClr val="accent1"/>
                </a:solidFill>
              </a:rPr>
              <a:t>(</a:t>
            </a:r>
            <a:r>
              <a:rPr lang="fr-FR" sz="1100" b="1" dirty="0" err="1">
                <a:solidFill>
                  <a:schemeClr val="accent1"/>
                </a:solidFill>
              </a:rPr>
              <a:t>length</a:t>
            </a:r>
            <a:r>
              <a:rPr lang="fr-FR" sz="1100" b="1" dirty="0">
                <a:solidFill>
                  <a:schemeClr val="accent1"/>
                </a:solidFill>
              </a:rPr>
              <a:t>: 255)]</a:t>
            </a:r>
          </a:p>
          <a:p>
            <a:pPr marL="0" indent="0">
              <a:spcBef>
                <a:spcPts val="0"/>
              </a:spcBef>
              <a:buNone/>
            </a:pPr>
            <a:r>
              <a:rPr lang="fr-FR" sz="1100" b="1" dirty="0"/>
              <a:t>    </a:t>
            </a:r>
            <a:r>
              <a:rPr lang="fr-FR" sz="1100" b="1" dirty="0" err="1"/>
              <a:t>private</a:t>
            </a:r>
            <a:r>
              <a:rPr lang="fr-FR" sz="1100" b="1" dirty="0"/>
              <a:t> ?string $</a:t>
            </a:r>
            <a:r>
              <a:rPr lang="fr-FR" sz="1100" b="1" dirty="0" err="1"/>
              <a:t>name</a:t>
            </a:r>
            <a:r>
              <a:rPr lang="fr-FR" sz="1100" b="1" dirty="0"/>
              <a:t> = </a:t>
            </a:r>
            <a:r>
              <a:rPr lang="fr-FR" sz="1100" b="1" dirty="0" err="1"/>
              <a:t>null</a:t>
            </a:r>
            <a:r>
              <a:rPr lang="fr-FR" sz="1100" b="1" dirty="0"/>
              <a:t>;</a:t>
            </a:r>
          </a:p>
          <a:p>
            <a:pPr marL="0" indent="0">
              <a:spcBef>
                <a:spcPts val="0"/>
              </a:spcBef>
              <a:buNone/>
            </a:pPr>
            <a:endParaRPr lang="fr-FR" sz="1100" b="1" dirty="0"/>
          </a:p>
          <a:p>
            <a:pPr marL="0" indent="0">
              <a:spcBef>
                <a:spcPts val="0"/>
              </a:spcBef>
              <a:buNone/>
            </a:pPr>
            <a:r>
              <a:rPr lang="fr-FR" sz="1100" b="1" dirty="0"/>
              <a:t>    </a:t>
            </a:r>
            <a:r>
              <a:rPr lang="fr-FR" sz="1100" b="1" dirty="0">
                <a:solidFill>
                  <a:schemeClr val="accent1"/>
                </a:solidFill>
              </a:rPr>
              <a:t>#[ORM\</a:t>
            </a:r>
            <a:r>
              <a:rPr lang="fr-FR" sz="1100" b="1" dirty="0" err="1">
                <a:solidFill>
                  <a:schemeClr val="accent1"/>
                </a:solidFill>
              </a:rPr>
              <a:t>Column</a:t>
            </a:r>
            <a:r>
              <a:rPr lang="fr-FR" sz="1100" b="1" dirty="0">
                <a:solidFill>
                  <a:schemeClr val="accent1"/>
                </a:solidFill>
              </a:rPr>
              <a:t>]</a:t>
            </a:r>
          </a:p>
          <a:p>
            <a:pPr marL="0" indent="0">
              <a:spcBef>
                <a:spcPts val="0"/>
              </a:spcBef>
              <a:buNone/>
            </a:pPr>
            <a:r>
              <a:rPr lang="fr-FR" sz="1100" b="1" dirty="0"/>
              <a:t>    </a:t>
            </a:r>
            <a:r>
              <a:rPr lang="fr-FR" sz="1100" b="1" dirty="0" err="1"/>
              <a:t>private</a:t>
            </a:r>
            <a:r>
              <a:rPr lang="fr-FR" sz="1100" b="1" dirty="0"/>
              <a:t> ?</a:t>
            </a:r>
            <a:r>
              <a:rPr lang="fr-FR" sz="1100" b="1" dirty="0" err="1"/>
              <a:t>int</a:t>
            </a:r>
            <a:r>
              <a:rPr lang="fr-FR" sz="1100" b="1" dirty="0"/>
              <a:t> $</a:t>
            </a:r>
            <a:r>
              <a:rPr lang="fr-FR" sz="1100" b="1" dirty="0" err="1"/>
              <a:t>price</a:t>
            </a:r>
            <a:r>
              <a:rPr lang="fr-FR" sz="1100" b="1" dirty="0"/>
              <a:t> = </a:t>
            </a:r>
            <a:r>
              <a:rPr lang="fr-FR" sz="1100" b="1" dirty="0" err="1"/>
              <a:t>null</a:t>
            </a:r>
            <a:r>
              <a:rPr lang="fr-FR" sz="1100" b="1" dirty="0"/>
              <a:t>;</a:t>
            </a:r>
          </a:p>
          <a:p>
            <a:pPr marL="0" indent="0">
              <a:spcBef>
                <a:spcPts val="0"/>
              </a:spcBef>
              <a:buNone/>
            </a:pPr>
            <a:endParaRPr lang="fr-FR" sz="1100" b="1" dirty="0"/>
          </a:p>
          <a:p>
            <a:pPr marL="0" indent="0">
              <a:spcBef>
                <a:spcPts val="0"/>
              </a:spcBef>
              <a:buNone/>
            </a:pPr>
            <a:r>
              <a:rPr lang="fr-FR" sz="1100" b="1" dirty="0"/>
              <a:t>    public </a:t>
            </a:r>
            <a:r>
              <a:rPr lang="fr-FR" sz="1100" b="1" dirty="0" err="1"/>
              <a:t>function</a:t>
            </a:r>
            <a:r>
              <a:rPr lang="fr-FR" sz="1100" b="1" dirty="0"/>
              <a:t> </a:t>
            </a:r>
            <a:r>
              <a:rPr lang="fr-FR" sz="1100" b="1" dirty="0" err="1"/>
              <a:t>getId</a:t>
            </a:r>
            <a:r>
              <a:rPr lang="fr-FR" sz="1100" b="1" dirty="0"/>
              <a:t>(): ?</a:t>
            </a:r>
            <a:r>
              <a:rPr lang="fr-FR" sz="1100" b="1" dirty="0" err="1"/>
              <a:t>int</a:t>
            </a:r>
            <a:endParaRPr lang="fr-FR" sz="1100" b="1" dirty="0"/>
          </a:p>
          <a:p>
            <a:pPr marL="0" indent="0">
              <a:spcBef>
                <a:spcPts val="0"/>
              </a:spcBef>
              <a:buNone/>
            </a:pPr>
            <a:r>
              <a:rPr lang="fr-FR" sz="1100" b="1" dirty="0"/>
              <a:t>    {</a:t>
            </a:r>
          </a:p>
          <a:p>
            <a:pPr marL="0" indent="0">
              <a:spcBef>
                <a:spcPts val="0"/>
              </a:spcBef>
              <a:buNone/>
            </a:pPr>
            <a:r>
              <a:rPr lang="fr-FR" sz="1100" b="1" dirty="0"/>
              <a:t>        return $</a:t>
            </a:r>
            <a:r>
              <a:rPr lang="fr-FR" sz="1100" b="1" dirty="0" err="1"/>
              <a:t>this</a:t>
            </a:r>
            <a:r>
              <a:rPr lang="fr-FR" sz="1100" b="1" dirty="0"/>
              <a:t>-&gt;id;</a:t>
            </a:r>
          </a:p>
          <a:p>
            <a:pPr marL="0" indent="0">
              <a:spcBef>
                <a:spcPts val="0"/>
              </a:spcBef>
              <a:buNone/>
            </a:pPr>
            <a:r>
              <a:rPr lang="fr-FR" sz="1100" b="1" dirty="0"/>
              <a:t>    }</a:t>
            </a:r>
          </a:p>
          <a:p>
            <a:pPr marL="0" indent="0">
              <a:spcBef>
                <a:spcPts val="0"/>
              </a:spcBef>
              <a:buNone/>
            </a:pPr>
            <a:endParaRPr lang="fr-FR" sz="1100" b="1" dirty="0"/>
          </a:p>
          <a:p>
            <a:pPr marL="0" indent="0">
              <a:spcBef>
                <a:spcPts val="0"/>
              </a:spcBef>
              <a:buNone/>
            </a:pPr>
            <a:r>
              <a:rPr lang="fr-FR" sz="1100" b="1" dirty="0"/>
              <a:t>    // ... getter and setter </a:t>
            </a:r>
            <a:r>
              <a:rPr lang="fr-FR" sz="1100" b="1" dirty="0" err="1"/>
              <a:t>methods</a:t>
            </a:r>
            <a:endParaRPr lang="fr-FR" sz="1100" b="1" dirty="0"/>
          </a:p>
          <a:p>
            <a:pPr marL="0" indent="0">
              <a:spcBef>
                <a:spcPts val="0"/>
              </a:spcBef>
              <a:buNone/>
            </a:pPr>
            <a:r>
              <a:rPr lang="fr-FR" sz="1100" b="1" dirty="0"/>
              <a:t>}</a:t>
            </a:r>
          </a:p>
        </p:txBody>
      </p:sp>
    </p:spTree>
    <p:extLst>
      <p:ext uri="{BB962C8B-B14F-4D97-AF65-F5344CB8AC3E}">
        <p14:creationId xmlns:p14="http://schemas.microsoft.com/office/powerpoint/2010/main" val="36264139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4BB25C-F8E1-4992-97E4-538F8F27FF50}"/>
              </a:ext>
            </a:extLst>
          </p:cNvPr>
          <p:cNvSpPr>
            <a:spLocks noGrp="1"/>
          </p:cNvSpPr>
          <p:nvPr>
            <p:ph type="title"/>
          </p:nvPr>
        </p:nvSpPr>
        <p:spPr/>
        <p:txBody>
          <a:bodyPr/>
          <a:lstStyle/>
          <a:p>
            <a:r>
              <a:rPr lang="fr-FR" dirty="0"/>
              <a:t>Symfony - ORM</a:t>
            </a:r>
          </a:p>
        </p:txBody>
      </p:sp>
      <p:sp>
        <p:nvSpPr>
          <p:cNvPr id="3" name="Espace réservé du contenu 2">
            <a:extLst>
              <a:ext uri="{FF2B5EF4-FFF2-40B4-BE49-F238E27FC236}">
                <a16:creationId xmlns:a16="http://schemas.microsoft.com/office/drawing/2014/main" id="{EF242ACE-3E03-4E85-B18D-F64B7F75DAB1}"/>
              </a:ext>
            </a:extLst>
          </p:cNvPr>
          <p:cNvSpPr>
            <a:spLocks noGrp="1"/>
          </p:cNvSpPr>
          <p:nvPr>
            <p:ph idx="1"/>
          </p:nvPr>
        </p:nvSpPr>
        <p:spPr/>
        <p:txBody>
          <a:bodyPr>
            <a:normAutofit/>
          </a:bodyPr>
          <a:lstStyle/>
          <a:p>
            <a:r>
              <a:rPr lang="fr-FR" dirty="0"/>
              <a:t>Les annotations définissent la relation entre la classe et une table en base de données</a:t>
            </a:r>
          </a:p>
          <a:p>
            <a:r>
              <a:rPr lang="fr-FR" dirty="0"/>
              <a:t>Il est possible de mapper les relations entre tables avec les annotations appropriées, exemple d’une relation </a:t>
            </a:r>
            <a:r>
              <a:rPr lang="fr-FR" i="1" dirty="0" err="1"/>
              <a:t>many</a:t>
            </a:r>
            <a:r>
              <a:rPr lang="fr-FR" i="1" dirty="0"/>
              <a:t>-to-</a:t>
            </a:r>
            <a:r>
              <a:rPr lang="fr-FR" i="1" dirty="0" err="1"/>
              <a:t>many</a:t>
            </a:r>
            <a:r>
              <a:rPr lang="fr-FR" i="1" dirty="0"/>
              <a:t> </a:t>
            </a:r>
            <a:r>
              <a:rPr lang="fr-FR" dirty="0"/>
              <a:t>vers « </a:t>
            </a:r>
            <a:r>
              <a:rPr lang="fr-FR" dirty="0" err="1"/>
              <a:t>Artist</a:t>
            </a:r>
            <a:r>
              <a:rPr lang="fr-FR" dirty="0"/>
              <a:t> » dans une classe « Music » :</a:t>
            </a:r>
          </a:p>
          <a:p>
            <a:endParaRPr lang="fr-FR" dirty="0"/>
          </a:p>
          <a:p>
            <a:pPr marL="0" indent="0">
              <a:buNone/>
            </a:pPr>
            <a:r>
              <a:rPr lang="fr-FR" sz="1800" dirty="0">
                <a:latin typeface="Courier New" panose="02070309020205020404" pitchFamily="49" charset="0"/>
                <a:cs typeface="Courier New" panose="02070309020205020404" pitchFamily="49" charset="0"/>
              </a:rPr>
              <a:t>#[ORM\</a:t>
            </a:r>
            <a:r>
              <a:rPr lang="fr-FR" sz="1800" dirty="0" err="1">
                <a:latin typeface="Courier New" panose="02070309020205020404" pitchFamily="49" charset="0"/>
                <a:cs typeface="Courier New" panose="02070309020205020404" pitchFamily="49" charset="0"/>
              </a:rPr>
              <a:t>JoinTable</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name</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music_artists</a:t>
            </a:r>
            <a:r>
              <a:rPr lang="fr-FR" sz="1800" dirty="0">
                <a:latin typeface="Courier New" panose="02070309020205020404" pitchFamily="49" charset="0"/>
                <a:cs typeface="Courier New" panose="02070309020205020404" pitchFamily="49" charset="0"/>
              </a:rPr>
              <a:t>’)]</a:t>
            </a:r>
          </a:p>
          <a:p>
            <a:pPr marL="0" indent="0">
              <a:buNone/>
            </a:pPr>
            <a:r>
              <a:rPr lang="fr-FR" sz="1800" dirty="0">
                <a:latin typeface="Courier New" panose="02070309020205020404" pitchFamily="49" charset="0"/>
                <a:cs typeface="Courier New" panose="02070309020205020404" pitchFamily="49" charset="0"/>
              </a:rPr>
              <a:t>#[ORM\</a:t>
            </a:r>
            <a:r>
              <a:rPr lang="fr-FR" sz="1800" dirty="0" err="1">
                <a:latin typeface="Courier New" panose="02070309020205020404" pitchFamily="49" charset="0"/>
                <a:cs typeface="Courier New" panose="02070309020205020404" pitchFamily="49" charset="0"/>
              </a:rPr>
              <a:t>JoinColumn</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name</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music_id</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referencedColumnName</a:t>
            </a:r>
            <a:r>
              <a:rPr lang="fr-FR" sz="1800" dirty="0">
                <a:latin typeface="Courier New" panose="02070309020205020404" pitchFamily="49" charset="0"/>
                <a:cs typeface="Courier New" panose="02070309020205020404" pitchFamily="49" charset="0"/>
              </a:rPr>
              <a:t>: 'id')]    #[ORM\</a:t>
            </a:r>
            <a:r>
              <a:rPr lang="fr-FR" sz="1800" dirty="0" err="1">
                <a:latin typeface="Courier New" panose="02070309020205020404" pitchFamily="49" charset="0"/>
                <a:cs typeface="Courier New" panose="02070309020205020404" pitchFamily="49" charset="0"/>
              </a:rPr>
              <a:t>InverseJoinColumn</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name</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artist_id</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referencedColumnName</a:t>
            </a:r>
            <a:r>
              <a:rPr lang="fr-FR" sz="1800" dirty="0">
                <a:latin typeface="Courier New" panose="02070309020205020404" pitchFamily="49" charset="0"/>
                <a:cs typeface="Courier New" panose="02070309020205020404" pitchFamily="49" charset="0"/>
              </a:rPr>
              <a:t>: 'id')]</a:t>
            </a:r>
          </a:p>
          <a:p>
            <a:pPr marL="0" indent="0">
              <a:buNone/>
            </a:pPr>
            <a:r>
              <a:rPr lang="fr-FR" sz="1800" dirty="0">
                <a:latin typeface="Courier New" panose="02070309020205020404" pitchFamily="49" charset="0"/>
                <a:cs typeface="Courier New" panose="02070309020205020404" pitchFamily="49" charset="0"/>
              </a:rPr>
              <a:t>#[ORM\</a:t>
            </a:r>
            <a:r>
              <a:rPr lang="fr-FR" sz="1800" dirty="0" err="1">
                <a:latin typeface="Courier New" panose="02070309020205020404" pitchFamily="49" charset="0"/>
                <a:cs typeface="Courier New" panose="02070309020205020404" pitchFamily="49" charset="0"/>
              </a:rPr>
              <a:t>ManyToMany</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targetEntity</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Artist</a:t>
            </a:r>
            <a:r>
              <a:rPr lang="fr-FR" sz="1800" dirty="0">
                <a:latin typeface="Courier New" panose="02070309020205020404" pitchFamily="49" charset="0"/>
                <a:cs typeface="Courier New" panose="02070309020205020404" pitchFamily="49" charset="0"/>
              </a:rPr>
              <a:t>')]</a:t>
            </a:r>
          </a:p>
          <a:p>
            <a:pPr marL="0" indent="0">
              <a:buNone/>
            </a:pPr>
            <a:r>
              <a:rPr lang="fr-FR" sz="1800" b="1" dirty="0" err="1">
                <a:latin typeface="Courier New" panose="02070309020205020404" pitchFamily="49" charset="0"/>
                <a:cs typeface="Courier New" panose="02070309020205020404" pitchFamily="49" charset="0"/>
              </a:rPr>
              <a:t>private</a:t>
            </a:r>
            <a:r>
              <a:rPr lang="fr-FR" sz="1800" dirty="0">
                <a:latin typeface="Courier New" panose="02070309020205020404" pitchFamily="49" charset="0"/>
                <a:cs typeface="Courier New" panose="02070309020205020404" pitchFamily="49" charset="0"/>
              </a:rPr>
              <a:t> Collection $</a:t>
            </a:r>
            <a:r>
              <a:rPr lang="fr-FR" sz="1800" dirty="0" err="1">
                <a:latin typeface="Courier New" panose="02070309020205020404" pitchFamily="49" charset="0"/>
                <a:cs typeface="Courier New" panose="02070309020205020404" pitchFamily="49" charset="0"/>
              </a:rPr>
              <a:t>artists</a:t>
            </a:r>
            <a:r>
              <a:rPr lang="fr-FR"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432178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ORM</a:t>
            </a:r>
          </a:p>
        </p:txBody>
      </p:sp>
      <p:sp>
        <p:nvSpPr>
          <p:cNvPr id="5" name="Espace réservé du contenu 4">
            <a:extLst>
              <a:ext uri="{FF2B5EF4-FFF2-40B4-BE49-F238E27FC236}">
                <a16:creationId xmlns:a16="http://schemas.microsoft.com/office/drawing/2014/main" id="{CDD00BE5-0D1E-4D74-91A4-1F802F5FC8F1}"/>
              </a:ext>
            </a:extLst>
          </p:cNvPr>
          <p:cNvSpPr>
            <a:spLocks noGrp="1"/>
          </p:cNvSpPr>
          <p:nvPr>
            <p:ph idx="1"/>
          </p:nvPr>
        </p:nvSpPr>
        <p:spPr/>
        <p:txBody>
          <a:bodyPr/>
          <a:lstStyle/>
          <a:p>
            <a:r>
              <a:rPr lang="fr-FR" dirty="0"/>
              <a:t>Quelques commandes utiles pour la manipulation ORM :</a:t>
            </a:r>
          </a:p>
          <a:p>
            <a:pPr lvl="1"/>
            <a:r>
              <a:rPr lang="it-IT" b="1" dirty="0"/>
              <a:t>php bin/console doctrine:database:create </a:t>
            </a:r>
            <a:r>
              <a:rPr lang="it-IT" dirty="0"/>
              <a:t>: génère la base de données déclarée dans le fichier .env</a:t>
            </a:r>
          </a:p>
          <a:p>
            <a:pPr lvl="1"/>
            <a:r>
              <a:rPr lang="it-IT" b="1" dirty="0"/>
              <a:t>php bin/console make:entity</a:t>
            </a:r>
            <a:r>
              <a:rPr lang="it-IT" dirty="0"/>
              <a:t> : permet d’autogénérer la classe correspondant à une entité</a:t>
            </a:r>
          </a:p>
          <a:p>
            <a:pPr lvl="1"/>
            <a:r>
              <a:rPr lang="it-IT" b="1" dirty="0"/>
              <a:t>php bin/console make:migration </a:t>
            </a:r>
            <a:r>
              <a:rPr lang="it-IT" dirty="0"/>
              <a:t>: génère le script de migration des changements à appliquer à la BDD</a:t>
            </a:r>
          </a:p>
          <a:p>
            <a:pPr lvl="1"/>
            <a:r>
              <a:rPr lang="fr-FR" b="1" dirty="0" err="1"/>
              <a:t>php</a:t>
            </a:r>
            <a:r>
              <a:rPr lang="fr-FR" b="1" dirty="0"/>
              <a:t> bin/console </a:t>
            </a:r>
            <a:r>
              <a:rPr lang="fr-FR" b="1" dirty="0" err="1"/>
              <a:t>doctrine:migrations:execute</a:t>
            </a:r>
            <a:r>
              <a:rPr lang="fr-FR" b="1" dirty="0"/>
              <a:t> --up </a:t>
            </a:r>
            <a:r>
              <a:rPr lang="fr-FR" b="1" dirty="0" err="1"/>
              <a:t>DoctrineMigrations</a:t>
            </a:r>
            <a:r>
              <a:rPr lang="fr-FR" b="1" dirty="0"/>
              <a:t>\{{Version}} </a:t>
            </a:r>
            <a:r>
              <a:rPr lang="fr-FR" dirty="0"/>
              <a:t>: exécute les migrations jusqu’à la version définie</a:t>
            </a:r>
            <a:endParaRPr lang="fr-FR" b="1" dirty="0"/>
          </a:p>
        </p:txBody>
      </p:sp>
    </p:spTree>
    <p:extLst>
      <p:ext uri="{BB962C8B-B14F-4D97-AF65-F5344CB8AC3E}">
        <p14:creationId xmlns:p14="http://schemas.microsoft.com/office/powerpoint/2010/main" val="34535736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Sécurité</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Symfony expose différentes fonctionnalités de sécurité :</a:t>
            </a:r>
          </a:p>
          <a:p>
            <a:pPr lvl="1"/>
            <a:r>
              <a:rPr lang="fr-FR" dirty="0"/>
              <a:t>Formulaires d’authentification</a:t>
            </a:r>
          </a:p>
          <a:p>
            <a:pPr lvl="1"/>
            <a:r>
              <a:rPr lang="fr-FR" dirty="0"/>
              <a:t>Gestion d’utilisateurs</a:t>
            </a:r>
          </a:p>
          <a:p>
            <a:pPr lvl="1"/>
            <a:r>
              <a:rPr lang="fr-FR" dirty="0"/>
              <a:t>Gestion de droits et de rôles</a:t>
            </a:r>
          </a:p>
        </p:txBody>
      </p:sp>
    </p:spTree>
    <p:extLst>
      <p:ext uri="{BB962C8B-B14F-4D97-AF65-F5344CB8AC3E}">
        <p14:creationId xmlns:p14="http://schemas.microsoft.com/office/powerpoint/2010/main" val="55300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Attribut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normAutofit/>
          </a:bodyPr>
          <a:lstStyle/>
          <a:p>
            <a:r>
              <a:rPr lang="fr-FR" dirty="0"/>
              <a:t>Remarque : les attributs sont facultatifs dans les fichiers XML</a:t>
            </a:r>
          </a:p>
          <a:p>
            <a:r>
              <a:rPr lang="fr-FR" dirty="0"/>
              <a:t>Il est possible de remplacer un attribut par un élément fils de l’élément qu’il caractérise</a:t>
            </a:r>
          </a:p>
          <a:p>
            <a:endParaRPr lang="fr-FR" dirty="0"/>
          </a:p>
          <a:p>
            <a:r>
              <a:rPr lang="fr-FR" dirty="0"/>
              <a:t>Par exemple, les deux lignes suivantes sont similaires :</a:t>
            </a:r>
          </a:p>
          <a:p>
            <a:pPr lvl="1"/>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element</a:t>
            </a:r>
            <a:r>
              <a:rPr lang="fr-FR" dirty="0">
                <a:latin typeface="Courier New" panose="02070309020205020404" pitchFamily="49" charset="0"/>
                <a:cs typeface="Courier New" panose="02070309020205020404" pitchFamily="49" charset="0"/>
              </a:rPr>
              <a:t> attribut="x"/&gt; </a:t>
            </a:r>
          </a:p>
          <a:p>
            <a:pPr lvl="1"/>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element</a:t>
            </a:r>
            <a:r>
              <a:rPr lang="fr-FR" dirty="0">
                <a:latin typeface="Courier New" panose="02070309020205020404" pitchFamily="49" charset="0"/>
                <a:cs typeface="Courier New" panose="02070309020205020404" pitchFamily="49" charset="0"/>
              </a:rPr>
              <a:t>&gt;&lt;attribut&gt;x&lt;/attribut&gt;&lt;/</a:t>
            </a:r>
            <a:r>
              <a:rPr lang="fr-FR" dirty="0" err="1">
                <a:latin typeface="Courier New" panose="02070309020205020404" pitchFamily="49" charset="0"/>
                <a:cs typeface="Courier New" panose="02070309020205020404" pitchFamily="49" charset="0"/>
              </a:rPr>
              <a:t>element</a:t>
            </a:r>
            <a:r>
              <a:rPr lang="fr-FR" dirty="0">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31656190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Sécurité</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Quelques commandes utiles pour générer du code de base :</a:t>
            </a:r>
          </a:p>
          <a:p>
            <a:pPr lvl="1"/>
            <a:r>
              <a:rPr lang="en-US" b="1" dirty="0"/>
              <a:t>php bin/console </a:t>
            </a:r>
            <a:r>
              <a:rPr lang="en-US" b="1" dirty="0" err="1"/>
              <a:t>make:user</a:t>
            </a:r>
            <a:r>
              <a:rPr lang="en-US" b="1" dirty="0"/>
              <a:t> </a:t>
            </a:r>
            <a:r>
              <a:rPr lang="en-US" dirty="0"/>
              <a:t>: creation </a:t>
            </a:r>
            <a:r>
              <a:rPr lang="en-US" dirty="0" err="1"/>
              <a:t>d’une</a:t>
            </a:r>
            <a:r>
              <a:rPr lang="en-US" dirty="0"/>
              <a:t> </a:t>
            </a:r>
            <a:r>
              <a:rPr lang="en-US" dirty="0" err="1"/>
              <a:t>classe</a:t>
            </a:r>
            <a:r>
              <a:rPr lang="en-US" dirty="0"/>
              <a:t> User</a:t>
            </a:r>
            <a:endParaRPr lang="en-US" b="1" dirty="0"/>
          </a:p>
          <a:p>
            <a:pPr lvl="1"/>
            <a:r>
              <a:rPr lang="en-US" b="1" dirty="0"/>
              <a:t>php bin/console </a:t>
            </a:r>
            <a:r>
              <a:rPr lang="en-US" b="1" dirty="0" err="1"/>
              <a:t>make:security:form-login</a:t>
            </a:r>
            <a:r>
              <a:rPr lang="en-US" dirty="0"/>
              <a:t> : </a:t>
            </a:r>
            <a:r>
              <a:rPr lang="en-US" dirty="0" err="1"/>
              <a:t>formulaire</a:t>
            </a:r>
            <a:r>
              <a:rPr lang="en-US" dirty="0"/>
              <a:t> de login</a:t>
            </a:r>
            <a:endParaRPr lang="en-US" b="1" dirty="0"/>
          </a:p>
          <a:p>
            <a:pPr lvl="1"/>
            <a:r>
              <a:rPr lang="en-US" b="1" dirty="0"/>
              <a:t>php bin/console </a:t>
            </a:r>
            <a:r>
              <a:rPr lang="en-US" b="1" dirty="0" err="1"/>
              <a:t>make:registration-form</a:t>
            </a:r>
            <a:r>
              <a:rPr lang="en-US" dirty="0"/>
              <a:t> : </a:t>
            </a:r>
            <a:r>
              <a:rPr lang="en-US" dirty="0" err="1"/>
              <a:t>formulaire</a:t>
            </a:r>
            <a:r>
              <a:rPr lang="en-US" dirty="0"/>
              <a:t> </a:t>
            </a:r>
            <a:r>
              <a:rPr lang="en-US" dirty="0" err="1"/>
              <a:t>d’enregistrement</a:t>
            </a:r>
            <a:endParaRPr lang="fr-FR" b="1" dirty="0"/>
          </a:p>
        </p:txBody>
      </p:sp>
    </p:spTree>
    <p:extLst>
      <p:ext uri="{BB962C8B-B14F-4D97-AF65-F5344CB8AC3E}">
        <p14:creationId xmlns:p14="http://schemas.microsoft.com/office/powerpoint/2010/main" val="37247292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Symfony - Sécurité</a:t>
            </a:r>
          </a:p>
        </p:txBody>
      </p:sp>
      <p:pic>
        <p:nvPicPr>
          <p:cNvPr id="4" name="Espace réservé du contenu 3">
            <a:extLst>
              <a:ext uri="{FF2B5EF4-FFF2-40B4-BE49-F238E27FC236}">
                <a16:creationId xmlns:a16="http://schemas.microsoft.com/office/drawing/2014/main" id="{C626DBC1-2E6A-470F-A950-C855FA16E48C}"/>
              </a:ext>
            </a:extLst>
          </p:cNvPr>
          <p:cNvPicPr>
            <a:picLocks noGrp="1" noChangeAspect="1"/>
          </p:cNvPicPr>
          <p:nvPr>
            <p:ph idx="1"/>
          </p:nvPr>
        </p:nvPicPr>
        <p:blipFill>
          <a:blip r:embed="rId2"/>
          <a:stretch>
            <a:fillRect/>
          </a:stretch>
        </p:blipFill>
        <p:spPr>
          <a:xfrm>
            <a:off x="665335" y="2173605"/>
            <a:ext cx="5659410" cy="4024313"/>
          </a:xfrm>
          <a:prstGeom prst="rect">
            <a:avLst/>
          </a:prstGeom>
        </p:spPr>
      </p:pic>
      <p:sp>
        <p:nvSpPr>
          <p:cNvPr id="5" name="ZoneTexte 4">
            <a:extLst>
              <a:ext uri="{FF2B5EF4-FFF2-40B4-BE49-F238E27FC236}">
                <a16:creationId xmlns:a16="http://schemas.microsoft.com/office/drawing/2014/main" id="{628AF129-933D-48CE-A821-A52490893082}"/>
              </a:ext>
            </a:extLst>
          </p:cNvPr>
          <p:cNvSpPr txBox="1"/>
          <p:nvPr/>
        </p:nvSpPr>
        <p:spPr>
          <a:xfrm>
            <a:off x="6712373" y="2221653"/>
            <a:ext cx="4612640" cy="1754326"/>
          </a:xfrm>
          <a:prstGeom prst="rect">
            <a:avLst/>
          </a:prstGeom>
          <a:noFill/>
        </p:spPr>
        <p:txBody>
          <a:bodyPr wrap="square" rtlCol="0">
            <a:spAutoFit/>
          </a:bodyPr>
          <a:lstStyle/>
          <a:p>
            <a:r>
              <a:rPr lang="fr-FR" dirty="0"/>
              <a:t>Exemple d’application de la commande </a:t>
            </a:r>
            <a:r>
              <a:rPr lang="fr-FR" b="1" dirty="0" err="1"/>
              <a:t>make:user</a:t>
            </a:r>
            <a:endParaRPr lang="fr-FR" b="1" dirty="0"/>
          </a:p>
          <a:p>
            <a:endParaRPr lang="fr-FR" b="1" dirty="0"/>
          </a:p>
          <a:p>
            <a:r>
              <a:rPr lang="fr-FR" dirty="0"/>
              <a:t>Note : il faut penser à générer la migration et l’appliquer après si les tables n’existent pas déjà</a:t>
            </a:r>
          </a:p>
        </p:txBody>
      </p:sp>
    </p:spTree>
    <p:extLst>
      <p:ext uri="{BB962C8B-B14F-4D97-AF65-F5344CB8AC3E}">
        <p14:creationId xmlns:p14="http://schemas.microsoft.com/office/powerpoint/2010/main" val="39379720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CC01E-B328-4F0E-B92F-3E69C0F79BA4}"/>
              </a:ext>
            </a:extLst>
          </p:cNvPr>
          <p:cNvSpPr>
            <a:spLocks noGrp="1"/>
          </p:cNvSpPr>
          <p:nvPr>
            <p:ph type="title"/>
          </p:nvPr>
        </p:nvSpPr>
        <p:spPr/>
        <p:txBody>
          <a:bodyPr/>
          <a:lstStyle/>
          <a:p>
            <a:r>
              <a:rPr lang="fr-FR" dirty="0"/>
              <a:t>Symfony - Sécurité</a:t>
            </a:r>
          </a:p>
        </p:txBody>
      </p:sp>
      <p:sp>
        <p:nvSpPr>
          <p:cNvPr id="3" name="Espace réservé du contenu 2">
            <a:extLst>
              <a:ext uri="{FF2B5EF4-FFF2-40B4-BE49-F238E27FC236}">
                <a16:creationId xmlns:a16="http://schemas.microsoft.com/office/drawing/2014/main" id="{534C1700-2911-4EFA-BCCA-CB83342484FE}"/>
              </a:ext>
            </a:extLst>
          </p:cNvPr>
          <p:cNvSpPr>
            <a:spLocks noGrp="1"/>
          </p:cNvSpPr>
          <p:nvPr>
            <p:ph idx="1"/>
          </p:nvPr>
        </p:nvSpPr>
        <p:spPr/>
        <p:txBody>
          <a:bodyPr/>
          <a:lstStyle/>
          <a:p>
            <a:r>
              <a:rPr lang="fr-FR" dirty="0"/>
              <a:t>Contrôle d’accès (</a:t>
            </a:r>
            <a:r>
              <a:rPr lang="fr-FR" i="1" dirty="0" err="1"/>
              <a:t>authorization</a:t>
            </a:r>
            <a:r>
              <a:rPr lang="fr-FR" dirty="0"/>
              <a:t>) : dans le fichier de configuration </a:t>
            </a:r>
            <a:r>
              <a:rPr lang="fr-FR" i="1" dirty="0" err="1"/>
              <a:t>security.yaml</a:t>
            </a:r>
            <a:r>
              <a:rPr lang="fr-FR" i="1" dirty="0"/>
              <a:t> </a:t>
            </a:r>
            <a:r>
              <a:rPr lang="fr-FR" dirty="0"/>
              <a:t>il est possible de définir des règles d’accès centralisées</a:t>
            </a:r>
          </a:p>
          <a:p>
            <a:r>
              <a:rPr lang="fr-FR" dirty="0"/>
              <a:t>Par exemple</a:t>
            </a:r>
          </a:p>
          <a:p>
            <a:endParaRPr lang="fr-FR" dirty="0"/>
          </a:p>
          <a:p>
            <a:pPr marL="0" indent="0">
              <a:buNone/>
            </a:pPr>
            <a:r>
              <a:rPr lang="fr-FR" dirty="0" err="1">
                <a:latin typeface="Courier New" panose="02070309020205020404" pitchFamily="49" charset="0"/>
                <a:cs typeface="Courier New" panose="02070309020205020404" pitchFamily="49" charset="0"/>
              </a:rPr>
              <a:t>security</a:t>
            </a:r>
            <a:r>
              <a:rPr lang="fr-FR" dirty="0">
                <a:latin typeface="Courier New" panose="02070309020205020404" pitchFamily="49" charset="0"/>
                <a:cs typeface="Courier New" panose="02070309020205020404" pitchFamily="49" charset="0"/>
              </a:rPr>
              <a:t>:</a:t>
            </a:r>
          </a:p>
          <a:p>
            <a:pPr marL="0" indent="0">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access_control</a:t>
            </a:r>
            <a:r>
              <a:rPr lang="fr-FR" dirty="0">
                <a:latin typeface="Courier New" panose="02070309020205020404" pitchFamily="49" charset="0"/>
                <a:cs typeface="Courier New" panose="02070309020205020404" pitchFamily="49" charset="0"/>
              </a:rPr>
              <a:t>:</a:t>
            </a:r>
          </a:p>
          <a:p>
            <a:pPr marL="0" indent="0">
              <a:buNone/>
            </a:pPr>
            <a:r>
              <a:rPr lang="fr-FR" dirty="0">
                <a:latin typeface="Courier New" panose="02070309020205020404" pitchFamily="49" charset="0"/>
                <a:cs typeface="Courier New" panose="02070309020205020404" pitchFamily="49" charset="0"/>
              </a:rPr>
              <a:t>    - { </a:t>
            </a:r>
            <a:r>
              <a:rPr lang="fr-FR" dirty="0" err="1">
                <a:latin typeface="Courier New" panose="02070309020205020404" pitchFamily="49" charset="0"/>
                <a:cs typeface="Courier New" panose="02070309020205020404" pitchFamily="49" charset="0"/>
              </a:rPr>
              <a:t>path</a:t>
            </a:r>
            <a:r>
              <a:rPr lang="fr-FR" dirty="0">
                <a:latin typeface="Courier New" panose="02070309020205020404" pitchFamily="49" charset="0"/>
                <a:cs typeface="Courier New" panose="02070309020205020404" pitchFamily="49" charset="0"/>
              </a:rPr>
              <a:t>: ^/admin, </a:t>
            </a:r>
            <a:r>
              <a:rPr lang="fr-FR" dirty="0" err="1">
                <a:latin typeface="Courier New" panose="02070309020205020404" pitchFamily="49" charset="0"/>
                <a:cs typeface="Courier New" panose="02070309020205020404" pitchFamily="49" charset="0"/>
              </a:rPr>
              <a:t>roles</a:t>
            </a:r>
            <a:r>
              <a:rPr lang="fr-FR" dirty="0">
                <a:latin typeface="Courier New" panose="02070309020205020404" pitchFamily="49" charset="0"/>
                <a:cs typeface="Courier New" panose="02070309020205020404" pitchFamily="49" charset="0"/>
              </a:rPr>
              <a:t>: ROLE_ADMIN }</a:t>
            </a:r>
          </a:p>
          <a:p>
            <a:pPr marL="0" indent="0">
              <a:buNone/>
            </a:pPr>
            <a:r>
              <a:rPr lang="fr-FR" dirty="0">
                <a:latin typeface="Courier New" panose="02070309020205020404" pitchFamily="49" charset="0"/>
                <a:cs typeface="Courier New" panose="02070309020205020404" pitchFamily="49" charset="0"/>
              </a:rPr>
              <a:t>    - { </a:t>
            </a:r>
            <a:r>
              <a:rPr lang="fr-FR" dirty="0" err="1">
                <a:latin typeface="Courier New" panose="02070309020205020404" pitchFamily="49" charset="0"/>
                <a:cs typeface="Courier New" panose="02070309020205020404" pitchFamily="49" charset="0"/>
              </a:rPr>
              <a:t>path</a:t>
            </a:r>
            <a:r>
              <a:rPr lang="fr-FR" dirty="0">
                <a:latin typeface="Courier New" panose="02070309020205020404" pitchFamily="49" charset="0"/>
                <a:cs typeface="Courier New" panose="02070309020205020404" pitchFamily="49" charset="0"/>
              </a:rPr>
              <a:t>: ^/profile, </a:t>
            </a:r>
            <a:r>
              <a:rPr lang="fr-FR" dirty="0" err="1">
                <a:latin typeface="Courier New" panose="02070309020205020404" pitchFamily="49" charset="0"/>
                <a:cs typeface="Courier New" panose="02070309020205020404" pitchFamily="49" charset="0"/>
              </a:rPr>
              <a:t>roles</a:t>
            </a:r>
            <a:r>
              <a:rPr lang="fr-FR" dirty="0">
                <a:latin typeface="Courier New" panose="02070309020205020404" pitchFamily="49" charset="0"/>
                <a:cs typeface="Courier New" panose="02070309020205020404" pitchFamily="49" charset="0"/>
              </a:rPr>
              <a:t>: ROLE_USER }</a:t>
            </a:r>
          </a:p>
          <a:p>
            <a:pPr marL="0" indent="0">
              <a:buNone/>
            </a:pPr>
            <a:endParaRPr lang="fr-FR" dirty="0"/>
          </a:p>
        </p:txBody>
      </p:sp>
    </p:spTree>
    <p:extLst>
      <p:ext uri="{BB962C8B-B14F-4D97-AF65-F5344CB8AC3E}">
        <p14:creationId xmlns:p14="http://schemas.microsoft.com/office/powerpoint/2010/main" val="21939838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ECC01E-B328-4F0E-B92F-3E69C0F79BA4}"/>
              </a:ext>
            </a:extLst>
          </p:cNvPr>
          <p:cNvSpPr>
            <a:spLocks noGrp="1"/>
          </p:cNvSpPr>
          <p:nvPr>
            <p:ph type="title"/>
          </p:nvPr>
        </p:nvSpPr>
        <p:spPr/>
        <p:txBody>
          <a:bodyPr/>
          <a:lstStyle/>
          <a:p>
            <a:r>
              <a:rPr lang="fr-FR" dirty="0"/>
              <a:t>Symfony - Sécurité</a:t>
            </a:r>
          </a:p>
        </p:txBody>
      </p:sp>
      <p:sp>
        <p:nvSpPr>
          <p:cNvPr id="3" name="Espace réservé du contenu 2">
            <a:extLst>
              <a:ext uri="{FF2B5EF4-FFF2-40B4-BE49-F238E27FC236}">
                <a16:creationId xmlns:a16="http://schemas.microsoft.com/office/drawing/2014/main" id="{534C1700-2911-4EFA-BCCA-CB83342484FE}"/>
              </a:ext>
            </a:extLst>
          </p:cNvPr>
          <p:cNvSpPr>
            <a:spLocks noGrp="1"/>
          </p:cNvSpPr>
          <p:nvPr>
            <p:ph idx="1"/>
          </p:nvPr>
        </p:nvSpPr>
        <p:spPr/>
        <p:txBody>
          <a:bodyPr/>
          <a:lstStyle/>
          <a:p>
            <a:r>
              <a:rPr lang="fr-FR" dirty="0"/>
              <a:t>A noter : des règles de contrôle d’accès peuvent également être utilisées au niveau du contrôleur (via annotation) ou au niveau des </a:t>
            </a:r>
            <a:r>
              <a:rPr lang="fr-FR" dirty="0" err="1"/>
              <a:t>templates</a:t>
            </a:r>
            <a:r>
              <a:rPr lang="fr-FR" dirty="0"/>
              <a:t> (par bloc </a:t>
            </a:r>
            <a:r>
              <a:rPr lang="fr-FR" dirty="0" err="1"/>
              <a:t>Twig</a:t>
            </a:r>
            <a:r>
              <a:rPr lang="fr-FR" dirty="0"/>
              <a:t>)</a:t>
            </a:r>
            <a:endParaRPr lang="fr-FR" dirty="0">
              <a:latin typeface="Courier New" panose="02070309020205020404" pitchFamily="49" charset="0"/>
              <a:cs typeface="Courier New" panose="02070309020205020404" pitchFamily="49" charset="0"/>
            </a:endParaRPr>
          </a:p>
          <a:p>
            <a:pPr marL="0" indent="0">
              <a:buNone/>
            </a:pPr>
            <a:endParaRPr lang="fr-FR" dirty="0"/>
          </a:p>
        </p:txBody>
      </p:sp>
    </p:spTree>
    <p:extLst>
      <p:ext uri="{BB962C8B-B14F-4D97-AF65-F5344CB8AC3E}">
        <p14:creationId xmlns:p14="http://schemas.microsoft.com/office/powerpoint/2010/main" val="24024800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4673600" y="764373"/>
            <a:ext cx="6832600" cy="1293028"/>
          </a:xfrm>
        </p:spPr>
        <p:txBody>
          <a:bodyPr>
            <a:normAutofit/>
          </a:bodyPr>
          <a:lstStyle/>
          <a:p>
            <a:r>
              <a:rPr lang="fr-FR" dirty="0"/>
              <a:t>Content management System</a:t>
            </a:r>
          </a:p>
        </p:txBody>
      </p:sp>
      <p:pic>
        <p:nvPicPr>
          <p:cNvPr id="5" name="Image 4" descr="Une image contenant Graphique, symbole, logo, Police&#10;&#10;Description générée avec un niveau de confiance très élevé">
            <a:extLst>
              <a:ext uri="{FF2B5EF4-FFF2-40B4-BE49-F238E27FC236}">
                <a16:creationId xmlns:a16="http://schemas.microsoft.com/office/drawing/2014/main" id="{3CA8867B-6C60-47C3-9EE7-ECFD3EE57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05" y="1659922"/>
            <a:ext cx="3644962" cy="3644962"/>
          </a:xfrm>
          <a:prstGeom prst="rect">
            <a:avLst/>
          </a:prstGeom>
        </p:spPr>
      </p:pic>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4673600" y="2194560"/>
            <a:ext cx="6832600" cy="4024125"/>
          </a:xfrm>
        </p:spPr>
        <p:txBody>
          <a:bodyPr>
            <a:normAutofit/>
          </a:bodyPr>
          <a:lstStyle/>
          <a:p>
            <a:r>
              <a:rPr lang="fr-FR" sz="1700" dirty="0"/>
              <a:t>A noter : il existe des solutions plus « haut-niveau » pour la réalisation de sites Web en PHP, nommés </a:t>
            </a:r>
            <a:r>
              <a:rPr lang="fr-FR" sz="1700" b="1" dirty="0"/>
              <a:t>CMS</a:t>
            </a:r>
            <a:r>
              <a:rPr lang="fr-FR" sz="1700" dirty="0"/>
              <a:t> (Content Management System)</a:t>
            </a:r>
          </a:p>
          <a:p>
            <a:r>
              <a:rPr lang="fr-FR" sz="1700" dirty="0"/>
              <a:t>Les CMS sont conçus pour permettre à des non-développeurs de modifier et maintenir le contenu de sites </a:t>
            </a:r>
            <a:r>
              <a:rPr lang="fr-FR" sz="1700" dirty="0" err="1"/>
              <a:t>Webs</a:t>
            </a:r>
            <a:endParaRPr lang="fr-FR" sz="1700" dirty="0"/>
          </a:p>
          <a:p>
            <a:r>
              <a:rPr lang="fr-FR" sz="1700" dirty="0"/>
              <a:t>Des fonctionnalités peuvent être ajoutées au site par le biais de plugins (généralement développés en utilisant HTML, JS, PHP)</a:t>
            </a:r>
          </a:p>
          <a:p>
            <a:r>
              <a:rPr lang="fr-FR" sz="1700" dirty="0"/>
              <a:t>Un CMS sera très adapté pour des petits sites Web (page perso ou même boutique en ligne) mais sera vite limité si le site expose des fonctionnalités complexes</a:t>
            </a:r>
          </a:p>
          <a:p>
            <a:r>
              <a:rPr lang="fr-FR" sz="1700" dirty="0"/>
              <a:t>Le plus connu d’entre eux est </a:t>
            </a:r>
            <a:r>
              <a:rPr lang="fr-FR" sz="1700" b="1" dirty="0"/>
              <a:t>Wordpress</a:t>
            </a:r>
            <a:r>
              <a:rPr lang="fr-FR" sz="1700" dirty="0"/>
              <a:t> (environ 35% de part de marché)</a:t>
            </a:r>
          </a:p>
        </p:txBody>
      </p:sp>
    </p:spTree>
    <p:extLst>
      <p:ext uri="{BB962C8B-B14F-4D97-AF65-F5344CB8AC3E}">
        <p14:creationId xmlns:p14="http://schemas.microsoft.com/office/powerpoint/2010/main" val="1848670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73EC0-4B84-409F-AE45-4E0FECD848B9}"/>
              </a:ext>
            </a:extLst>
          </p:cNvPr>
          <p:cNvSpPr>
            <a:spLocks noGrp="1"/>
          </p:cNvSpPr>
          <p:nvPr>
            <p:ph type="title"/>
          </p:nvPr>
        </p:nvSpPr>
        <p:spPr/>
        <p:txBody>
          <a:bodyPr/>
          <a:lstStyle/>
          <a:p>
            <a:r>
              <a:rPr lang="fr-FR" dirty="0"/>
              <a:t>Wordpress</a:t>
            </a:r>
          </a:p>
        </p:txBody>
      </p:sp>
      <p:pic>
        <p:nvPicPr>
          <p:cNvPr id="5" name="Espace réservé du contenu 4" descr="Une image contenant texte, logiciel, Icône d’ordinateur, Page web&#10;&#10;Description générée avec un niveau de confiance très élevé">
            <a:extLst>
              <a:ext uri="{FF2B5EF4-FFF2-40B4-BE49-F238E27FC236}">
                <a16:creationId xmlns:a16="http://schemas.microsoft.com/office/drawing/2014/main" id="{912E6EBA-6CEF-401A-B551-CD01A0693E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280" y="2193925"/>
            <a:ext cx="8065440" cy="4024313"/>
          </a:xfrm>
        </p:spPr>
      </p:pic>
    </p:spTree>
    <p:extLst>
      <p:ext uri="{BB962C8B-B14F-4D97-AF65-F5344CB8AC3E}">
        <p14:creationId xmlns:p14="http://schemas.microsoft.com/office/powerpoint/2010/main" val="18399253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Javascript</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Pages HTML dynamiques</a:t>
            </a:r>
          </a:p>
        </p:txBody>
      </p:sp>
    </p:spTree>
    <p:extLst>
      <p:ext uri="{BB962C8B-B14F-4D97-AF65-F5344CB8AC3E}">
        <p14:creationId xmlns:p14="http://schemas.microsoft.com/office/powerpoint/2010/main" val="33200084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Javascript</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Il est parfois (souvent) utile d’ajouter des interactions dynamiques entre un utilisateur et une page HTML</a:t>
            </a:r>
          </a:p>
          <a:p>
            <a:r>
              <a:rPr lang="fr-FR" dirty="0"/>
              <a:t>CSS est capable de déclencher des animations, mais n’a pas connaissance du contenu de la page</a:t>
            </a:r>
          </a:p>
          <a:p>
            <a:r>
              <a:rPr lang="fr-FR" dirty="0"/>
              <a:t>Javascript (ou JS) quant à lui est capable de réagir aux évènements déclenchés par l’utilisateur, analyser le contenu d’une page HTML, et le modifier dynamiquement</a:t>
            </a:r>
          </a:p>
          <a:p>
            <a:r>
              <a:rPr lang="fr-FR" dirty="0"/>
              <a:t>Le code JS est exécuté par le navigateur</a:t>
            </a:r>
          </a:p>
          <a:p>
            <a:r>
              <a:rPr lang="fr-FR" dirty="0"/>
              <a:t>Remarque : ne pas confondre Javascript et Java qui sont deux langages différents</a:t>
            </a:r>
          </a:p>
        </p:txBody>
      </p:sp>
    </p:spTree>
    <p:extLst>
      <p:ext uri="{BB962C8B-B14F-4D97-AF65-F5344CB8AC3E}">
        <p14:creationId xmlns:p14="http://schemas.microsoft.com/office/powerpoint/2010/main" val="5182892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Javascript : Cas d’utilisations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Par exemple :</a:t>
            </a:r>
          </a:p>
          <a:p>
            <a:pPr lvl="1"/>
            <a:r>
              <a:rPr lang="fr-FR" dirty="0"/>
              <a:t>Afficher des messages dynamiques en fonction des actions de l’utilisateur (saisie clavier, clic)</a:t>
            </a:r>
          </a:p>
          <a:p>
            <a:pPr lvl="1"/>
            <a:r>
              <a:rPr lang="fr-FR" dirty="0"/>
              <a:t>Vérifier des valeurs de champs de formulaires (par exemple que deux champs « mot de passe » sont égaux)</a:t>
            </a:r>
          </a:p>
          <a:p>
            <a:pPr lvl="1"/>
            <a:r>
              <a:rPr lang="fr-FR" dirty="0"/>
              <a:t>Gérer des interactions complexes (drag &amp; drop)</a:t>
            </a:r>
          </a:p>
        </p:txBody>
      </p:sp>
    </p:spTree>
    <p:extLst>
      <p:ext uri="{BB962C8B-B14F-4D97-AF65-F5344CB8AC3E}">
        <p14:creationId xmlns:p14="http://schemas.microsoft.com/office/powerpoint/2010/main" val="33611267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Javascript est un langage </a:t>
            </a:r>
            <a:r>
              <a:rPr lang="fr-FR" i="1" dirty="0"/>
              <a:t>C-like</a:t>
            </a:r>
            <a:r>
              <a:rPr lang="fr-FR" dirty="0"/>
              <a:t> (sa syntaxe vient du C)</a:t>
            </a:r>
          </a:p>
          <a:p>
            <a:r>
              <a:rPr lang="fr-FR" dirty="0"/>
              <a:t>C’est un langage de programmation </a:t>
            </a:r>
            <a:r>
              <a:rPr lang="fr-FR" b="1" dirty="0"/>
              <a:t>procédural</a:t>
            </a:r>
            <a:r>
              <a:rPr lang="fr-FR" dirty="0"/>
              <a:t> et </a:t>
            </a:r>
            <a:r>
              <a:rPr lang="fr-FR" b="1" dirty="0"/>
              <a:t>orienté-objet</a:t>
            </a:r>
            <a:r>
              <a:rPr lang="fr-FR" dirty="0"/>
              <a:t> à </a:t>
            </a:r>
            <a:r>
              <a:rPr lang="fr-FR" b="1" dirty="0"/>
              <a:t>typage faible</a:t>
            </a:r>
          </a:p>
          <a:p>
            <a:r>
              <a:rPr lang="fr-FR" dirty="0"/>
              <a:t>Un code écrit en JS est une suite d’instructions délimitées par des </a:t>
            </a:r>
            <a:r>
              <a:rPr lang="fr-FR" dirty="0" err="1"/>
              <a:t>points-virgule</a:t>
            </a:r>
            <a:endParaRPr lang="fr-FR" dirty="0"/>
          </a:p>
        </p:txBody>
      </p:sp>
    </p:spTree>
    <p:extLst>
      <p:ext uri="{BB962C8B-B14F-4D97-AF65-F5344CB8AC3E}">
        <p14:creationId xmlns:p14="http://schemas.microsoft.com/office/powerpoint/2010/main" val="267338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Fichier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Un fichier XML correctement formé doit respecter les règles suivantes :</a:t>
            </a:r>
          </a:p>
          <a:p>
            <a:pPr lvl="1"/>
            <a:r>
              <a:rPr lang="fr-FR" dirty="0"/>
              <a:t>En-tête spécifiant l’encodage des caractères</a:t>
            </a:r>
          </a:p>
          <a:p>
            <a:pPr marL="914400" lvl="2" indent="0">
              <a:buNone/>
            </a:pPr>
            <a:r>
              <a:rPr lang="fr-FR" dirty="0">
                <a:latin typeface="Courier New" panose="02070309020205020404" pitchFamily="49" charset="0"/>
                <a:cs typeface="Courier New" panose="02070309020205020404" pitchFamily="49" charset="0"/>
              </a:rPr>
              <a:t>&lt;?xml version="1.0" </a:t>
            </a:r>
            <a:r>
              <a:rPr lang="fr-FR" dirty="0" err="1">
                <a:latin typeface="Courier New" panose="02070309020205020404" pitchFamily="49" charset="0"/>
                <a:cs typeface="Courier New" panose="02070309020205020404" pitchFamily="49" charset="0"/>
              </a:rPr>
              <a:t>encoding</a:t>
            </a:r>
            <a:r>
              <a:rPr lang="fr-FR" dirty="0">
                <a:latin typeface="Courier New" panose="02070309020205020404" pitchFamily="49" charset="0"/>
                <a:cs typeface="Courier New" panose="02070309020205020404" pitchFamily="49" charset="0"/>
              </a:rPr>
              <a:t>="ISO-8859-1"?&gt; </a:t>
            </a:r>
          </a:p>
          <a:p>
            <a:pPr lvl="1"/>
            <a:r>
              <a:rPr lang="fr-FR" dirty="0">
                <a:cs typeface="Courier New" panose="02070309020205020404" pitchFamily="49" charset="0"/>
              </a:rPr>
              <a:t>Un seul élément racine</a:t>
            </a:r>
          </a:p>
          <a:p>
            <a:pPr lvl="1"/>
            <a:r>
              <a:rPr lang="fr-FR" dirty="0">
                <a:cs typeface="Courier New" panose="02070309020205020404" pitchFamily="49" charset="0"/>
              </a:rPr>
              <a:t>Toute balise ouverte doit être fermée : &lt;balise&gt; &lt;/balise&gt;</a:t>
            </a:r>
          </a:p>
          <a:p>
            <a:pPr lvl="1"/>
            <a:r>
              <a:rPr lang="fr-FR" dirty="0">
                <a:cs typeface="Courier New" panose="02070309020205020404" pitchFamily="49" charset="0"/>
              </a:rPr>
              <a:t>La fermeture se fait dans l’ordre inverse de l’ouverture (la prochaine balise fermée correspond à la dernière ouverte)</a:t>
            </a:r>
          </a:p>
        </p:txBody>
      </p:sp>
    </p:spTree>
    <p:extLst>
      <p:ext uri="{BB962C8B-B14F-4D97-AF65-F5344CB8AC3E}">
        <p14:creationId xmlns:p14="http://schemas.microsoft.com/office/powerpoint/2010/main" val="30705769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fontScale="92500" lnSpcReduction="10000"/>
          </a:bodyPr>
          <a:lstStyle/>
          <a:p>
            <a:r>
              <a:rPr lang="fr-FR" sz="2000" dirty="0"/>
              <a:t>Déclaration de variable : </a:t>
            </a:r>
            <a:r>
              <a:rPr lang="fr-FR" sz="2000" dirty="0">
                <a:latin typeface="Courier New" panose="02070309020205020404" pitchFamily="49" charset="0"/>
                <a:cs typeface="Courier New" panose="02070309020205020404" pitchFamily="49" charset="0"/>
              </a:rPr>
              <a:t>let x = 42;</a:t>
            </a:r>
          </a:p>
          <a:p>
            <a:r>
              <a:rPr lang="fr-FR" sz="2000" dirty="0">
                <a:cs typeface="Courier New" panose="02070309020205020404" pitchFamily="49" charset="0"/>
              </a:rPr>
              <a:t>Condition : </a:t>
            </a:r>
            <a:r>
              <a:rPr lang="fr-FR" sz="2000" dirty="0">
                <a:latin typeface="Courier New" panose="02070309020205020404" pitchFamily="49" charset="0"/>
                <a:cs typeface="Courier New" panose="02070309020205020404" pitchFamily="49" charset="0"/>
              </a:rPr>
              <a:t>if (condition) { … } </a:t>
            </a:r>
            <a:r>
              <a:rPr lang="fr-FR" sz="2000" dirty="0" err="1">
                <a:latin typeface="Courier New" panose="02070309020205020404" pitchFamily="49" charset="0"/>
                <a:cs typeface="Courier New" panose="02070309020205020404" pitchFamily="49" charset="0"/>
              </a:rPr>
              <a:t>else</a:t>
            </a:r>
            <a:r>
              <a:rPr lang="fr-FR" sz="2000" dirty="0">
                <a:latin typeface="Courier New" panose="02070309020205020404" pitchFamily="49" charset="0"/>
                <a:cs typeface="Courier New" panose="02070309020205020404" pitchFamily="49" charset="0"/>
              </a:rPr>
              <a:t> { … }</a:t>
            </a:r>
          </a:p>
          <a:p>
            <a:r>
              <a:rPr lang="fr-FR" sz="2000" dirty="0">
                <a:cs typeface="Courier New" panose="02070309020205020404" pitchFamily="49" charset="0"/>
              </a:rPr>
              <a:t>Boucle for : </a:t>
            </a:r>
            <a:r>
              <a:rPr lang="fr-FR" sz="2000" dirty="0">
                <a:latin typeface="Courier New" panose="02070309020205020404" pitchFamily="49" charset="0"/>
                <a:cs typeface="Courier New" panose="02070309020205020404" pitchFamily="49" charset="0"/>
              </a:rPr>
              <a:t>for(let i = 0; i &lt; n; i++) { … }</a:t>
            </a:r>
          </a:p>
          <a:p>
            <a:r>
              <a:rPr lang="fr-FR" sz="2000" dirty="0">
                <a:cs typeface="Courier New" panose="02070309020205020404" pitchFamily="49" charset="0"/>
              </a:rPr>
              <a:t>Boucle </a:t>
            </a:r>
            <a:r>
              <a:rPr lang="fr-FR" sz="2000" dirty="0" err="1">
                <a:cs typeface="Courier New" panose="02070309020205020404" pitchFamily="49" charset="0"/>
              </a:rPr>
              <a:t>while</a:t>
            </a:r>
            <a:r>
              <a:rPr lang="fr-FR" sz="2000" dirty="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while</a:t>
            </a:r>
            <a:r>
              <a:rPr lang="fr-FR" sz="2000" dirty="0">
                <a:latin typeface="Courier New" panose="02070309020205020404" pitchFamily="49" charset="0"/>
                <a:cs typeface="Courier New" panose="02070309020205020404" pitchFamily="49" charset="0"/>
              </a:rPr>
              <a:t>(condition) { … }</a:t>
            </a:r>
          </a:p>
          <a:p>
            <a:r>
              <a:rPr lang="fr-FR" sz="2000" dirty="0">
                <a:cs typeface="Courier New" panose="02070309020205020404" pitchFamily="49" charset="0"/>
              </a:rPr>
              <a:t>Déclaration de tableaux : </a:t>
            </a:r>
            <a:r>
              <a:rPr lang="fr-FR" sz="2000" dirty="0">
                <a:latin typeface="Courier New" panose="02070309020205020404" pitchFamily="49" charset="0"/>
                <a:cs typeface="Courier New" panose="02070309020205020404" pitchFamily="49" charset="0"/>
              </a:rPr>
              <a:t>let fruits = ["pomme", "banane"];</a:t>
            </a:r>
          </a:p>
          <a:p>
            <a:r>
              <a:rPr lang="fr-FR" sz="2000" dirty="0">
                <a:cs typeface="Courier New" panose="02070309020205020404" pitchFamily="49" charset="0"/>
              </a:rPr>
              <a:t>Déclaration de fonction :</a:t>
            </a:r>
          </a:p>
          <a:p>
            <a:pPr marL="0" indent="0">
              <a:buNone/>
            </a:pPr>
            <a:r>
              <a:rPr lang="fr-FR"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 carré(nombre) { return nombre * nombre; }</a:t>
            </a:r>
          </a:p>
          <a:p>
            <a:r>
              <a:rPr lang="fr-FR" sz="2000" dirty="0">
                <a:cs typeface="Courier New" panose="02070309020205020404" pitchFamily="49" charset="0"/>
              </a:rPr>
              <a:t>Déclaration d’objet : </a:t>
            </a:r>
          </a:p>
          <a:p>
            <a:pPr marL="0" indent="0">
              <a:buNone/>
            </a:pPr>
            <a:r>
              <a:rPr lang="fr-FR" sz="2000" dirty="0">
                <a:latin typeface="Courier New" panose="02070309020205020404" pitchFamily="49" charset="0"/>
                <a:cs typeface="Courier New" panose="02070309020205020404" pitchFamily="49" charset="0"/>
              </a:rPr>
              <a:t>let voiture = {fabricant: "Peugeot", modèle: "208"};</a:t>
            </a:r>
          </a:p>
          <a:p>
            <a:r>
              <a:rPr lang="fr-FR" sz="2000" dirty="0">
                <a:cs typeface="Courier New" panose="02070309020205020404" pitchFamily="49" charset="0"/>
              </a:rPr>
              <a:t>Accès aux champs d’un objet :</a:t>
            </a:r>
          </a:p>
          <a:p>
            <a:pPr marL="0" indent="0">
              <a:buNone/>
            </a:pPr>
            <a:r>
              <a:rPr lang="fr-FR" sz="2000" dirty="0">
                <a:latin typeface="Courier New" panose="02070309020205020404" pitchFamily="49" charset="0"/>
                <a:cs typeface="Courier New" panose="02070309020205020404" pitchFamily="49" charset="0"/>
              </a:rPr>
              <a:t>let marque = </a:t>
            </a:r>
            <a:r>
              <a:rPr lang="fr-FR" sz="2000" dirty="0" err="1">
                <a:latin typeface="Courier New" panose="02070309020205020404" pitchFamily="49" charset="0"/>
                <a:cs typeface="Courier New" panose="02070309020205020404" pitchFamily="49" charset="0"/>
              </a:rPr>
              <a:t>voiture.fabricant</a:t>
            </a:r>
            <a:r>
              <a:rPr lang="fr-FR"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542384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 (Fonctions et Procédures)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r>
              <a:rPr lang="fr-FR" sz="2000" dirty="0"/>
              <a:t>Les fonctions/procédures se déclarent avec :</a:t>
            </a:r>
          </a:p>
          <a:p>
            <a:endParaRPr lang="fr-FR" sz="2000" dirty="0">
              <a:latin typeface="Courier New" panose="02070309020205020404" pitchFamily="49" charset="0"/>
              <a:cs typeface="Courier New" panose="02070309020205020404" pitchFamily="49" charset="0"/>
            </a:endParaRPr>
          </a:p>
          <a:p>
            <a:pPr marL="0" indent="0">
              <a:buNone/>
            </a:pPr>
            <a:r>
              <a:rPr lang="fr-FR" sz="2000" b="1" dirty="0" err="1">
                <a:latin typeface="Courier New" panose="02070309020205020404" pitchFamily="49" charset="0"/>
                <a:cs typeface="Courier New" panose="02070309020205020404" pitchFamily="49" charset="0"/>
              </a:rPr>
              <a:t>function</a:t>
            </a:r>
            <a:r>
              <a:rPr lang="fr-FR" sz="2000" dirty="0">
                <a:latin typeface="Courier New" panose="02070309020205020404" pitchFamily="49" charset="0"/>
                <a:cs typeface="Courier New" panose="02070309020205020404" pitchFamily="49" charset="0"/>
              </a:rPr>
              <a:t> nom(arg1, …, </a:t>
            </a:r>
            <a:r>
              <a:rPr lang="fr-FR" sz="2000" dirty="0" err="1">
                <a:latin typeface="Courier New" panose="02070309020205020404" pitchFamily="49" charset="0"/>
                <a:cs typeface="Courier New" panose="02070309020205020404" pitchFamily="49" charset="0"/>
              </a:rPr>
              <a:t>argN</a:t>
            </a:r>
            <a:r>
              <a:rPr lang="fr-FR" sz="2000" dirty="0">
                <a:latin typeface="Courier New" panose="02070309020205020404" pitchFamily="49" charset="0"/>
                <a:cs typeface="Courier New" panose="02070309020205020404" pitchFamily="49" charset="0"/>
              </a:rPr>
              <a:t>) {</a:t>
            </a:r>
          </a:p>
          <a:p>
            <a:pPr marL="0" indent="0">
              <a:buNone/>
            </a:pPr>
            <a:r>
              <a:rPr lang="fr-FR" sz="2000" dirty="0">
                <a:latin typeface="Courier New" panose="02070309020205020404" pitchFamily="49" charset="0"/>
                <a:cs typeface="Courier New" panose="02070309020205020404" pitchFamily="49" charset="0"/>
              </a:rPr>
              <a:t>  Instructions</a:t>
            </a:r>
          </a:p>
          <a:p>
            <a:pPr marL="0" indent="0">
              <a:buNone/>
            </a:pPr>
            <a:r>
              <a:rPr lang="fr-FR" sz="2000" dirty="0">
                <a:latin typeface="Courier New" panose="02070309020205020404" pitchFamily="49" charset="0"/>
                <a:cs typeface="Courier New" panose="02070309020205020404" pitchFamily="49" charset="0"/>
              </a:rPr>
              <a:t>  [</a:t>
            </a:r>
            <a:r>
              <a:rPr lang="fr-FR" sz="2000" b="1" dirty="0">
                <a:latin typeface="Courier New" panose="02070309020205020404" pitchFamily="49" charset="0"/>
                <a:cs typeface="Courier New" panose="02070309020205020404" pitchFamily="49" charset="0"/>
              </a:rPr>
              <a:t>return</a:t>
            </a:r>
            <a:r>
              <a:rPr lang="fr-FR" sz="2000" dirty="0">
                <a:latin typeface="Courier New" panose="02070309020205020404" pitchFamily="49" charset="0"/>
                <a:cs typeface="Courier New" panose="02070309020205020404" pitchFamily="49" charset="0"/>
              </a:rPr>
              <a:t> valeur;]</a:t>
            </a:r>
          </a:p>
          <a:p>
            <a:pPr marL="0" indent="0">
              <a:buNone/>
            </a:pPr>
            <a:r>
              <a:rPr lang="fr-FR" sz="2000" dirty="0">
                <a:latin typeface="Courier New" panose="02070309020205020404" pitchFamily="49" charset="0"/>
                <a:cs typeface="Courier New" panose="02070309020205020404" pitchFamily="49" charset="0"/>
              </a:rPr>
              <a:t>}</a:t>
            </a:r>
          </a:p>
          <a:p>
            <a:pPr marL="0" indent="0">
              <a:buNone/>
            </a:pPr>
            <a:endParaRPr lang="fr-FR" sz="2000" dirty="0">
              <a:latin typeface="Courier New" panose="02070309020205020404" pitchFamily="49" charset="0"/>
              <a:cs typeface="Courier New" panose="02070309020205020404" pitchFamily="49" charset="0"/>
            </a:endParaRPr>
          </a:p>
          <a:p>
            <a:r>
              <a:rPr lang="fr-FR" sz="2000" dirty="0"/>
              <a:t>Remarques :</a:t>
            </a:r>
          </a:p>
          <a:p>
            <a:pPr lvl="1"/>
            <a:r>
              <a:rPr lang="fr-FR" dirty="0"/>
              <a:t>Les arguments et valeur de retour ne sont pas typés</a:t>
            </a:r>
          </a:p>
          <a:p>
            <a:pPr lvl="1"/>
            <a:r>
              <a:rPr lang="fr-FR" dirty="0"/>
              <a:t>Le nombre d’arguments n’est pas fixé</a:t>
            </a:r>
          </a:p>
          <a:p>
            <a:pPr lvl="1"/>
            <a:r>
              <a:rPr lang="fr-FR" dirty="0"/>
              <a:t>Le passage des paramètres se fait par référence (et non par valeur)</a:t>
            </a:r>
          </a:p>
        </p:txBody>
      </p:sp>
    </p:spTree>
    <p:extLst>
      <p:ext uri="{BB962C8B-B14F-4D97-AF65-F5344CB8AC3E}">
        <p14:creationId xmlns:p14="http://schemas.microsoft.com/office/powerpoint/2010/main" val="42929679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Syntaxe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sz="2000" dirty="0"/>
              <a:t>Les opérateurs usuels des langages de programmation sont disponibles (opérateurs arithmétiques, opérateur de comparaison, opérateurs logiques)</a:t>
            </a:r>
          </a:p>
          <a:p>
            <a:r>
              <a:rPr lang="fr-FR" sz="2000" dirty="0">
                <a:cs typeface="Courier New" panose="02070309020205020404" pitchFamily="49" charset="0"/>
              </a:rPr>
              <a:t>On distingue cependant deux opérateurs de comparaison pour l’égalité :</a:t>
            </a:r>
          </a:p>
          <a:p>
            <a:r>
              <a:rPr lang="fr-FR" sz="2000" dirty="0">
                <a:cs typeface="Courier New" panose="02070309020205020404" pitchFamily="49" charset="0"/>
              </a:rPr>
              <a:t>a </a:t>
            </a:r>
            <a:r>
              <a:rPr lang="fr-FR" sz="2000" b="1" dirty="0">
                <a:cs typeface="Courier New" panose="02070309020205020404" pitchFamily="49" charset="0"/>
              </a:rPr>
              <a:t>==</a:t>
            </a:r>
            <a:r>
              <a:rPr lang="fr-FR" sz="2000" dirty="0">
                <a:cs typeface="Courier New" panose="02070309020205020404" pitchFamily="49" charset="0"/>
              </a:rPr>
              <a:t> b : compare deux variables a et b, et retourne vrai si a est égal à b ; si a et b sont de type différents, une comparaison implicite est faite</a:t>
            </a:r>
          </a:p>
          <a:p>
            <a:r>
              <a:rPr lang="fr-FR" sz="2000" dirty="0">
                <a:cs typeface="Courier New" panose="02070309020205020404" pitchFamily="49" charset="0"/>
              </a:rPr>
              <a:t>a </a:t>
            </a:r>
            <a:r>
              <a:rPr lang="fr-FR" sz="2000" b="1" dirty="0">
                <a:cs typeface="Courier New" panose="02070309020205020404" pitchFamily="49" charset="0"/>
              </a:rPr>
              <a:t>===</a:t>
            </a:r>
            <a:r>
              <a:rPr lang="fr-FR" sz="2000" dirty="0">
                <a:cs typeface="Courier New" panose="02070309020205020404" pitchFamily="49" charset="0"/>
              </a:rPr>
              <a:t> b : compare deux variables a et b et retourne vrai si a est égal à b et qu’elles sont de même types</a:t>
            </a:r>
          </a:p>
          <a:p>
            <a:r>
              <a:rPr lang="fr-FR" sz="2000" dirty="0">
                <a:cs typeface="Courier New" panose="02070309020205020404" pitchFamily="49" charset="0"/>
              </a:rPr>
              <a:t>Par exemple :</a:t>
            </a:r>
          </a:p>
          <a:p>
            <a:pPr lvl="1"/>
            <a:r>
              <a:rPr lang="fr-FR" sz="1800" dirty="0">
                <a:cs typeface="Courier New" panose="02070309020205020404" pitchFamily="49" charset="0"/>
              </a:rPr>
              <a:t>3 == "3" est vrai</a:t>
            </a:r>
          </a:p>
          <a:p>
            <a:pPr lvl="1"/>
            <a:r>
              <a:rPr lang="fr-FR" sz="1800" dirty="0">
                <a:cs typeface="Courier New" panose="02070309020205020404" pitchFamily="49" charset="0"/>
              </a:rPr>
              <a:t>3 === "3" est faux</a:t>
            </a:r>
          </a:p>
          <a:p>
            <a:r>
              <a:rPr lang="fr-FR" sz="2000" dirty="0">
                <a:cs typeface="Courier New" panose="02070309020205020404" pitchFamily="49" charset="0"/>
              </a:rPr>
              <a:t>On privilégie toujours le triple égal ===</a:t>
            </a:r>
          </a:p>
        </p:txBody>
      </p:sp>
    </p:spTree>
    <p:extLst>
      <p:ext uri="{BB962C8B-B14F-4D97-AF65-F5344CB8AC3E}">
        <p14:creationId xmlns:p14="http://schemas.microsoft.com/office/powerpoint/2010/main" val="37760706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1E2DF8-2538-4512-A006-33A99AC773D0}"/>
              </a:ext>
            </a:extLst>
          </p:cNvPr>
          <p:cNvSpPr>
            <a:spLocks noGrp="1"/>
          </p:cNvSpPr>
          <p:nvPr>
            <p:ph type="title"/>
          </p:nvPr>
        </p:nvSpPr>
        <p:spPr/>
        <p:txBody>
          <a:bodyPr/>
          <a:lstStyle/>
          <a:p>
            <a:r>
              <a:rPr lang="fr-FR" dirty="0"/>
              <a:t>Syntaxe</a:t>
            </a:r>
          </a:p>
        </p:txBody>
      </p:sp>
      <p:sp>
        <p:nvSpPr>
          <p:cNvPr id="3" name="Espace réservé du contenu 2">
            <a:extLst>
              <a:ext uri="{FF2B5EF4-FFF2-40B4-BE49-F238E27FC236}">
                <a16:creationId xmlns:a16="http://schemas.microsoft.com/office/drawing/2014/main" id="{9DD16452-04CD-47DA-BEFA-842F74B97466}"/>
              </a:ext>
            </a:extLst>
          </p:cNvPr>
          <p:cNvSpPr>
            <a:spLocks noGrp="1"/>
          </p:cNvSpPr>
          <p:nvPr>
            <p:ph idx="1"/>
          </p:nvPr>
        </p:nvSpPr>
        <p:spPr/>
        <p:txBody>
          <a:bodyPr/>
          <a:lstStyle/>
          <a:p>
            <a:r>
              <a:rPr lang="fr-FR" dirty="0"/>
              <a:t>Le JS exploite régulièrement le paradigme de la </a:t>
            </a:r>
            <a:r>
              <a:rPr lang="fr-FR" b="1" dirty="0"/>
              <a:t>programmation fonctionnelle</a:t>
            </a:r>
          </a:p>
          <a:p>
            <a:r>
              <a:rPr lang="fr-FR" dirty="0"/>
              <a:t>La syntaxe du JS permet notamment :</a:t>
            </a:r>
          </a:p>
          <a:p>
            <a:pPr lvl="1"/>
            <a:r>
              <a:rPr lang="fr-FR" dirty="0"/>
              <a:t>De définir des fonctions anonymes</a:t>
            </a:r>
          </a:p>
          <a:p>
            <a:pPr lvl="1"/>
            <a:r>
              <a:rPr lang="fr-FR" dirty="0"/>
              <a:t>De stocker des fonctions dans des variables</a:t>
            </a:r>
          </a:p>
          <a:p>
            <a:pPr lvl="1"/>
            <a:r>
              <a:rPr lang="fr-FR" dirty="0"/>
              <a:t>De passer des fonctions en paramètre d’autres fonctions</a:t>
            </a:r>
          </a:p>
          <a:p>
            <a:r>
              <a:rPr lang="fr-FR" dirty="0"/>
              <a:t>La programmation fonctionnelle est notamment utilisée pour les fonctions </a:t>
            </a:r>
            <a:r>
              <a:rPr lang="fr-FR" b="1" dirty="0"/>
              <a:t>asynchrones</a:t>
            </a:r>
            <a:r>
              <a:rPr lang="fr-FR" dirty="0"/>
              <a:t> (c’est-à-dire les fonctions qui ne renvoient pas immédiatement un résultat)</a:t>
            </a:r>
            <a:endParaRPr lang="fr-FR" b="1" dirty="0"/>
          </a:p>
        </p:txBody>
      </p:sp>
    </p:spTree>
    <p:extLst>
      <p:ext uri="{BB962C8B-B14F-4D97-AF65-F5344CB8AC3E}">
        <p14:creationId xmlns:p14="http://schemas.microsoft.com/office/powerpoint/2010/main" val="5041477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1E2DF8-2538-4512-A006-33A99AC773D0}"/>
              </a:ext>
            </a:extLst>
          </p:cNvPr>
          <p:cNvSpPr>
            <a:spLocks noGrp="1"/>
          </p:cNvSpPr>
          <p:nvPr>
            <p:ph type="title"/>
          </p:nvPr>
        </p:nvSpPr>
        <p:spPr>
          <a:xfrm>
            <a:off x="2895600" y="764373"/>
            <a:ext cx="8610600" cy="1293028"/>
          </a:xfrm>
        </p:spPr>
        <p:txBody>
          <a:bodyPr/>
          <a:lstStyle/>
          <a:p>
            <a:r>
              <a:rPr lang="fr-FR"/>
              <a:t>Syntaxe</a:t>
            </a:r>
            <a:endParaRPr lang="fr-FR" dirty="0"/>
          </a:p>
        </p:txBody>
      </p:sp>
      <p:sp>
        <p:nvSpPr>
          <p:cNvPr id="3" name="Espace réservé du contenu 2">
            <a:extLst>
              <a:ext uri="{FF2B5EF4-FFF2-40B4-BE49-F238E27FC236}">
                <a16:creationId xmlns:a16="http://schemas.microsoft.com/office/drawing/2014/main" id="{9DD16452-04CD-47DA-BEFA-842F74B97466}"/>
              </a:ext>
            </a:extLst>
          </p:cNvPr>
          <p:cNvSpPr>
            <a:spLocks noGrp="1"/>
          </p:cNvSpPr>
          <p:nvPr>
            <p:ph idx="1"/>
          </p:nvPr>
        </p:nvSpPr>
        <p:spPr>
          <a:xfrm>
            <a:off x="685800" y="2194560"/>
            <a:ext cx="10820400" cy="3725949"/>
          </a:xfrm>
        </p:spPr>
        <p:txBody>
          <a:bodyPr>
            <a:normAutofit fontScale="92500" lnSpcReduction="10000"/>
          </a:bodyPr>
          <a:lstStyle/>
          <a:p>
            <a:r>
              <a:rPr lang="fr-FR" dirty="0"/>
              <a:t>Exemple d’utilisation de la programmation fonctionnelle : la fonction standard </a:t>
            </a:r>
            <a:r>
              <a:rPr lang="fr-FR" b="1" i="1" dirty="0" err="1"/>
              <a:t>setInterval</a:t>
            </a:r>
            <a:r>
              <a:rPr lang="fr-FR" b="1" i="1" dirty="0"/>
              <a:t>()</a:t>
            </a:r>
            <a:r>
              <a:rPr lang="fr-FR" dirty="0"/>
              <a:t> permet d’exécuter une fonction à intervalle de temps fixe</a:t>
            </a:r>
          </a:p>
          <a:p>
            <a:r>
              <a:rPr lang="fr-FR" dirty="0"/>
              <a:t>Elle prend deux paramètres : 1) la fonction à exécuter, 2) le temps en ms entre deux exécutions</a:t>
            </a:r>
          </a:p>
          <a:p>
            <a:r>
              <a:rPr lang="fr-FR" dirty="0"/>
              <a:t>Par exemple :</a:t>
            </a:r>
          </a:p>
          <a:p>
            <a:pPr marL="0" indent="0">
              <a:buNone/>
            </a:pPr>
            <a:r>
              <a:rPr lang="fr-FR" b="1" dirty="0">
                <a:latin typeface="Courier New" panose="02070309020205020404" pitchFamily="49" charset="0"/>
                <a:cs typeface="Courier New" panose="02070309020205020404" pitchFamily="49" charset="0"/>
              </a:rPr>
              <a:t>let</a:t>
            </a:r>
            <a:r>
              <a:rPr lang="fr-FR" dirty="0">
                <a:latin typeface="Courier New" panose="02070309020205020404" pitchFamily="49" charset="0"/>
                <a:cs typeface="Courier New" panose="02070309020205020404" pitchFamily="49" charset="0"/>
              </a:rPr>
              <a:t> callback = </a:t>
            </a:r>
            <a:r>
              <a:rPr lang="fr-FR" b="1"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 () {</a:t>
            </a:r>
          </a:p>
          <a:p>
            <a:pPr marL="0" indent="0">
              <a:buNone/>
            </a:pPr>
            <a:r>
              <a:rPr lang="fr-FR" dirty="0">
                <a:latin typeface="Courier New" panose="02070309020205020404" pitchFamily="49" charset="0"/>
                <a:cs typeface="Courier New" panose="02070309020205020404" pitchFamily="49" charset="0"/>
              </a:rPr>
              <a:t>   console.log("hello world");</a:t>
            </a:r>
          </a:p>
          <a:p>
            <a:pPr marL="0" indent="0">
              <a:buNone/>
            </a:pPr>
            <a:r>
              <a:rPr lang="fr-FR" dirty="0">
                <a:latin typeface="Courier New" panose="02070309020205020404" pitchFamily="49" charset="0"/>
                <a:cs typeface="Courier New" panose="02070309020205020404" pitchFamily="49" charset="0"/>
              </a:rPr>
              <a:t>};</a:t>
            </a:r>
          </a:p>
          <a:p>
            <a:pPr marL="0" indent="0">
              <a:buNone/>
            </a:pPr>
            <a:r>
              <a:rPr lang="fr-FR" dirty="0" err="1">
                <a:latin typeface="Courier New" panose="02070309020205020404" pitchFamily="49" charset="0"/>
                <a:cs typeface="Courier New" panose="02070309020205020404" pitchFamily="49" charset="0"/>
              </a:rPr>
              <a:t>setInterval</a:t>
            </a:r>
            <a:r>
              <a:rPr lang="fr-FR" dirty="0">
                <a:latin typeface="Courier New" panose="02070309020205020404" pitchFamily="49" charset="0"/>
                <a:cs typeface="Courier New" panose="02070309020205020404" pitchFamily="49" charset="0"/>
              </a:rPr>
              <a:t>(callback, 1000);</a:t>
            </a:r>
          </a:p>
          <a:p>
            <a:pPr marL="0" indent="0">
              <a:buNone/>
            </a:pPr>
            <a:r>
              <a:rPr lang="fr-FR" dirty="0" err="1">
                <a:latin typeface="Courier New" panose="02070309020205020404" pitchFamily="49" charset="0"/>
                <a:cs typeface="Courier New" panose="02070309020205020404" pitchFamily="49" charset="0"/>
              </a:rPr>
              <a:t>setInterval</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 { console.log ("hello world"); }, 1000);</a:t>
            </a:r>
          </a:p>
        </p:txBody>
      </p:sp>
      <p:pic>
        <p:nvPicPr>
          <p:cNvPr id="4" name="Graphique 3" descr="Pièces de puzzle">
            <a:extLst>
              <a:ext uri="{FF2B5EF4-FFF2-40B4-BE49-F238E27FC236}">
                <a16:creationId xmlns:a16="http://schemas.microsoft.com/office/drawing/2014/main" id="{D3BC8D02-F4E6-4669-810D-12097614A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951" y="5761485"/>
            <a:ext cx="914400" cy="914400"/>
          </a:xfrm>
          <a:prstGeom prst="rect">
            <a:avLst/>
          </a:prstGeom>
        </p:spPr>
      </p:pic>
    </p:spTree>
    <p:extLst>
      <p:ext uri="{BB962C8B-B14F-4D97-AF65-F5344CB8AC3E}">
        <p14:creationId xmlns:p14="http://schemas.microsoft.com/office/powerpoint/2010/main" val="21270563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Intégration en HTML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sz="2000" dirty="0"/>
              <a:t>Déclaration d’un script Javascript dans une page HTML</a:t>
            </a:r>
          </a:p>
          <a:p>
            <a:r>
              <a:rPr lang="fr-FR" sz="2000" dirty="0">
                <a:cs typeface="Courier New" panose="02070309020205020404" pitchFamily="49" charset="0"/>
              </a:rPr>
              <a:t>1</a:t>
            </a:r>
            <a:r>
              <a:rPr lang="fr-FR" sz="2000" baseline="30000" dirty="0">
                <a:cs typeface="Courier New" panose="02070309020205020404" pitchFamily="49" charset="0"/>
              </a:rPr>
              <a:t>ère</a:t>
            </a:r>
            <a:r>
              <a:rPr lang="fr-FR" sz="2000" dirty="0">
                <a:cs typeface="Courier New" panose="02070309020205020404" pitchFamily="49" charset="0"/>
              </a:rPr>
              <a:t> possibilité : dans la page HTML même</a:t>
            </a:r>
          </a:p>
          <a:p>
            <a:pPr marL="0" indent="0">
              <a:buNone/>
            </a:pPr>
            <a:r>
              <a:rPr lang="fr-FR" sz="2000" dirty="0">
                <a:latin typeface="Courier New" panose="02070309020205020404" pitchFamily="49" charset="0"/>
                <a:cs typeface="Courier New" panose="02070309020205020404" pitchFamily="49" charset="0"/>
              </a:rPr>
              <a:t>&lt;script type="</a:t>
            </a:r>
            <a:r>
              <a:rPr lang="fr-FR" sz="2000" dirty="0" err="1">
                <a:latin typeface="Courier New" panose="02070309020205020404" pitchFamily="49" charset="0"/>
                <a:cs typeface="Courier New" panose="02070309020205020404" pitchFamily="49" charset="0"/>
              </a:rPr>
              <a:t>text</a:t>
            </a:r>
            <a:r>
              <a:rPr lang="fr-FR" sz="2000" dirty="0">
                <a:latin typeface="Courier New" panose="02070309020205020404" pitchFamily="49" charset="0"/>
                <a:cs typeface="Courier New" panose="02070309020205020404" pitchFamily="49" charset="0"/>
              </a:rPr>
              <a:t>/javascript"&gt;…&lt;/script&gt;</a:t>
            </a:r>
          </a:p>
          <a:p>
            <a:r>
              <a:rPr lang="fr-FR" sz="2000" dirty="0">
                <a:cs typeface="Courier New" panose="02070309020205020404" pitchFamily="49" charset="0"/>
              </a:rPr>
              <a:t>2</a:t>
            </a:r>
            <a:r>
              <a:rPr lang="fr-FR" sz="2000" baseline="30000" dirty="0">
                <a:cs typeface="Courier New" panose="02070309020205020404" pitchFamily="49" charset="0"/>
              </a:rPr>
              <a:t>ème</a:t>
            </a:r>
            <a:r>
              <a:rPr lang="fr-FR" sz="2000" dirty="0">
                <a:cs typeface="Courier New" panose="02070309020205020404" pitchFamily="49" charset="0"/>
              </a:rPr>
              <a:t> possibilité : dans un fichier externe</a:t>
            </a:r>
          </a:p>
          <a:p>
            <a:pPr marL="0" indent="0">
              <a:buNone/>
            </a:pPr>
            <a:r>
              <a:rPr lang="fr-FR" sz="2000" dirty="0">
                <a:latin typeface="Courier New" panose="02070309020205020404" pitchFamily="49" charset="0"/>
                <a:cs typeface="Courier New" panose="02070309020205020404" pitchFamily="49" charset="0"/>
              </a:rPr>
              <a:t>&lt;script type="</a:t>
            </a:r>
            <a:r>
              <a:rPr lang="fr-FR" sz="2000" dirty="0" err="1">
                <a:latin typeface="Courier New" panose="02070309020205020404" pitchFamily="49" charset="0"/>
                <a:cs typeface="Courier New" panose="02070309020205020404" pitchFamily="49" charset="0"/>
              </a:rPr>
              <a:t>text</a:t>
            </a:r>
            <a:r>
              <a:rPr lang="fr-FR" sz="2000" dirty="0">
                <a:latin typeface="Courier New" panose="02070309020205020404" pitchFamily="49" charset="0"/>
                <a:cs typeface="Courier New" panose="02070309020205020404" pitchFamily="49" charset="0"/>
              </a:rPr>
              <a:t>/javascript" src="mon_code.js"&gt;&lt;/script&gt;</a:t>
            </a:r>
          </a:p>
          <a:p>
            <a:pPr marL="0" indent="0">
              <a:buNone/>
            </a:pPr>
            <a:endParaRPr lang="fr-FR" sz="2000" dirty="0">
              <a:cs typeface="Courier New" panose="02070309020205020404" pitchFamily="49" charset="0"/>
            </a:endParaRPr>
          </a:p>
        </p:txBody>
      </p:sp>
    </p:spTree>
    <p:extLst>
      <p:ext uri="{BB962C8B-B14F-4D97-AF65-F5344CB8AC3E}">
        <p14:creationId xmlns:p14="http://schemas.microsoft.com/office/powerpoint/2010/main" val="16245714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2895600" y="764373"/>
            <a:ext cx="8610600" cy="1293028"/>
          </a:xfrm>
        </p:spPr>
        <p:txBody>
          <a:bodyPr>
            <a:normAutofit/>
          </a:bodyPr>
          <a:lstStyle/>
          <a:p>
            <a:r>
              <a:rPr lang="fr-FR" dirty="0"/>
              <a:t>Document Object Model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77333" y="2194560"/>
            <a:ext cx="5816600" cy="4024125"/>
          </a:xfrm>
        </p:spPr>
        <p:txBody>
          <a:bodyPr>
            <a:normAutofit/>
          </a:bodyPr>
          <a:lstStyle/>
          <a:p>
            <a:r>
              <a:rPr lang="fr-FR" dirty="0"/>
              <a:t>L’intérêt de JS est de pouvoir manipuler le contenu d’une page HTML</a:t>
            </a:r>
          </a:p>
          <a:p>
            <a:r>
              <a:rPr lang="fr-FR" dirty="0"/>
              <a:t>Le </a:t>
            </a:r>
            <a:r>
              <a:rPr lang="fr-FR" b="1" dirty="0"/>
              <a:t>Document Object Model</a:t>
            </a:r>
            <a:r>
              <a:rPr lang="fr-FR" dirty="0"/>
              <a:t> (DOM) représente la page Web sous la forme d’un objet manipulable via Javascript</a:t>
            </a:r>
          </a:p>
          <a:p>
            <a:r>
              <a:rPr lang="fr-FR" dirty="0"/>
              <a:t>Dans un script inclus dans un fichier HTML, la variable globale « document » représente la page HTML</a:t>
            </a:r>
          </a:p>
          <a:p>
            <a:r>
              <a:rPr lang="fr-FR" dirty="0"/>
              <a:t>Le </a:t>
            </a:r>
            <a:r>
              <a:rPr lang="fr-FR" i="1" dirty="0"/>
              <a:t>document</a:t>
            </a:r>
            <a:r>
              <a:rPr lang="fr-FR" dirty="0"/>
              <a:t> contient des nœuds (</a:t>
            </a:r>
            <a:r>
              <a:rPr lang="fr-FR" dirty="0" err="1"/>
              <a:t>node</a:t>
            </a:r>
            <a:r>
              <a:rPr lang="fr-FR" dirty="0"/>
              <a:t>) enfants qui représentent les différents éléments de la page</a:t>
            </a:r>
          </a:p>
        </p:txBody>
      </p:sp>
      <p:pic>
        <p:nvPicPr>
          <p:cNvPr id="5" name="Image 4">
            <a:extLst>
              <a:ext uri="{FF2B5EF4-FFF2-40B4-BE49-F238E27FC236}">
                <a16:creationId xmlns:a16="http://schemas.microsoft.com/office/drawing/2014/main" id="{392ABF23-D227-46FD-B10A-CAE866521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978" y="2501159"/>
            <a:ext cx="3291244" cy="3410926"/>
          </a:xfrm>
          <a:prstGeom prst="rect">
            <a:avLst/>
          </a:prstGeom>
        </p:spPr>
      </p:pic>
    </p:spTree>
    <p:extLst>
      <p:ext uri="{BB962C8B-B14F-4D97-AF65-F5344CB8AC3E}">
        <p14:creationId xmlns:p14="http://schemas.microsoft.com/office/powerpoint/2010/main" val="13212529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996DF-8B5E-46F6-90B8-CE98EA13A85D}"/>
              </a:ext>
            </a:extLst>
          </p:cNvPr>
          <p:cNvSpPr>
            <a:spLocks noGrp="1"/>
          </p:cNvSpPr>
          <p:nvPr>
            <p:ph type="title"/>
          </p:nvPr>
        </p:nvSpPr>
        <p:spPr/>
        <p:txBody>
          <a:bodyPr/>
          <a:lstStyle/>
          <a:p>
            <a:r>
              <a:rPr lang="fr-FR" dirty="0"/>
              <a:t>Document Object Model</a:t>
            </a:r>
          </a:p>
        </p:txBody>
      </p:sp>
      <p:sp>
        <p:nvSpPr>
          <p:cNvPr id="3" name="Espace réservé du contenu 2">
            <a:extLst>
              <a:ext uri="{FF2B5EF4-FFF2-40B4-BE49-F238E27FC236}">
                <a16:creationId xmlns:a16="http://schemas.microsoft.com/office/drawing/2014/main" id="{D9207789-4155-4365-B6DE-49DD54679CF3}"/>
              </a:ext>
            </a:extLst>
          </p:cNvPr>
          <p:cNvSpPr>
            <a:spLocks noGrp="1"/>
          </p:cNvSpPr>
          <p:nvPr>
            <p:ph idx="1"/>
          </p:nvPr>
        </p:nvSpPr>
        <p:spPr>
          <a:xfrm>
            <a:off x="152401" y="2194560"/>
            <a:ext cx="5943599" cy="4024125"/>
          </a:xfrm>
        </p:spPr>
        <p:txBody>
          <a:bodyPr>
            <a:normAutofit/>
          </a:bodyPr>
          <a:lstStyle/>
          <a:p>
            <a:pPr marL="0" indent="0">
              <a:buNone/>
            </a:pPr>
            <a:r>
              <a:rPr lang="fr-FR" sz="1400" dirty="0">
                <a:latin typeface="Courier New" panose="02070309020205020404" pitchFamily="49" charset="0"/>
                <a:cs typeface="Courier New" panose="02070309020205020404" pitchFamily="49" charset="0"/>
              </a:rPr>
              <a:t>&lt;</a:t>
            </a:r>
            <a:r>
              <a:rPr lang="fr-FR" sz="1400" b="1" dirty="0" err="1">
                <a:solidFill>
                  <a:schemeClr val="accent6">
                    <a:lumMod val="75000"/>
                  </a:schemeClr>
                </a:solidFill>
                <a:latin typeface="Courier New" panose="02070309020205020404" pitchFamily="49" charset="0"/>
                <a:cs typeface="Courier New" panose="02070309020205020404" pitchFamily="49" charset="0"/>
              </a:rPr>
              <a:t>form</a:t>
            </a:r>
            <a:r>
              <a:rPr lang="fr-FR" sz="1400" dirty="0">
                <a:latin typeface="Courier New" panose="02070309020205020404" pitchFamily="49" charset="0"/>
                <a:cs typeface="Courier New" panose="02070309020205020404" pitchFamily="49" charset="0"/>
              </a:rPr>
              <a:t>&gt;</a:t>
            </a:r>
          </a:p>
          <a:p>
            <a:pPr marL="0" indent="0">
              <a:buNone/>
            </a:pPr>
            <a:r>
              <a:rPr lang="fr-FR" sz="1400" dirty="0">
                <a:latin typeface="Courier New" panose="02070309020205020404" pitchFamily="49" charset="0"/>
                <a:cs typeface="Courier New" panose="02070309020205020404" pitchFamily="49" charset="0"/>
              </a:rPr>
              <a:t>  &lt;</a:t>
            </a:r>
            <a:r>
              <a:rPr lang="fr-FR" sz="1400" b="1" dirty="0">
                <a:solidFill>
                  <a:schemeClr val="accent6">
                    <a:lumMod val="75000"/>
                  </a:schemeClr>
                </a:solidFill>
                <a:latin typeface="Courier New" panose="02070309020205020404" pitchFamily="49" charset="0"/>
                <a:cs typeface="Courier New" panose="02070309020205020404" pitchFamily="49" charset="0"/>
              </a:rPr>
              <a:t>label</a:t>
            </a:r>
            <a:r>
              <a:rPr lang="fr-FR" sz="1400" dirty="0">
                <a:latin typeface="Courier New" panose="02070309020205020404" pitchFamily="49" charset="0"/>
                <a:cs typeface="Courier New" panose="02070309020205020404" pitchFamily="49" charset="0"/>
              </a:rPr>
              <a:t> </a:t>
            </a:r>
            <a:r>
              <a:rPr lang="fr-FR" sz="1400" dirty="0">
                <a:solidFill>
                  <a:schemeClr val="accent1"/>
                </a:solidFill>
                <a:latin typeface="Courier New" panose="02070309020205020404" pitchFamily="49" charset="0"/>
                <a:cs typeface="Courier New" panose="02070309020205020404" pitchFamily="49" charset="0"/>
              </a:rPr>
              <a:t>for</a:t>
            </a:r>
            <a:r>
              <a:rPr lang="fr-FR" sz="1400" dirty="0">
                <a:latin typeface="Courier New" panose="02070309020205020404" pitchFamily="49" charset="0"/>
                <a:cs typeface="Courier New" panose="02070309020205020404" pitchFamily="49" charset="0"/>
              </a:rPr>
              <a:t>="</a:t>
            </a:r>
            <a:r>
              <a:rPr lang="fr-FR" sz="1400" b="1" dirty="0">
                <a:solidFill>
                  <a:schemeClr val="accent4">
                    <a:lumMod val="75000"/>
                  </a:schemeClr>
                </a:solidFill>
                <a:latin typeface="Courier New" panose="02070309020205020404" pitchFamily="49" charset="0"/>
                <a:cs typeface="Courier New" panose="02070309020205020404" pitchFamily="49" charset="0"/>
              </a:rPr>
              <a:t>mdp1</a:t>
            </a:r>
            <a:r>
              <a:rPr lang="fr-FR" sz="1400" dirty="0">
                <a:latin typeface="Courier New" panose="02070309020205020404" pitchFamily="49" charset="0"/>
                <a:cs typeface="Courier New" panose="02070309020205020404" pitchFamily="49" charset="0"/>
              </a:rPr>
              <a:t>"&gt;Saisir mot de passe :&lt;/</a:t>
            </a:r>
            <a:r>
              <a:rPr lang="fr-FR" sz="1400" b="1" dirty="0">
                <a:solidFill>
                  <a:schemeClr val="accent6">
                    <a:lumMod val="75000"/>
                  </a:schemeClr>
                </a:solidFill>
                <a:latin typeface="Courier New" panose="02070309020205020404" pitchFamily="49" charset="0"/>
                <a:cs typeface="Courier New" panose="02070309020205020404" pitchFamily="49" charset="0"/>
              </a:rPr>
              <a:t>label</a:t>
            </a:r>
            <a:r>
              <a:rPr lang="fr-FR" sz="1400" dirty="0">
                <a:latin typeface="Courier New" panose="02070309020205020404" pitchFamily="49" charset="0"/>
                <a:cs typeface="Courier New" panose="02070309020205020404" pitchFamily="49" charset="0"/>
              </a:rPr>
              <a:t>&gt;</a:t>
            </a:r>
          </a:p>
          <a:p>
            <a:pPr marL="0" indent="0">
              <a:buNone/>
            </a:pPr>
            <a:r>
              <a:rPr lang="fr-FR" sz="1400" dirty="0">
                <a:latin typeface="Courier New" panose="02070309020205020404" pitchFamily="49" charset="0"/>
                <a:cs typeface="Courier New" panose="02070309020205020404" pitchFamily="49" charset="0"/>
              </a:rPr>
              <a:t>  &lt;</a:t>
            </a:r>
            <a:r>
              <a:rPr lang="fr-FR" sz="1400" b="1" dirty="0">
                <a:solidFill>
                  <a:schemeClr val="accent6">
                    <a:lumMod val="75000"/>
                  </a:schemeClr>
                </a:solidFill>
                <a:latin typeface="Courier New" panose="02070309020205020404" pitchFamily="49" charset="0"/>
                <a:cs typeface="Courier New" panose="02070309020205020404" pitchFamily="49" charset="0"/>
              </a:rPr>
              <a:t>input</a:t>
            </a:r>
            <a:r>
              <a:rPr lang="fr-FR" sz="1400" dirty="0">
                <a:latin typeface="Courier New" panose="02070309020205020404" pitchFamily="49" charset="0"/>
                <a:cs typeface="Courier New" panose="02070309020205020404" pitchFamily="49" charset="0"/>
              </a:rPr>
              <a:t> </a:t>
            </a:r>
            <a:r>
              <a:rPr lang="fr-FR" sz="1400" dirty="0">
                <a:solidFill>
                  <a:schemeClr val="accent1"/>
                </a:solidFill>
                <a:latin typeface="Courier New" panose="02070309020205020404" pitchFamily="49" charset="0"/>
                <a:cs typeface="Courier New" panose="02070309020205020404" pitchFamily="49" charset="0"/>
              </a:rPr>
              <a:t>type</a:t>
            </a:r>
            <a:r>
              <a:rPr lang="fr-FR" sz="1400" dirty="0">
                <a:latin typeface="Courier New" panose="02070309020205020404" pitchFamily="49" charset="0"/>
                <a:cs typeface="Courier New" panose="02070309020205020404" pitchFamily="49" charset="0"/>
              </a:rPr>
              <a:t>="</a:t>
            </a:r>
            <a:r>
              <a:rPr lang="fr-FR" sz="1400" b="1" dirty="0" err="1">
                <a:solidFill>
                  <a:schemeClr val="accent4">
                    <a:lumMod val="75000"/>
                  </a:schemeClr>
                </a:solidFill>
                <a:latin typeface="Courier New" panose="02070309020205020404" pitchFamily="49" charset="0"/>
                <a:cs typeface="Courier New" panose="02070309020205020404" pitchFamily="49" charset="0"/>
              </a:rPr>
              <a:t>password</a:t>
            </a:r>
            <a:r>
              <a:rPr lang="fr-FR" sz="1400" dirty="0">
                <a:latin typeface="Courier New" panose="02070309020205020404" pitchFamily="49" charset="0"/>
                <a:cs typeface="Courier New" panose="02070309020205020404" pitchFamily="49" charset="0"/>
              </a:rPr>
              <a:t>" </a:t>
            </a:r>
            <a:r>
              <a:rPr lang="fr-FR" sz="1400" dirty="0" err="1">
                <a:solidFill>
                  <a:schemeClr val="accent1"/>
                </a:solidFill>
                <a:latin typeface="Courier New" panose="02070309020205020404" pitchFamily="49" charset="0"/>
                <a:cs typeface="Courier New" panose="02070309020205020404" pitchFamily="49" charset="0"/>
              </a:rPr>
              <a:t>name</a:t>
            </a:r>
            <a:r>
              <a:rPr lang="fr-FR" sz="1400" dirty="0">
                <a:latin typeface="Courier New" panose="02070309020205020404" pitchFamily="49" charset="0"/>
                <a:cs typeface="Courier New" panose="02070309020205020404" pitchFamily="49" charset="0"/>
              </a:rPr>
              <a:t>="</a:t>
            </a:r>
            <a:r>
              <a:rPr lang="fr-FR" sz="1400" b="1" dirty="0" err="1">
                <a:solidFill>
                  <a:schemeClr val="accent4">
                    <a:lumMod val="75000"/>
                  </a:schemeClr>
                </a:solidFill>
                <a:latin typeface="Courier New" panose="02070309020205020404" pitchFamily="49" charset="0"/>
                <a:cs typeface="Courier New" panose="02070309020205020404" pitchFamily="49" charset="0"/>
              </a:rPr>
              <a:t>mdp</a:t>
            </a:r>
            <a:r>
              <a:rPr lang="fr-FR" sz="1400" dirty="0">
                <a:latin typeface="Courier New" panose="02070309020205020404" pitchFamily="49" charset="0"/>
                <a:cs typeface="Courier New" panose="02070309020205020404" pitchFamily="49" charset="0"/>
              </a:rPr>
              <a:t>" id="</a:t>
            </a:r>
            <a:r>
              <a:rPr lang="fr-FR" sz="1400" b="1" dirty="0">
                <a:solidFill>
                  <a:schemeClr val="accent4">
                    <a:lumMod val="75000"/>
                  </a:schemeClr>
                </a:solidFill>
                <a:latin typeface="Courier New" panose="02070309020205020404" pitchFamily="49" charset="0"/>
                <a:cs typeface="Courier New" panose="02070309020205020404" pitchFamily="49" charset="0"/>
              </a:rPr>
              <a:t>mdp1</a:t>
            </a:r>
            <a:r>
              <a:rPr lang="fr-FR" sz="1400" dirty="0">
                <a:latin typeface="Courier New" panose="02070309020205020404" pitchFamily="49" charset="0"/>
                <a:cs typeface="Courier New" panose="02070309020205020404" pitchFamily="49" charset="0"/>
              </a:rPr>
              <a:t>" /&gt;</a:t>
            </a:r>
          </a:p>
          <a:p>
            <a:pPr marL="0" indent="0">
              <a:buNone/>
            </a:pPr>
            <a:r>
              <a:rPr lang="fr-FR" sz="1400" dirty="0">
                <a:latin typeface="Courier New" panose="02070309020205020404" pitchFamily="49" charset="0"/>
                <a:cs typeface="Courier New" panose="02070309020205020404" pitchFamily="49" charset="0"/>
              </a:rPr>
              <a:t>  &lt;</a:t>
            </a:r>
            <a:r>
              <a:rPr lang="fr-FR" sz="1400" b="1" dirty="0">
                <a:solidFill>
                  <a:schemeClr val="accent6">
                    <a:lumMod val="75000"/>
                  </a:schemeClr>
                </a:solidFill>
                <a:latin typeface="Courier New" panose="02070309020205020404" pitchFamily="49" charset="0"/>
                <a:cs typeface="Courier New" panose="02070309020205020404" pitchFamily="49" charset="0"/>
              </a:rPr>
              <a:t>label</a:t>
            </a:r>
            <a:r>
              <a:rPr lang="fr-FR" sz="1400" dirty="0">
                <a:latin typeface="Courier New" panose="02070309020205020404" pitchFamily="49" charset="0"/>
                <a:cs typeface="Courier New" panose="02070309020205020404" pitchFamily="49" charset="0"/>
              </a:rPr>
              <a:t> </a:t>
            </a:r>
            <a:r>
              <a:rPr lang="fr-FR" sz="1400" dirty="0">
                <a:solidFill>
                  <a:schemeClr val="accent1"/>
                </a:solidFill>
                <a:latin typeface="Courier New" panose="02070309020205020404" pitchFamily="49" charset="0"/>
                <a:cs typeface="Courier New" panose="02070309020205020404" pitchFamily="49" charset="0"/>
              </a:rPr>
              <a:t>for</a:t>
            </a:r>
            <a:r>
              <a:rPr lang="fr-FR" sz="1400" dirty="0">
                <a:latin typeface="Courier New" panose="02070309020205020404" pitchFamily="49" charset="0"/>
                <a:cs typeface="Courier New" panose="02070309020205020404" pitchFamily="49" charset="0"/>
              </a:rPr>
              <a:t>="</a:t>
            </a:r>
            <a:r>
              <a:rPr lang="fr-FR" sz="1400" b="1" dirty="0">
                <a:solidFill>
                  <a:schemeClr val="accent4">
                    <a:lumMod val="75000"/>
                  </a:schemeClr>
                </a:solidFill>
                <a:latin typeface="Courier New" panose="02070309020205020404" pitchFamily="49" charset="0"/>
                <a:cs typeface="Courier New" panose="02070309020205020404" pitchFamily="49" charset="0"/>
              </a:rPr>
              <a:t>mdp2</a:t>
            </a:r>
            <a:r>
              <a:rPr lang="fr-FR" sz="1400" dirty="0">
                <a:latin typeface="Courier New" panose="02070309020205020404" pitchFamily="49" charset="0"/>
                <a:cs typeface="Courier New" panose="02070309020205020404" pitchFamily="49" charset="0"/>
              </a:rPr>
              <a:t>"&gt;Confirmer :&lt;/</a:t>
            </a:r>
            <a:r>
              <a:rPr lang="fr-FR" sz="1400" b="1" dirty="0">
                <a:solidFill>
                  <a:schemeClr val="accent6">
                    <a:lumMod val="75000"/>
                  </a:schemeClr>
                </a:solidFill>
                <a:latin typeface="Courier New" panose="02070309020205020404" pitchFamily="49" charset="0"/>
                <a:cs typeface="Courier New" panose="02070309020205020404" pitchFamily="49" charset="0"/>
              </a:rPr>
              <a:t>label</a:t>
            </a:r>
            <a:r>
              <a:rPr lang="fr-FR" sz="1400" dirty="0">
                <a:latin typeface="Courier New" panose="02070309020205020404" pitchFamily="49" charset="0"/>
                <a:cs typeface="Courier New" panose="02070309020205020404" pitchFamily="49" charset="0"/>
              </a:rPr>
              <a:t>&gt;</a:t>
            </a:r>
          </a:p>
          <a:p>
            <a:pPr marL="0" indent="0">
              <a:buNone/>
            </a:pPr>
            <a:r>
              <a:rPr lang="fr-FR" sz="1400" dirty="0">
                <a:latin typeface="Courier New" panose="02070309020205020404" pitchFamily="49" charset="0"/>
                <a:cs typeface="Courier New" panose="02070309020205020404" pitchFamily="49" charset="0"/>
              </a:rPr>
              <a:t>  &lt;</a:t>
            </a:r>
            <a:r>
              <a:rPr lang="fr-FR" sz="1400" b="1" dirty="0">
                <a:solidFill>
                  <a:schemeClr val="accent6">
                    <a:lumMod val="75000"/>
                  </a:schemeClr>
                </a:solidFill>
                <a:latin typeface="Courier New" panose="02070309020205020404" pitchFamily="49" charset="0"/>
                <a:cs typeface="Courier New" panose="02070309020205020404" pitchFamily="49" charset="0"/>
              </a:rPr>
              <a:t>input</a:t>
            </a:r>
            <a:r>
              <a:rPr lang="fr-FR" sz="1400" dirty="0">
                <a:latin typeface="Courier New" panose="02070309020205020404" pitchFamily="49" charset="0"/>
                <a:cs typeface="Courier New" panose="02070309020205020404" pitchFamily="49" charset="0"/>
              </a:rPr>
              <a:t> </a:t>
            </a:r>
            <a:r>
              <a:rPr lang="fr-FR" sz="1400" dirty="0">
                <a:solidFill>
                  <a:schemeClr val="accent1"/>
                </a:solidFill>
                <a:latin typeface="Courier New" panose="02070309020205020404" pitchFamily="49" charset="0"/>
                <a:cs typeface="Courier New" panose="02070309020205020404" pitchFamily="49" charset="0"/>
              </a:rPr>
              <a:t>type</a:t>
            </a:r>
            <a:r>
              <a:rPr lang="fr-FR" sz="1400" dirty="0">
                <a:latin typeface="Courier New" panose="02070309020205020404" pitchFamily="49" charset="0"/>
                <a:cs typeface="Courier New" panose="02070309020205020404" pitchFamily="49" charset="0"/>
              </a:rPr>
              <a:t>="</a:t>
            </a:r>
            <a:r>
              <a:rPr lang="fr-FR" sz="1400" b="1" dirty="0" err="1">
                <a:solidFill>
                  <a:schemeClr val="accent4">
                    <a:lumMod val="75000"/>
                  </a:schemeClr>
                </a:solidFill>
                <a:latin typeface="Courier New" panose="02070309020205020404" pitchFamily="49" charset="0"/>
                <a:cs typeface="Courier New" panose="02070309020205020404" pitchFamily="49" charset="0"/>
              </a:rPr>
              <a:t>password</a:t>
            </a:r>
            <a:r>
              <a:rPr lang="fr-FR" sz="1400" dirty="0">
                <a:latin typeface="Courier New" panose="02070309020205020404" pitchFamily="49" charset="0"/>
                <a:cs typeface="Courier New" panose="02070309020205020404" pitchFamily="49" charset="0"/>
              </a:rPr>
              <a:t>" </a:t>
            </a:r>
            <a:r>
              <a:rPr lang="fr-FR" sz="1400" dirty="0" err="1">
                <a:solidFill>
                  <a:schemeClr val="accent1"/>
                </a:solidFill>
                <a:latin typeface="Courier New" panose="02070309020205020404" pitchFamily="49" charset="0"/>
                <a:cs typeface="Courier New" panose="02070309020205020404" pitchFamily="49" charset="0"/>
              </a:rPr>
              <a:t>name</a:t>
            </a:r>
            <a:r>
              <a:rPr lang="fr-FR" sz="1400" dirty="0">
                <a:latin typeface="Courier New" panose="02070309020205020404" pitchFamily="49" charset="0"/>
                <a:cs typeface="Courier New" panose="02070309020205020404" pitchFamily="49" charset="0"/>
              </a:rPr>
              <a:t>="</a:t>
            </a:r>
            <a:r>
              <a:rPr lang="fr-FR" sz="1400" b="1" dirty="0">
                <a:solidFill>
                  <a:schemeClr val="accent4">
                    <a:lumMod val="75000"/>
                  </a:schemeClr>
                </a:solidFill>
                <a:latin typeface="Courier New" panose="02070309020205020404" pitchFamily="49" charset="0"/>
                <a:cs typeface="Courier New" panose="02070309020205020404" pitchFamily="49" charset="0"/>
              </a:rPr>
              <a:t>mdp2</a:t>
            </a:r>
            <a:r>
              <a:rPr lang="fr-FR" sz="1400" dirty="0">
                <a:latin typeface="Courier New" panose="02070309020205020404" pitchFamily="49" charset="0"/>
                <a:cs typeface="Courier New" panose="02070309020205020404" pitchFamily="49" charset="0"/>
              </a:rPr>
              <a:t>" id="</a:t>
            </a:r>
            <a:r>
              <a:rPr lang="fr-FR" sz="1400" b="1" dirty="0">
                <a:solidFill>
                  <a:schemeClr val="accent4">
                    <a:lumMod val="75000"/>
                  </a:schemeClr>
                </a:solidFill>
                <a:latin typeface="Courier New" panose="02070309020205020404" pitchFamily="49" charset="0"/>
                <a:cs typeface="Courier New" panose="02070309020205020404" pitchFamily="49" charset="0"/>
              </a:rPr>
              <a:t>mdp2</a:t>
            </a:r>
            <a:r>
              <a:rPr lang="fr-FR" sz="1400" dirty="0">
                <a:latin typeface="Courier New" panose="02070309020205020404" pitchFamily="49" charset="0"/>
                <a:cs typeface="Courier New" panose="02070309020205020404" pitchFamily="49" charset="0"/>
              </a:rPr>
              <a:t>" /&gt;</a:t>
            </a:r>
          </a:p>
          <a:p>
            <a:pPr marL="0" indent="0">
              <a:buNone/>
            </a:pPr>
            <a:r>
              <a:rPr lang="fr-FR" sz="1400" dirty="0">
                <a:latin typeface="Courier New" panose="02070309020205020404" pitchFamily="49" charset="0"/>
                <a:cs typeface="Courier New" panose="02070309020205020404" pitchFamily="49" charset="0"/>
              </a:rPr>
              <a:t>&lt;/</a:t>
            </a:r>
            <a:r>
              <a:rPr lang="fr-FR" sz="1400" b="1" dirty="0" err="1">
                <a:solidFill>
                  <a:schemeClr val="accent6">
                    <a:lumMod val="75000"/>
                  </a:schemeClr>
                </a:solidFill>
                <a:latin typeface="Courier New" panose="02070309020205020404" pitchFamily="49" charset="0"/>
                <a:cs typeface="Courier New" panose="02070309020205020404" pitchFamily="49" charset="0"/>
              </a:rPr>
              <a:t>form</a:t>
            </a:r>
            <a:r>
              <a:rPr lang="fr-FR" sz="1400" dirty="0">
                <a:latin typeface="Courier New" panose="02070309020205020404" pitchFamily="49" charset="0"/>
                <a:cs typeface="Courier New" panose="02070309020205020404" pitchFamily="49" charset="0"/>
              </a:rPr>
              <a:t>&gt;</a:t>
            </a:r>
          </a:p>
        </p:txBody>
      </p:sp>
      <p:sp>
        <p:nvSpPr>
          <p:cNvPr id="4" name="Espace réservé du contenu 2">
            <a:extLst>
              <a:ext uri="{FF2B5EF4-FFF2-40B4-BE49-F238E27FC236}">
                <a16:creationId xmlns:a16="http://schemas.microsoft.com/office/drawing/2014/main" id="{B95DE26C-51FA-4AAA-A561-1006C786134E}"/>
              </a:ext>
            </a:extLst>
          </p:cNvPr>
          <p:cNvSpPr txBox="1">
            <a:spLocks/>
          </p:cNvSpPr>
          <p:nvPr/>
        </p:nvSpPr>
        <p:spPr>
          <a:xfrm>
            <a:off x="6096001" y="2331719"/>
            <a:ext cx="584835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FR" sz="1600" b="1" dirty="0">
                <a:latin typeface="Courier New" panose="02070309020205020404" pitchFamily="49" charset="0"/>
                <a:cs typeface="Courier New" panose="02070309020205020404" pitchFamily="49" charset="0"/>
              </a:rPr>
              <a:t>let</a:t>
            </a:r>
            <a:r>
              <a:rPr lang="fr-FR" sz="1600" dirty="0">
                <a:latin typeface="Courier New" panose="02070309020205020404" pitchFamily="49" charset="0"/>
                <a:cs typeface="Courier New" panose="02070309020205020404" pitchFamily="49" charset="0"/>
              </a:rPr>
              <a:t> mdp1 = </a:t>
            </a:r>
            <a:r>
              <a:rPr lang="fr-FR" sz="1600" dirty="0" err="1">
                <a:latin typeface="Courier New" panose="02070309020205020404" pitchFamily="49" charset="0"/>
                <a:cs typeface="Courier New" panose="02070309020205020404" pitchFamily="49" charset="0"/>
              </a:rPr>
              <a:t>document.getElementById</a:t>
            </a:r>
            <a:r>
              <a:rPr lang="fr-FR" sz="1600" dirty="0">
                <a:latin typeface="Courier New" panose="02070309020205020404" pitchFamily="49" charset="0"/>
                <a:cs typeface="Courier New" panose="02070309020205020404" pitchFamily="49" charset="0"/>
              </a:rPr>
              <a:t>(‘mdp1’);</a:t>
            </a:r>
          </a:p>
          <a:p>
            <a:pPr marL="0" indent="0">
              <a:buFont typeface="Arial" panose="020B0604020202020204" pitchFamily="34" charset="0"/>
              <a:buNone/>
            </a:pPr>
            <a:r>
              <a:rPr lang="fr-FR" sz="1600" b="1" dirty="0">
                <a:latin typeface="Courier New" panose="02070309020205020404" pitchFamily="49" charset="0"/>
                <a:cs typeface="Courier New" panose="02070309020205020404" pitchFamily="49" charset="0"/>
              </a:rPr>
              <a:t>let</a:t>
            </a:r>
            <a:r>
              <a:rPr lang="fr-FR" sz="1600" dirty="0">
                <a:latin typeface="Courier New" panose="02070309020205020404" pitchFamily="49" charset="0"/>
                <a:cs typeface="Courier New" panose="02070309020205020404" pitchFamily="49" charset="0"/>
              </a:rPr>
              <a:t> mdp2 = </a:t>
            </a:r>
            <a:r>
              <a:rPr lang="fr-FR" sz="1600" dirty="0" err="1">
                <a:latin typeface="Courier New" panose="02070309020205020404" pitchFamily="49" charset="0"/>
                <a:cs typeface="Courier New" panose="02070309020205020404" pitchFamily="49" charset="0"/>
              </a:rPr>
              <a:t>document.getElementById</a:t>
            </a:r>
            <a:r>
              <a:rPr lang="fr-FR" sz="1600" dirty="0">
                <a:latin typeface="Courier New" panose="02070309020205020404" pitchFamily="49" charset="0"/>
                <a:cs typeface="Courier New" panose="02070309020205020404" pitchFamily="49" charset="0"/>
              </a:rPr>
              <a:t>(‘mdp2’);</a:t>
            </a:r>
          </a:p>
          <a:p>
            <a:pPr marL="0" indent="0">
              <a:buFont typeface="Arial" panose="020B0604020202020204" pitchFamily="34" charset="0"/>
              <a:buNone/>
            </a:pPr>
            <a:r>
              <a:rPr lang="fr-FR" sz="1600" b="1" dirty="0">
                <a:latin typeface="Courier New" panose="02070309020205020404" pitchFamily="49" charset="0"/>
                <a:cs typeface="Courier New" panose="02070309020205020404" pitchFamily="49" charset="0"/>
              </a:rPr>
              <a:t>if</a:t>
            </a:r>
            <a:r>
              <a:rPr lang="fr-FR" sz="1600" dirty="0">
                <a:latin typeface="Courier New" panose="02070309020205020404" pitchFamily="49" charset="0"/>
                <a:cs typeface="Courier New" panose="02070309020205020404" pitchFamily="49" charset="0"/>
              </a:rPr>
              <a:t>(mdp1.value !== mdp2.value) {</a:t>
            </a:r>
          </a:p>
          <a:p>
            <a:pPr marL="0" indent="0">
              <a:buFont typeface="Arial" panose="020B0604020202020204" pitchFamily="34" charset="0"/>
              <a:buNone/>
            </a:pPr>
            <a:r>
              <a:rPr lang="fr-FR" sz="1600" dirty="0">
                <a:latin typeface="Courier New" panose="02070309020205020404" pitchFamily="49" charset="0"/>
                <a:cs typeface="Courier New" panose="02070309020205020404" pitchFamily="49" charset="0"/>
              </a:rPr>
              <a:t>  console.log(‘Les mots de passe ne correspondent pas’);</a:t>
            </a:r>
          </a:p>
          <a:p>
            <a:pPr marL="0" indent="0">
              <a:buFont typeface="Arial" panose="020B0604020202020204" pitchFamily="34" charset="0"/>
              <a:buNone/>
            </a:pPr>
            <a:r>
              <a:rPr lang="fr-FR" sz="1600" dirty="0">
                <a:latin typeface="Courier New" panose="02070309020205020404" pitchFamily="49" charset="0"/>
                <a:cs typeface="Courier New" panose="02070309020205020404" pitchFamily="49" charset="0"/>
              </a:rPr>
              <a:t>}</a:t>
            </a:r>
          </a:p>
        </p:txBody>
      </p:sp>
      <p:pic>
        <p:nvPicPr>
          <p:cNvPr id="6" name="Graphique 5" descr="Pièces de puzzle">
            <a:extLst>
              <a:ext uri="{FF2B5EF4-FFF2-40B4-BE49-F238E27FC236}">
                <a16:creationId xmlns:a16="http://schemas.microsoft.com/office/drawing/2014/main" id="{A2AED8AB-23E3-4D12-B0CA-4D4D56618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951" y="5761485"/>
            <a:ext cx="914400" cy="914400"/>
          </a:xfrm>
          <a:prstGeom prst="rect">
            <a:avLst/>
          </a:prstGeom>
        </p:spPr>
      </p:pic>
    </p:spTree>
    <p:extLst>
      <p:ext uri="{BB962C8B-B14F-4D97-AF65-F5344CB8AC3E}">
        <p14:creationId xmlns:p14="http://schemas.microsoft.com/office/powerpoint/2010/main" val="22389298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FF6E9-23BF-4890-83DE-A202C41568F5}"/>
              </a:ext>
            </a:extLst>
          </p:cNvPr>
          <p:cNvSpPr>
            <a:spLocks noGrp="1"/>
          </p:cNvSpPr>
          <p:nvPr>
            <p:ph type="title"/>
          </p:nvPr>
        </p:nvSpPr>
        <p:spPr/>
        <p:txBody>
          <a:bodyPr/>
          <a:lstStyle/>
          <a:p>
            <a:r>
              <a:rPr lang="fr-FR" dirty="0"/>
              <a:t>Évènements</a:t>
            </a:r>
          </a:p>
        </p:txBody>
      </p:sp>
      <p:sp>
        <p:nvSpPr>
          <p:cNvPr id="3" name="Espace réservé du contenu 2">
            <a:extLst>
              <a:ext uri="{FF2B5EF4-FFF2-40B4-BE49-F238E27FC236}">
                <a16:creationId xmlns:a16="http://schemas.microsoft.com/office/drawing/2014/main" id="{39D3B9FA-3527-4AD0-9585-C82958574BBB}"/>
              </a:ext>
            </a:extLst>
          </p:cNvPr>
          <p:cNvSpPr>
            <a:spLocks noGrp="1"/>
          </p:cNvSpPr>
          <p:nvPr>
            <p:ph idx="1"/>
          </p:nvPr>
        </p:nvSpPr>
        <p:spPr/>
        <p:txBody>
          <a:bodyPr/>
          <a:lstStyle/>
          <a:p>
            <a:r>
              <a:rPr lang="fr-FR" dirty="0"/>
              <a:t>Il est possible de déclencher l’exécution de code Javascript sur des évènements</a:t>
            </a:r>
          </a:p>
          <a:p>
            <a:r>
              <a:rPr lang="fr-FR" dirty="0"/>
              <a:t>Pour cela on pourra utiliser des attributs tels que « </a:t>
            </a:r>
            <a:r>
              <a:rPr lang="fr-FR" dirty="0" err="1"/>
              <a:t>onclick</a:t>
            </a:r>
            <a:r>
              <a:rPr lang="fr-FR" dirty="0"/>
              <a:t> » ou « </a:t>
            </a:r>
            <a:r>
              <a:rPr lang="fr-FR" dirty="0" err="1"/>
              <a:t>onchange</a:t>
            </a:r>
            <a:r>
              <a:rPr lang="fr-FR" dirty="0"/>
              <a:t> » qui permettent respectivement d’appeler une fonction JS lors d’un clic ou lorsque la valeur d’un champs change</a:t>
            </a:r>
          </a:p>
        </p:txBody>
      </p:sp>
    </p:spTree>
    <p:extLst>
      <p:ext uri="{BB962C8B-B14F-4D97-AF65-F5344CB8AC3E}">
        <p14:creationId xmlns:p14="http://schemas.microsoft.com/office/powerpoint/2010/main" val="1042859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F12F1-1CE0-456E-AB60-35DD795C6BD3}"/>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A0D4540A-BBD9-4424-9DB3-6F1B1CBE1BBF}"/>
              </a:ext>
            </a:extLst>
          </p:cNvPr>
          <p:cNvSpPr>
            <a:spLocks noGrp="1"/>
          </p:cNvSpPr>
          <p:nvPr>
            <p:ph idx="1"/>
          </p:nvPr>
        </p:nvSpPr>
        <p:spPr/>
        <p:txBody>
          <a:bodyPr/>
          <a:lstStyle/>
          <a:p>
            <a:r>
              <a:rPr lang="fr-FR" dirty="0"/>
              <a:t>Changer la couleur d’un paragraphe lors d’un clic sur un bouton</a:t>
            </a:r>
          </a:p>
          <a:p>
            <a:pPr lvl="1"/>
            <a:r>
              <a:rPr lang="fr-FR" dirty="0"/>
              <a:t>Ecrire une page HTML avec un paragraphe et un bouton</a:t>
            </a:r>
          </a:p>
          <a:p>
            <a:pPr lvl="1"/>
            <a:r>
              <a:rPr lang="fr-FR" dirty="0"/>
              <a:t>Ecrire une classe CSS qui permet de donner une couleur à un paragraphe</a:t>
            </a:r>
          </a:p>
          <a:p>
            <a:pPr lvl="1"/>
            <a:r>
              <a:rPr lang="fr-FR" dirty="0"/>
              <a:t>Ecrire une fonction JS qui accède à un paragraphe et lui donne la classe CSS</a:t>
            </a:r>
          </a:p>
          <a:p>
            <a:pPr lvl="1"/>
            <a:r>
              <a:rPr lang="fr-FR" dirty="0"/>
              <a:t>Enregistrer le déclenchement de cette fonction JS dans l’évènement </a:t>
            </a:r>
            <a:r>
              <a:rPr lang="fr-FR" dirty="0" err="1"/>
              <a:t>onclick</a:t>
            </a:r>
            <a:r>
              <a:rPr lang="fr-FR" dirty="0"/>
              <a:t> du bouton</a:t>
            </a:r>
          </a:p>
          <a:p>
            <a:r>
              <a:rPr lang="fr-FR" dirty="0"/>
              <a:t>Changer la couleur du fond de la page lors du clic sur le bouton : on alterne entre rouge et bleu</a:t>
            </a:r>
          </a:p>
        </p:txBody>
      </p:sp>
      <p:pic>
        <p:nvPicPr>
          <p:cNvPr id="4" name="Graphique 3" descr="Pièces de puzzle">
            <a:extLst>
              <a:ext uri="{FF2B5EF4-FFF2-40B4-BE49-F238E27FC236}">
                <a16:creationId xmlns:a16="http://schemas.microsoft.com/office/drawing/2014/main" id="{64575C2A-E4C1-40F9-BCA8-7901122A59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951" y="5761485"/>
            <a:ext cx="914400" cy="914400"/>
          </a:xfrm>
          <a:prstGeom prst="rect">
            <a:avLst/>
          </a:prstGeom>
        </p:spPr>
      </p:pic>
    </p:spTree>
    <p:extLst>
      <p:ext uri="{BB962C8B-B14F-4D97-AF65-F5344CB8AC3E}">
        <p14:creationId xmlns:p14="http://schemas.microsoft.com/office/powerpoint/2010/main" val="47002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Exemple d’XML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normAutofit fontScale="70000" lnSpcReduction="20000"/>
          </a:bodyPr>
          <a:lstStyle/>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&lt;?xml version="1.0" </a:t>
            </a:r>
            <a:r>
              <a:rPr lang="fr-FR" b="1" dirty="0" err="1">
                <a:latin typeface="Courier New" panose="02070309020205020404" pitchFamily="49" charset="0"/>
                <a:cs typeface="Courier New" panose="02070309020205020404" pitchFamily="49" charset="0"/>
              </a:rPr>
              <a:t>encoding</a:t>
            </a:r>
            <a:r>
              <a:rPr lang="fr-FR" b="1" dirty="0">
                <a:latin typeface="Courier New" panose="02070309020205020404" pitchFamily="49" charset="0"/>
                <a:cs typeface="Courier New" panose="02070309020205020404" pitchFamily="49" charset="0"/>
              </a:rPr>
              <a:t>="ISO-8859-1"?&gt;</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cinema</a:t>
            </a:r>
            <a:r>
              <a:rPr lang="fr-FR" b="1" dirty="0">
                <a:latin typeface="Courier New" panose="02070309020205020404" pitchFamily="49" charset="0"/>
                <a:cs typeface="Courier New" panose="02070309020205020404" pitchFamily="49" charset="0"/>
              </a:rPr>
              <a:t>&gt;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&lt;nom&gt;</a:t>
            </a:r>
            <a:r>
              <a:rPr lang="fr-FR" dirty="0">
                <a:latin typeface="Courier New" panose="02070309020205020404" pitchFamily="49" charset="0"/>
                <a:cs typeface="Courier New" panose="02070309020205020404" pitchFamily="49" charset="0"/>
              </a:rPr>
              <a:t>Cinéma des quais</a:t>
            </a:r>
            <a:r>
              <a:rPr lang="fr-FR" b="1" dirty="0">
                <a:latin typeface="Courier New" panose="02070309020205020404" pitchFamily="49" charset="0"/>
                <a:cs typeface="Courier New" panose="02070309020205020404" pitchFamily="49" charset="0"/>
              </a:rPr>
              <a:t>&lt;/nom&gt;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&lt;adresse&gt;</a:t>
            </a:r>
            <a:r>
              <a:rPr lang="fr-FR" dirty="0">
                <a:latin typeface="Courier New" panose="02070309020205020404" pitchFamily="49" charset="0"/>
                <a:cs typeface="Courier New" panose="02070309020205020404" pitchFamily="49" charset="0"/>
              </a:rPr>
              <a:t>…</a:t>
            </a:r>
            <a:r>
              <a:rPr lang="fr-FR" b="1" dirty="0">
                <a:latin typeface="Courier New" panose="02070309020205020404" pitchFamily="49" charset="0"/>
                <a:cs typeface="Courier New" panose="02070309020205020404" pitchFamily="49" charset="0"/>
              </a:rPr>
              <a:t>&lt;/adresse&gt;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&lt;salles&gt;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&lt;salle </a:t>
            </a:r>
            <a:r>
              <a:rPr lang="fr-FR" b="1" dirty="0" err="1">
                <a:latin typeface="Courier New" panose="02070309020205020404" pitchFamily="49" charset="0"/>
                <a:cs typeface="Courier New" panose="02070309020205020404" pitchFamily="49" charset="0"/>
              </a:rPr>
              <a:t>numero</a:t>
            </a:r>
            <a:r>
              <a:rPr lang="fr-FR" b="1" dirty="0">
                <a:latin typeface="Courier New" panose="02070309020205020404" pitchFamily="49" charset="0"/>
                <a:cs typeface="Courier New" panose="02070309020205020404" pitchFamily="49" charset="0"/>
              </a:rPr>
              <a:t>="1" places="250"&gt;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&lt;film&gt;</a:t>
            </a:r>
            <a:r>
              <a:rPr lang="fr-FR" dirty="0">
                <a:latin typeface="Courier New" panose="02070309020205020404" pitchFamily="49" charset="0"/>
                <a:cs typeface="Courier New" panose="02070309020205020404" pitchFamily="49" charset="0"/>
              </a:rPr>
              <a:t>Inception</a:t>
            </a:r>
            <a:r>
              <a:rPr lang="fr-FR" b="1" dirty="0">
                <a:latin typeface="Courier New" panose="02070309020205020404" pitchFamily="49" charset="0"/>
                <a:cs typeface="Courier New" panose="02070309020205020404" pitchFamily="49" charset="0"/>
              </a:rPr>
              <a:t>&lt;/film&gt;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seances</a:t>
            </a:r>
            <a:r>
              <a:rPr lang="fr-FR" b="1" dirty="0">
                <a:latin typeface="Courier New" panose="02070309020205020404" pitchFamily="49" charset="0"/>
                <a:cs typeface="Courier New" panose="02070309020205020404" pitchFamily="49" charset="0"/>
              </a:rPr>
              <a:t>&gt;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seance</a:t>
            </a:r>
            <a:r>
              <a:rPr lang="fr-FR" b="1" dirty="0">
                <a:latin typeface="Courier New" panose="02070309020205020404" pitchFamily="49" charset="0"/>
                <a:cs typeface="Courier New" panose="02070309020205020404" pitchFamily="49" charset="0"/>
              </a:rPr>
              <a:t>&gt;</a:t>
            </a:r>
            <a:r>
              <a:rPr lang="fr-FR" dirty="0">
                <a:latin typeface="Courier New" panose="02070309020205020404" pitchFamily="49" charset="0"/>
                <a:cs typeface="Courier New" panose="02070309020205020404" pitchFamily="49" charset="0"/>
              </a:rPr>
              <a:t>18h00</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seance</a:t>
            </a:r>
            <a:r>
              <a:rPr lang="fr-FR" b="1" dirty="0">
                <a:latin typeface="Courier New" panose="02070309020205020404" pitchFamily="49" charset="0"/>
                <a:cs typeface="Courier New" panose="02070309020205020404" pitchFamily="49" charset="0"/>
              </a:rPr>
              <a:t>&gt;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seance</a:t>
            </a:r>
            <a:r>
              <a:rPr lang="fr-FR" b="1" dirty="0">
                <a:latin typeface="Courier New" panose="02070309020205020404" pitchFamily="49" charset="0"/>
                <a:cs typeface="Courier New" panose="02070309020205020404" pitchFamily="49" charset="0"/>
              </a:rPr>
              <a:t>&gt;</a:t>
            </a:r>
            <a:r>
              <a:rPr lang="fr-FR" dirty="0">
                <a:latin typeface="Courier New" panose="02070309020205020404" pitchFamily="49" charset="0"/>
                <a:cs typeface="Courier New" panose="02070309020205020404" pitchFamily="49" charset="0"/>
              </a:rPr>
              <a:t>20h00</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seance</a:t>
            </a:r>
            <a:r>
              <a:rPr lang="fr-FR" b="1" dirty="0">
                <a:latin typeface="Courier New" panose="02070309020205020404" pitchFamily="49" charset="0"/>
                <a:cs typeface="Courier New" panose="02070309020205020404" pitchFamily="49" charset="0"/>
              </a:rPr>
              <a:t>&gt;</a:t>
            </a:r>
            <a:r>
              <a:rPr lang="fr-FR"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seances</a:t>
            </a:r>
            <a:r>
              <a:rPr lang="fr-FR" b="1" dirty="0">
                <a:latin typeface="Courier New" panose="02070309020205020404" pitchFamily="49" charset="0"/>
                <a:cs typeface="Courier New" panose="02070309020205020404" pitchFamily="49" charset="0"/>
              </a:rPr>
              <a:t>&gt;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&lt;/salle&gt; </a:t>
            </a:r>
          </a:p>
          <a:p>
            <a:pPr marL="0" indent="0">
              <a:lnSpc>
                <a:spcPct val="120000"/>
              </a:lnSpc>
              <a:spcBef>
                <a:spcPts val="0"/>
              </a:spcBef>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&lt;salle </a:t>
            </a:r>
            <a:r>
              <a:rPr lang="fr-FR" b="1" dirty="0" err="1">
                <a:latin typeface="Courier New" panose="02070309020205020404" pitchFamily="49" charset="0"/>
                <a:cs typeface="Courier New" panose="02070309020205020404" pitchFamily="49" charset="0"/>
              </a:rPr>
              <a:t>numero</a:t>
            </a:r>
            <a:r>
              <a:rPr lang="fr-FR" b="1" dirty="0">
                <a:latin typeface="Courier New" panose="02070309020205020404" pitchFamily="49" charset="0"/>
                <a:cs typeface="Courier New" panose="02070309020205020404" pitchFamily="49" charset="0"/>
              </a:rPr>
              <a:t>="2" places="250"&gt;</a:t>
            </a:r>
            <a:r>
              <a:rPr lang="fr-FR" dirty="0">
                <a:latin typeface="Courier New" panose="02070309020205020404" pitchFamily="49" charset="0"/>
                <a:cs typeface="Courier New" panose="02070309020205020404" pitchFamily="49" charset="0"/>
              </a:rPr>
              <a:t> …..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&lt;/salle&gt;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    &lt;/salles&gt; </a:t>
            </a:r>
          </a:p>
          <a:p>
            <a:pPr marL="0" indent="0">
              <a:lnSpc>
                <a:spcPct val="120000"/>
              </a:lnSpc>
              <a:spcBef>
                <a:spcPts val="0"/>
              </a:spcBef>
              <a:buNone/>
            </a:pP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cinema</a:t>
            </a:r>
            <a:r>
              <a:rPr lang="fr-FR" b="1" dirty="0">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115696330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FF6E9-23BF-4890-83DE-A202C41568F5}"/>
              </a:ext>
            </a:extLst>
          </p:cNvPr>
          <p:cNvSpPr>
            <a:spLocks noGrp="1"/>
          </p:cNvSpPr>
          <p:nvPr>
            <p:ph type="title"/>
          </p:nvPr>
        </p:nvSpPr>
        <p:spPr/>
        <p:txBody>
          <a:bodyPr/>
          <a:lstStyle/>
          <a:p>
            <a:r>
              <a:rPr lang="fr-FR" dirty="0"/>
              <a:t>Évènements</a:t>
            </a:r>
          </a:p>
        </p:txBody>
      </p:sp>
      <p:sp>
        <p:nvSpPr>
          <p:cNvPr id="3" name="Espace réservé du contenu 2">
            <a:extLst>
              <a:ext uri="{FF2B5EF4-FFF2-40B4-BE49-F238E27FC236}">
                <a16:creationId xmlns:a16="http://schemas.microsoft.com/office/drawing/2014/main" id="{39D3B9FA-3527-4AD0-9585-C82958574BBB}"/>
              </a:ext>
            </a:extLst>
          </p:cNvPr>
          <p:cNvSpPr>
            <a:spLocks noGrp="1"/>
          </p:cNvSpPr>
          <p:nvPr>
            <p:ph idx="1"/>
          </p:nvPr>
        </p:nvSpPr>
        <p:spPr>
          <a:xfrm>
            <a:off x="685800" y="2194561"/>
            <a:ext cx="10820400" cy="1577340"/>
          </a:xfrm>
        </p:spPr>
        <p:txBody>
          <a:bodyPr/>
          <a:lstStyle/>
          <a:p>
            <a:pPr marL="0" indent="0">
              <a:buNone/>
            </a:pPr>
            <a:r>
              <a:rPr lang="fr-FR" dirty="0">
                <a:latin typeface="Courier New" panose="02070309020205020404" pitchFamily="49" charset="0"/>
                <a:cs typeface="Courier New" panose="02070309020205020404" pitchFamily="49" charset="0"/>
              </a:rPr>
              <a:t>&lt;</a:t>
            </a:r>
            <a:r>
              <a:rPr lang="fr-FR" b="1" dirty="0">
                <a:solidFill>
                  <a:schemeClr val="accent6">
                    <a:lumMod val="75000"/>
                  </a:schemeClr>
                </a:solidFill>
                <a:latin typeface="Courier New" panose="02070309020205020404" pitchFamily="49" charset="0"/>
                <a:cs typeface="Courier New" panose="02070309020205020404" pitchFamily="49" charset="0"/>
              </a:rPr>
              <a:t>p</a:t>
            </a:r>
            <a:r>
              <a:rPr lang="fr-FR" dirty="0">
                <a:latin typeface="Courier New" panose="02070309020205020404" pitchFamily="49" charset="0"/>
                <a:cs typeface="Courier New" panose="02070309020205020404" pitchFamily="49" charset="0"/>
              </a:rPr>
              <a:t> </a:t>
            </a:r>
            <a:r>
              <a:rPr lang="fr-FR" dirty="0">
                <a:solidFill>
                  <a:schemeClr val="accent1"/>
                </a:solidFill>
                <a:latin typeface="Courier New" panose="02070309020205020404" pitchFamily="49" charset="0"/>
                <a:cs typeface="Courier New" panose="02070309020205020404" pitchFamily="49" charset="0"/>
              </a:rPr>
              <a:t>id</a:t>
            </a:r>
            <a:r>
              <a:rPr lang="fr-FR" dirty="0">
                <a:latin typeface="Courier New" panose="02070309020205020404" pitchFamily="49" charset="0"/>
                <a:cs typeface="Courier New" panose="02070309020205020404" pitchFamily="49" charset="0"/>
              </a:rPr>
              <a:t>="</a:t>
            </a:r>
            <a:r>
              <a:rPr lang="fr-FR" b="1" dirty="0">
                <a:solidFill>
                  <a:schemeClr val="accent4">
                    <a:lumMod val="50000"/>
                  </a:schemeClr>
                </a:solidFill>
                <a:latin typeface="Courier New" panose="02070309020205020404" pitchFamily="49" charset="0"/>
                <a:cs typeface="Courier New" panose="02070309020205020404" pitchFamily="49" charset="0"/>
              </a:rPr>
              <a:t>para</a:t>
            </a:r>
            <a:r>
              <a:rPr lang="fr-FR" dirty="0">
                <a:latin typeface="Courier New" panose="02070309020205020404" pitchFamily="49" charset="0"/>
                <a:cs typeface="Courier New" panose="02070309020205020404" pitchFamily="49" charset="0"/>
              </a:rPr>
              <a:t>"&gt;Texte ici&lt;/</a:t>
            </a:r>
            <a:r>
              <a:rPr lang="fr-FR" b="1" dirty="0">
                <a:solidFill>
                  <a:schemeClr val="accent6">
                    <a:lumMod val="75000"/>
                  </a:schemeClr>
                </a:solidFill>
                <a:latin typeface="Courier New" panose="02070309020205020404" pitchFamily="49" charset="0"/>
                <a:cs typeface="Courier New" panose="02070309020205020404" pitchFamily="49" charset="0"/>
              </a:rPr>
              <a:t>p</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&lt;</a:t>
            </a:r>
            <a:r>
              <a:rPr lang="fr-FR" b="1" dirty="0" err="1">
                <a:solidFill>
                  <a:schemeClr val="accent6">
                    <a:lumMod val="75000"/>
                  </a:schemeClr>
                </a:solidFill>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 </a:t>
            </a:r>
            <a:r>
              <a:rPr lang="fr-FR" dirty="0" err="1">
                <a:solidFill>
                  <a:schemeClr val="accent1"/>
                </a:solidFill>
                <a:latin typeface="Courier New" panose="02070309020205020404" pitchFamily="49" charset="0"/>
                <a:cs typeface="Courier New" panose="02070309020205020404" pitchFamily="49" charset="0"/>
              </a:rPr>
              <a:t>onclick</a:t>
            </a:r>
            <a:r>
              <a:rPr lang="fr-FR" dirty="0">
                <a:latin typeface="Courier New" panose="02070309020205020404" pitchFamily="49" charset="0"/>
                <a:cs typeface="Courier New" panose="02070309020205020404" pitchFamily="49" charset="0"/>
              </a:rPr>
              <a:t>="</a:t>
            </a:r>
            <a:r>
              <a:rPr lang="fr-FR" b="1" dirty="0" err="1">
                <a:solidFill>
                  <a:schemeClr val="accent4">
                    <a:lumMod val="50000"/>
                  </a:schemeClr>
                </a:solidFill>
                <a:latin typeface="Courier New" panose="02070309020205020404" pitchFamily="49" charset="0"/>
                <a:cs typeface="Courier New" panose="02070309020205020404" pitchFamily="49" charset="0"/>
              </a:rPr>
              <a:t>changeColor</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blue</a:t>
            </a:r>
            <a:r>
              <a:rPr lang="fr-FR" dirty="0">
                <a:latin typeface="Courier New" panose="02070309020205020404" pitchFamily="49" charset="0"/>
                <a:cs typeface="Courier New" panose="02070309020205020404" pitchFamily="49" charset="0"/>
              </a:rPr>
              <a:t>');"&gt;bleu&lt;/</a:t>
            </a:r>
            <a:r>
              <a:rPr lang="fr-FR" b="1" dirty="0" err="1">
                <a:solidFill>
                  <a:schemeClr val="accent6">
                    <a:lumMod val="75000"/>
                  </a:schemeClr>
                </a:solidFill>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&lt;</a:t>
            </a:r>
            <a:r>
              <a:rPr lang="fr-FR" b="1" dirty="0" err="1">
                <a:solidFill>
                  <a:schemeClr val="accent6">
                    <a:lumMod val="75000"/>
                  </a:schemeClr>
                </a:solidFill>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 </a:t>
            </a:r>
            <a:r>
              <a:rPr lang="fr-FR" dirty="0" err="1">
                <a:solidFill>
                  <a:schemeClr val="accent1"/>
                </a:solidFill>
                <a:latin typeface="Courier New" panose="02070309020205020404" pitchFamily="49" charset="0"/>
                <a:cs typeface="Courier New" panose="02070309020205020404" pitchFamily="49" charset="0"/>
              </a:rPr>
              <a:t>onclick</a:t>
            </a:r>
            <a:r>
              <a:rPr lang="fr-FR" dirty="0">
                <a:latin typeface="Courier New" panose="02070309020205020404" pitchFamily="49" charset="0"/>
                <a:cs typeface="Courier New" panose="02070309020205020404" pitchFamily="49" charset="0"/>
              </a:rPr>
              <a:t>="</a:t>
            </a:r>
            <a:r>
              <a:rPr lang="fr-FR" b="1" dirty="0" err="1">
                <a:solidFill>
                  <a:schemeClr val="accent4">
                    <a:lumMod val="50000"/>
                  </a:schemeClr>
                </a:solidFill>
                <a:latin typeface="Courier New" panose="02070309020205020404" pitchFamily="49" charset="0"/>
                <a:cs typeface="Courier New" panose="02070309020205020404" pitchFamily="49" charset="0"/>
              </a:rPr>
              <a:t>changeColor</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red</a:t>
            </a:r>
            <a:r>
              <a:rPr lang="fr-FR" dirty="0">
                <a:latin typeface="Courier New" panose="02070309020205020404" pitchFamily="49" charset="0"/>
                <a:cs typeface="Courier New" panose="02070309020205020404" pitchFamily="49" charset="0"/>
              </a:rPr>
              <a:t>');"&gt;rouge&lt;/</a:t>
            </a:r>
            <a:r>
              <a:rPr lang="fr-FR" b="1" dirty="0" err="1">
                <a:solidFill>
                  <a:schemeClr val="accent6">
                    <a:lumMod val="75000"/>
                  </a:schemeClr>
                </a:solidFill>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&gt;</a:t>
            </a:r>
          </a:p>
        </p:txBody>
      </p:sp>
      <p:sp>
        <p:nvSpPr>
          <p:cNvPr id="5" name="Espace réservé du contenu 2">
            <a:extLst>
              <a:ext uri="{FF2B5EF4-FFF2-40B4-BE49-F238E27FC236}">
                <a16:creationId xmlns:a16="http://schemas.microsoft.com/office/drawing/2014/main" id="{EAF23016-BE8C-4222-8BA1-FF5481E403AD}"/>
              </a:ext>
            </a:extLst>
          </p:cNvPr>
          <p:cNvSpPr txBox="1">
            <a:spLocks/>
          </p:cNvSpPr>
          <p:nvPr/>
        </p:nvSpPr>
        <p:spPr>
          <a:xfrm>
            <a:off x="685800" y="4194811"/>
            <a:ext cx="10820400" cy="1577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FR" b="1"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changeColor</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newColor</a:t>
            </a:r>
            <a:r>
              <a:rPr lang="fr-FR" dirty="0">
                <a:latin typeface="Courier New" panose="02070309020205020404" pitchFamily="49" charset="0"/>
                <a:cs typeface="Courier New" panose="02070309020205020404" pitchFamily="49" charset="0"/>
              </a:rPr>
              <a:t>) {</a:t>
            </a:r>
          </a:p>
          <a:p>
            <a:pPr marL="0" indent="0">
              <a:buFont typeface="Arial" panose="020B0604020202020204" pitchFamily="34" charset="0"/>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let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elem</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document.getElementById</a:t>
            </a:r>
            <a:r>
              <a:rPr lang="fr-FR" dirty="0">
                <a:latin typeface="Courier New" panose="02070309020205020404" pitchFamily="49" charset="0"/>
                <a:cs typeface="Courier New" panose="02070309020205020404" pitchFamily="49" charset="0"/>
              </a:rPr>
              <a:t>(‘para’);</a:t>
            </a:r>
          </a:p>
          <a:p>
            <a:pPr marL="0" indent="0">
              <a:buFont typeface="Arial" panose="020B0604020202020204" pitchFamily="34" charset="0"/>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elem.style.color</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newColor</a:t>
            </a:r>
            <a:r>
              <a:rPr lang="fr-FR"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fr-FR"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5883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Remarque : il existe une bibliothèque JS commune nommée </a:t>
            </a:r>
            <a:r>
              <a:rPr lang="fr-FR" b="1" dirty="0"/>
              <a:t>jQuery</a:t>
            </a:r>
            <a:r>
              <a:rPr lang="fr-FR" dirty="0"/>
              <a:t> qui propose des fonctions simplifiant l’écriture de code JS et la manipulation du DOM</a:t>
            </a:r>
          </a:p>
          <a:p>
            <a:r>
              <a:rPr lang="fr-FR" dirty="0"/>
              <a:t>Pour utiliser jQuery il faut l’inclure sur le site via la balise &lt;script&gt;</a:t>
            </a:r>
          </a:p>
          <a:p>
            <a:r>
              <a:rPr lang="fr-FR" dirty="0"/>
              <a:t>L’une des fonctionnalités les plus utilisées est la fonction $ qui permet d’accéder aux éléments du DOM en utilisant la syntaxe d’un sélecteur CSS</a:t>
            </a:r>
          </a:p>
          <a:p>
            <a:r>
              <a:rPr lang="fr-FR" dirty="0"/>
              <a:t>Par exemple les deux lignes suivantes sont équivalentes :</a:t>
            </a:r>
          </a:p>
          <a:p>
            <a:pPr lvl="1"/>
            <a:r>
              <a:rPr lang="fr-FR" dirty="0">
                <a:cs typeface="Courier New" panose="02070309020205020404" pitchFamily="49" charset="0"/>
              </a:rPr>
              <a:t>Sans jQuery : </a:t>
            </a:r>
            <a:r>
              <a:rPr lang="fr-FR" dirty="0" err="1">
                <a:latin typeface="Courier New" panose="02070309020205020404" pitchFamily="49" charset="0"/>
                <a:cs typeface="Courier New" panose="02070309020205020404" pitchFamily="49" charset="0"/>
              </a:rPr>
              <a:t>document.getElementById</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element</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text</a:t>
            </a:r>
            <a:r>
              <a:rPr lang="fr-FR" dirty="0">
                <a:latin typeface="Courier New" panose="02070309020205020404" pitchFamily="49" charset="0"/>
                <a:cs typeface="Courier New" panose="02070309020205020404" pitchFamily="49" charset="0"/>
              </a:rPr>
              <a:t> = ‘Hello’;</a:t>
            </a:r>
          </a:p>
          <a:p>
            <a:pPr lvl="1"/>
            <a:r>
              <a:rPr lang="fr-FR" dirty="0">
                <a:cs typeface="Courier New" panose="02070309020205020404" pitchFamily="49" charset="0"/>
              </a:rPr>
              <a:t>Avec jQuery :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element</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text</a:t>
            </a:r>
            <a:r>
              <a:rPr lang="fr-FR" dirty="0">
                <a:latin typeface="Courier New" panose="02070309020205020404" pitchFamily="49" charset="0"/>
                <a:cs typeface="Courier New" panose="02070309020205020404" pitchFamily="49" charset="0"/>
              </a:rPr>
              <a:t> = ‘Hello’;</a:t>
            </a:r>
          </a:p>
          <a:p>
            <a:r>
              <a:rPr lang="fr-FR" dirty="0">
                <a:cs typeface="Courier New" panose="02070309020205020404" pitchFamily="49" charset="0"/>
              </a:rPr>
              <a:t>La fonction $ permet également d’accéder à des éléments par leur classe ou leur type</a:t>
            </a:r>
          </a:p>
        </p:txBody>
      </p:sp>
    </p:spTree>
    <p:extLst>
      <p:ext uri="{BB962C8B-B14F-4D97-AF65-F5344CB8AC3E}">
        <p14:creationId xmlns:p14="http://schemas.microsoft.com/office/powerpoint/2010/main" val="26672587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Intégrer jQuery dans une page Web et l’utiliser pour vérifier la correspondance de deux mots de passe dans un formulaire en utilisant « on(‘’</a:t>
            </a:r>
            <a:r>
              <a:rPr lang="fr-FR" dirty="0" err="1"/>
              <a:t>submit</a:t>
            </a:r>
            <a:r>
              <a:rPr lang="fr-FR" dirty="0"/>
              <a:t>’’, </a:t>
            </a:r>
            <a:r>
              <a:rPr lang="fr-FR" dirty="0" err="1"/>
              <a:t>function</a:t>
            </a:r>
            <a:r>
              <a:rPr lang="fr-FR" dirty="0"/>
              <a:t>(</a:t>
            </a:r>
            <a:r>
              <a:rPr lang="fr-FR" dirty="0" err="1"/>
              <a:t>eventObject</a:t>
            </a:r>
            <a:r>
              <a:rPr lang="fr-FR" dirty="0"/>
              <a:t>) {}) »</a:t>
            </a:r>
            <a:endParaRPr lang="fr-FR" dirty="0">
              <a:cs typeface="Courier New" panose="02070309020205020404" pitchFamily="49" charset="0"/>
            </a:endParaRPr>
          </a:p>
        </p:txBody>
      </p:sp>
      <p:pic>
        <p:nvPicPr>
          <p:cNvPr id="4" name="Graphique 3" descr="Pièces de puzzle">
            <a:extLst>
              <a:ext uri="{FF2B5EF4-FFF2-40B4-BE49-F238E27FC236}">
                <a16:creationId xmlns:a16="http://schemas.microsoft.com/office/drawing/2014/main" id="{E5F13424-BC78-4D1D-8F5B-B0C1AEFB4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951" y="5761485"/>
            <a:ext cx="914400" cy="914400"/>
          </a:xfrm>
          <a:prstGeom prst="rect">
            <a:avLst/>
          </a:prstGeom>
        </p:spPr>
      </p:pic>
    </p:spTree>
    <p:extLst>
      <p:ext uri="{BB962C8B-B14F-4D97-AF65-F5344CB8AC3E}">
        <p14:creationId xmlns:p14="http://schemas.microsoft.com/office/powerpoint/2010/main" val="151136074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6C0B3-474C-4D50-839E-233702541E90}"/>
              </a:ext>
            </a:extLst>
          </p:cNvPr>
          <p:cNvSpPr>
            <a:spLocks noGrp="1"/>
          </p:cNvSpPr>
          <p:nvPr>
            <p:ph type="title"/>
          </p:nvPr>
        </p:nvSpPr>
        <p:spPr/>
        <p:txBody>
          <a:bodyPr/>
          <a:lstStyle/>
          <a:p>
            <a:r>
              <a:rPr lang="fr-FR" dirty="0"/>
              <a:t>Stockage des données</a:t>
            </a:r>
          </a:p>
        </p:txBody>
      </p:sp>
      <p:sp>
        <p:nvSpPr>
          <p:cNvPr id="3" name="Espace réservé du contenu 2">
            <a:extLst>
              <a:ext uri="{FF2B5EF4-FFF2-40B4-BE49-F238E27FC236}">
                <a16:creationId xmlns:a16="http://schemas.microsoft.com/office/drawing/2014/main" id="{91F4A142-4702-4DAE-97FF-13ECA6EE449E}"/>
              </a:ext>
            </a:extLst>
          </p:cNvPr>
          <p:cNvSpPr>
            <a:spLocks noGrp="1"/>
          </p:cNvSpPr>
          <p:nvPr>
            <p:ph idx="1"/>
          </p:nvPr>
        </p:nvSpPr>
        <p:spPr/>
        <p:txBody>
          <a:bodyPr/>
          <a:lstStyle/>
          <a:p>
            <a:r>
              <a:rPr lang="fr-FR" dirty="0"/>
              <a:t>Javascript propose plusieurs mécanismes pour stocker localement des données (valeurs)</a:t>
            </a:r>
          </a:p>
          <a:p>
            <a:pPr lvl="1"/>
            <a:r>
              <a:rPr lang="fr-FR" dirty="0"/>
              <a:t>Les cookies</a:t>
            </a:r>
          </a:p>
          <a:p>
            <a:pPr lvl="1"/>
            <a:r>
              <a:rPr lang="fr-FR" dirty="0"/>
              <a:t>Le </a:t>
            </a:r>
            <a:r>
              <a:rPr lang="fr-FR" dirty="0" err="1"/>
              <a:t>SessionStorage</a:t>
            </a:r>
            <a:r>
              <a:rPr lang="fr-FR" dirty="0"/>
              <a:t> et le </a:t>
            </a:r>
            <a:r>
              <a:rPr lang="fr-FR" dirty="0" err="1"/>
              <a:t>LocalStorage</a:t>
            </a:r>
            <a:endParaRPr lang="fr-FR" dirty="0"/>
          </a:p>
          <a:p>
            <a:r>
              <a:rPr lang="fr-FR" dirty="0"/>
              <a:t>L’intérêt de ce stockage est de pouvoir conserver des informations même lorsque l’utilisateur change de page</a:t>
            </a:r>
          </a:p>
        </p:txBody>
      </p:sp>
    </p:spTree>
    <p:extLst>
      <p:ext uri="{BB962C8B-B14F-4D97-AF65-F5344CB8AC3E}">
        <p14:creationId xmlns:p14="http://schemas.microsoft.com/office/powerpoint/2010/main" val="21769175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6C0B3-474C-4D50-839E-233702541E90}"/>
              </a:ext>
            </a:extLst>
          </p:cNvPr>
          <p:cNvSpPr>
            <a:spLocks noGrp="1"/>
          </p:cNvSpPr>
          <p:nvPr>
            <p:ph type="title"/>
          </p:nvPr>
        </p:nvSpPr>
        <p:spPr/>
        <p:txBody>
          <a:bodyPr/>
          <a:lstStyle/>
          <a:p>
            <a:r>
              <a:rPr lang="fr-FR" dirty="0"/>
              <a:t>Cookies</a:t>
            </a:r>
          </a:p>
        </p:txBody>
      </p:sp>
      <p:sp>
        <p:nvSpPr>
          <p:cNvPr id="3" name="Espace réservé du contenu 2">
            <a:extLst>
              <a:ext uri="{FF2B5EF4-FFF2-40B4-BE49-F238E27FC236}">
                <a16:creationId xmlns:a16="http://schemas.microsoft.com/office/drawing/2014/main" id="{91F4A142-4702-4DAE-97FF-13ECA6EE449E}"/>
              </a:ext>
            </a:extLst>
          </p:cNvPr>
          <p:cNvSpPr>
            <a:spLocks noGrp="1"/>
          </p:cNvSpPr>
          <p:nvPr>
            <p:ph idx="1"/>
          </p:nvPr>
        </p:nvSpPr>
        <p:spPr/>
        <p:txBody>
          <a:bodyPr/>
          <a:lstStyle/>
          <a:p>
            <a:r>
              <a:rPr lang="fr-FR" dirty="0"/>
              <a:t>Un cookie représente une information sous la forme clé/valeur</a:t>
            </a:r>
          </a:p>
          <a:p>
            <a:r>
              <a:rPr lang="fr-FR" dirty="0"/>
              <a:t>La création des cookies est généralement demandée par le serveur</a:t>
            </a:r>
          </a:p>
          <a:p>
            <a:r>
              <a:rPr lang="fr-FR" dirty="0"/>
              <a:t>Ceux-ci peuvent par exemple être utilisés par un système d’authentification :</a:t>
            </a:r>
          </a:p>
          <a:p>
            <a:pPr lvl="1"/>
            <a:r>
              <a:rPr lang="fr-FR" dirty="0"/>
              <a:t>Un utilisateur transmets ses identifiants à un site</a:t>
            </a:r>
          </a:p>
          <a:p>
            <a:pPr lvl="1"/>
            <a:r>
              <a:rPr lang="fr-FR" dirty="0"/>
              <a:t>Le serveur valide les identifiants et génère un « </a:t>
            </a:r>
            <a:r>
              <a:rPr lang="fr-FR" dirty="0" err="1"/>
              <a:t>token</a:t>
            </a:r>
            <a:r>
              <a:rPr lang="fr-FR" dirty="0"/>
              <a:t> » clé unique qui représente l’utilisateur, puis transmets ce </a:t>
            </a:r>
            <a:r>
              <a:rPr lang="fr-FR" dirty="0" err="1"/>
              <a:t>token</a:t>
            </a:r>
            <a:r>
              <a:rPr lang="fr-FR" dirty="0"/>
              <a:t> à l’utilisateur sous la forme d’un cookie</a:t>
            </a:r>
          </a:p>
          <a:p>
            <a:pPr lvl="1"/>
            <a:r>
              <a:rPr lang="fr-FR" dirty="0"/>
              <a:t>A chaque requête, le navigateur de l’utilisateur transmettra à nouveau ce </a:t>
            </a:r>
            <a:r>
              <a:rPr lang="fr-FR" dirty="0" err="1"/>
              <a:t>token</a:t>
            </a:r>
            <a:r>
              <a:rPr lang="fr-FR" dirty="0"/>
              <a:t>, permettant au serveur de s’assurer que les requêtes viennent d’un utilisateur authentifié</a:t>
            </a:r>
          </a:p>
          <a:p>
            <a:pPr lvl="1"/>
            <a:endParaRPr lang="fr-FR" dirty="0"/>
          </a:p>
        </p:txBody>
      </p:sp>
    </p:spTree>
    <p:extLst>
      <p:ext uri="{BB962C8B-B14F-4D97-AF65-F5344CB8AC3E}">
        <p14:creationId xmlns:p14="http://schemas.microsoft.com/office/powerpoint/2010/main" val="8521396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6C0B3-474C-4D50-839E-233702541E90}"/>
              </a:ext>
            </a:extLst>
          </p:cNvPr>
          <p:cNvSpPr>
            <a:spLocks noGrp="1"/>
          </p:cNvSpPr>
          <p:nvPr>
            <p:ph type="title"/>
          </p:nvPr>
        </p:nvSpPr>
        <p:spPr/>
        <p:txBody>
          <a:bodyPr/>
          <a:lstStyle/>
          <a:p>
            <a:r>
              <a:rPr lang="fr-FR" dirty="0"/>
              <a:t>Cookies</a:t>
            </a:r>
          </a:p>
        </p:txBody>
      </p:sp>
      <p:sp>
        <p:nvSpPr>
          <p:cNvPr id="3" name="Espace réservé du contenu 2">
            <a:extLst>
              <a:ext uri="{FF2B5EF4-FFF2-40B4-BE49-F238E27FC236}">
                <a16:creationId xmlns:a16="http://schemas.microsoft.com/office/drawing/2014/main" id="{91F4A142-4702-4DAE-97FF-13ECA6EE449E}"/>
              </a:ext>
            </a:extLst>
          </p:cNvPr>
          <p:cNvSpPr>
            <a:spLocks noGrp="1"/>
          </p:cNvSpPr>
          <p:nvPr>
            <p:ph idx="1"/>
          </p:nvPr>
        </p:nvSpPr>
        <p:spPr/>
        <p:txBody>
          <a:bodyPr/>
          <a:lstStyle/>
          <a:p>
            <a:r>
              <a:rPr lang="fr-FR" dirty="0"/>
              <a:t>En Javascript, l’ensemble des cookies peuvent être atteints par l’accesseur « </a:t>
            </a:r>
            <a:r>
              <a:rPr lang="fr-FR" dirty="0" err="1"/>
              <a:t>document.cookie</a:t>
            </a:r>
            <a:r>
              <a:rPr lang="fr-FR" dirty="0"/>
              <a:t> »</a:t>
            </a:r>
          </a:p>
          <a:p>
            <a:pPr lvl="1"/>
            <a:endParaRPr lang="fr-FR" dirty="0"/>
          </a:p>
        </p:txBody>
      </p:sp>
    </p:spTree>
    <p:extLst>
      <p:ext uri="{BB962C8B-B14F-4D97-AF65-F5344CB8AC3E}">
        <p14:creationId xmlns:p14="http://schemas.microsoft.com/office/powerpoint/2010/main" val="9970776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6C0B3-474C-4D50-839E-233702541E90}"/>
              </a:ext>
            </a:extLst>
          </p:cNvPr>
          <p:cNvSpPr>
            <a:spLocks noGrp="1"/>
          </p:cNvSpPr>
          <p:nvPr>
            <p:ph type="title"/>
          </p:nvPr>
        </p:nvSpPr>
        <p:spPr/>
        <p:txBody>
          <a:bodyPr/>
          <a:lstStyle/>
          <a:p>
            <a:r>
              <a:rPr lang="fr-FR" dirty="0" err="1"/>
              <a:t>SessionStorage</a:t>
            </a:r>
            <a:r>
              <a:rPr lang="fr-FR" dirty="0"/>
              <a:t> et </a:t>
            </a:r>
            <a:r>
              <a:rPr lang="fr-FR" dirty="0" err="1"/>
              <a:t>Localstorage</a:t>
            </a:r>
            <a:endParaRPr lang="fr-FR" dirty="0"/>
          </a:p>
        </p:txBody>
      </p:sp>
      <p:sp>
        <p:nvSpPr>
          <p:cNvPr id="3" name="Espace réservé du contenu 2">
            <a:extLst>
              <a:ext uri="{FF2B5EF4-FFF2-40B4-BE49-F238E27FC236}">
                <a16:creationId xmlns:a16="http://schemas.microsoft.com/office/drawing/2014/main" id="{91F4A142-4702-4DAE-97FF-13ECA6EE449E}"/>
              </a:ext>
            </a:extLst>
          </p:cNvPr>
          <p:cNvSpPr>
            <a:spLocks noGrp="1"/>
          </p:cNvSpPr>
          <p:nvPr>
            <p:ph idx="1"/>
          </p:nvPr>
        </p:nvSpPr>
        <p:spPr/>
        <p:txBody>
          <a:bodyPr/>
          <a:lstStyle/>
          <a:p>
            <a:r>
              <a:rPr lang="fr-FR" dirty="0"/>
              <a:t>Les deux systèmes de stockage « </a:t>
            </a:r>
            <a:r>
              <a:rPr lang="fr-FR" dirty="0" err="1"/>
              <a:t>SessionStorage</a:t>
            </a:r>
            <a:r>
              <a:rPr lang="fr-FR" dirty="0"/>
              <a:t> » et « </a:t>
            </a:r>
            <a:r>
              <a:rPr lang="fr-FR" dirty="0" err="1"/>
              <a:t>LocalStorage</a:t>
            </a:r>
            <a:r>
              <a:rPr lang="fr-FR" dirty="0"/>
              <a:t> » stockent également l’information en clé/valeur</a:t>
            </a:r>
          </a:p>
          <a:p>
            <a:r>
              <a:rPr lang="fr-FR" dirty="0"/>
              <a:t>Les valeurs stockées dans le </a:t>
            </a:r>
            <a:r>
              <a:rPr lang="fr-FR" b="1" dirty="0" err="1"/>
              <a:t>SessionStorage</a:t>
            </a:r>
            <a:r>
              <a:rPr lang="fr-FR" dirty="0"/>
              <a:t> persistent le temps d’une session (jusqu’à la fermeture du navigateur)</a:t>
            </a:r>
          </a:p>
          <a:p>
            <a:r>
              <a:rPr lang="fr-FR" dirty="0"/>
              <a:t>Les valeurs stockées dans le </a:t>
            </a:r>
            <a:r>
              <a:rPr lang="fr-FR" b="1" dirty="0" err="1"/>
              <a:t>LocalStorage</a:t>
            </a:r>
            <a:r>
              <a:rPr lang="fr-FR" dirty="0"/>
              <a:t> persistent jusqu’à suppression</a:t>
            </a:r>
          </a:p>
          <a:p>
            <a:r>
              <a:rPr lang="fr-FR" dirty="0"/>
              <a:t>Les commandes JS sont (</a:t>
            </a:r>
            <a:r>
              <a:rPr lang="fr-FR" dirty="0" err="1"/>
              <a:t>storage</a:t>
            </a:r>
            <a:r>
              <a:rPr lang="fr-FR" dirty="0"/>
              <a:t> = </a:t>
            </a:r>
            <a:r>
              <a:rPr lang="fr-FR" dirty="0" err="1"/>
              <a:t>localStorage</a:t>
            </a:r>
            <a:r>
              <a:rPr lang="fr-FR" dirty="0"/>
              <a:t> ou </a:t>
            </a:r>
            <a:r>
              <a:rPr lang="fr-FR" dirty="0" err="1"/>
              <a:t>sessionStorage</a:t>
            </a:r>
            <a:r>
              <a:rPr lang="fr-FR" dirty="0"/>
              <a:t>) :</a:t>
            </a:r>
          </a:p>
          <a:p>
            <a:pPr lvl="1"/>
            <a:r>
              <a:rPr lang="fr-FR" dirty="0" err="1"/>
              <a:t>storage.setItem</a:t>
            </a:r>
            <a:r>
              <a:rPr lang="fr-FR" dirty="0"/>
              <a:t>("clé", "valeur");</a:t>
            </a:r>
          </a:p>
          <a:p>
            <a:pPr lvl="1"/>
            <a:r>
              <a:rPr lang="fr-FR" dirty="0" err="1"/>
              <a:t>storage.getItem</a:t>
            </a:r>
            <a:r>
              <a:rPr lang="fr-FR" dirty="0"/>
              <a:t>("clé");</a:t>
            </a:r>
          </a:p>
          <a:p>
            <a:pPr lvl="1"/>
            <a:r>
              <a:rPr lang="fr-FR" dirty="0" err="1"/>
              <a:t>storage.removeItem</a:t>
            </a:r>
            <a:r>
              <a:rPr lang="fr-FR" dirty="0"/>
              <a:t>("clé");</a:t>
            </a:r>
          </a:p>
          <a:p>
            <a:pPr lvl="1"/>
            <a:r>
              <a:rPr lang="fr-FR" dirty="0" err="1"/>
              <a:t>storage.clear</a:t>
            </a:r>
            <a:r>
              <a:rPr lang="fr-FR" dirty="0"/>
              <a:t>();</a:t>
            </a:r>
          </a:p>
        </p:txBody>
      </p:sp>
    </p:spTree>
    <p:extLst>
      <p:ext uri="{BB962C8B-B14F-4D97-AF65-F5344CB8AC3E}">
        <p14:creationId xmlns:p14="http://schemas.microsoft.com/office/powerpoint/2010/main" val="20398752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6C0B3-474C-4D50-839E-233702541E90}"/>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91F4A142-4702-4DAE-97FF-13ECA6EE449E}"/>
              </a:ext>
            </a:extLst>
          </p:cNvPr>
          <p:cNvSpPr>
            <a:spLocks noGrp="1"/>
          </p:cNvSpPr>
          <p:nvPr>
            <p:ph idx="1"/>
          </p:nvPr>
        </p:nvSpPr>
        <p:spPr/>
        <p:txBody>
          <a:bodyPr/>
          <a:lstStyle/>
          <a:p>
            <a:r>
              <a:rPr lang="fr-FR" dirty="0"/>
              <a:t>Créer deux pages HTML</a:t>
            </a:r>
          </a:p>
          <a:p>
            <a:pPr lvl="1"/>
            <a:r>
              <a:rPr lang="fr-FR" dirty="0"/>
              <a:t>La première page propose un champ texte et un lien vers une seconde page</a:t>
            </a:r>
          </a:p>
          <a:p>
            <a:pPr lvl="1"/>
            <a:r>
              <a:rPr lang="fr-FR" dirty="0"/>
              <a:t>La seconde page, lorsqu’elle est chargée, affiche le texte qui était écrit dans le champ texte de la 1</a:t>
            </a:r>
            <a:r>
              <a:rPr lang="fr-FR" baseline="30000" dirty="0"/>
              <a:t>ère</a:t>
            </a:r>
            <a:r>
              <a:rPr lang="fr-FR" dirty="0"/>
              <a:t> page</a:t>
            </a:r>
          </a:p>
        </p:txBody>
      </p:sp>
      <p:pic>
        <p:nvPicPr>
          <p:cNvPr id="4" name="Graphique 3" descr="Pièces de puzzle">
            <a:extLst>
              <a:ext uri="{FF2B5EF4-FFF2-40B4-BE49-F238E27FC236}">
                <a16:creationId xmlns:a16="http://schemas.microsoft.com/office/drawing/2014/main" id="{2A217611-A155-4EB0-88CD-A99300FFC9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9951" y="5761485"/>
            <a:ext cx="914400" cy="914400"/>
          </a:xfrm>
          <a:prstGeom prst="rect">
            <a:avLst/>
          </a:prstGeom>
        </p:spPr>
      </p:pic>
    </p:spTree>
    <p:extLst>
      <p:ext uri="{BB962C8B-B14F-4D97-AF65-F5344CB8AC3E}">
        <p14:creationId xmlns:p14="http://schemas.microsoft.com/office/powerpoint/2010/main" val="24364929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a:t>Web Services</a:t>
            </a:r>
            <a:br>
              <a:rPr lang="fr-FR"/>
            </a:br>
            <a:r>
              <a:rPr lang="fr-FR"/>
              <a:t>Communication </a:t>
            </a:r>
            <a:r>
              <a:rPr lang="fr-FR" dirty="0" err="1"/>
              <a:t>front-end</a:t>
            </a:r>
            <a:r>
              <a:rPr lang="fr-FR" dirty="0"/>
              <a:t>/</a:t>
            </a:r>
            <a:r>
              <a:rPr lang="fr-FR" dirty="0" err="1"/>
              <a:t>Back-End</a:t>
            </a:r>
            <a:endParaRPr lang="fr-FR" dirty="0"/>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Technologies de communication, format d’échange</a:t>
            </a:r>
          </a:p>
        </p:txBody>
      </p:sp>
    </p:spTree>
    <p:extLst>
      <p:ext uri="{BB962C8B-B14F-4D97-AF65-F5344CB8AC3E}">
        <p14:creationId xmlns:p14="http://schemas.microsoft.com/office/powerpoint/2010/main" val="5791418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Serveur Web</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Pour l’instant nous avons vu deux façons d’interagir avec un serveur Web : en navigant vers une adresse (pour consulter une page) ou en soumettant un formulaire</a:t>
            </a:r>
          </a:p>
          <a:p>
            <a:r>
              <a:rPr lang="fr-FR" dirty="0"/>
              <a:t>Ces interactions se font via des requêtes HTTP réalisées par le navigateur</a:t>
            </a:r>
          </a:p>
          <a:p>
            <a:r>
              <a:rPr lang="fr-FR" dirty="0"/>
              <a:t>Il est aussi possible de lancer des requêtes HTTP via du code (notamment du code Javascript), le serveur Web reçoit alors la requête, la traite et transmet sa réponse</a:t>
            </a:r>
          </a:p>
          <a:p>
            <a:r>
              <a:rPr lang="fr-FR" dirty="0"/>
              <a:t>Pour la suite on distinguera clairement :</a:t>
            </a:r>
          </a:p>
          <a:p>
            <a:pPr lvl="1"/>
            <a:r>
              <a:rPr lang="fr-FR" b="1" dirty="0" err="1"/>
              <a:t>Front-end</a:t>
            </a:r>
            <a:r>
              <a:rPr lang="fr-FR" dirty="0"/>
              <a:t> : domaine du client, incluant le code exécuté par le navigateur</a:t>
            </a:r>
          </a:p>
          <a:p>
            <a:pPr lvl="1"/>
            <a:r>
              <a:rPr lang="fr-FR" b="1" dirty="0" err="1"/>
              <a:t>Back-end</a:t>
            </a:r>
            <a:r>
              <a:rPr lang="fr-FR" dirty="0"/>
              <a:t> : domaine du serveur, incluant la base de données</a:t>
            </a:r>
          </a:p>
        </p:txBody>
      </p:sp>
    </p:spTree>
    <p:extLst>
      <p:ext uri="{BB962C8B-B14F-4D97-AF65-F5344CB8AC3E}">
        <p14:creationId xmlns:p14="http://schemas.microsoft.com/office/powerpoint/2010/main" val="345897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Introduction à l’UE</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La réalisation d’un site Web moderne nécessite la connaissance de nombreuses technologies différentes</a:t>
            </a:r>
          </a:p>
          <a:p>
            <a:pPr marL="0" indent="0">
              <a:buNone/>
            </a:pPr>
            <a:endParaRPr lang="fr-FR" dirty="0"/>
          </a:p>
          <a:p>
            <a:r>
              <a:rPr lang="fr-FR" dirty="0"/>
              <a:t>L’UE </a:t>
            </a:r>
            <a:r>
              <a:rPr lang="fr-FR" b="1" dirty="0"/>
              <a:t>WE4A</a:t>
            </a:r>
            <a:r>
              <a:rPr lang="fr-FR" dirty="0"/>
              <a:t> présente l’ensemble des outils de base pour la réalisation de sites dynamiques</a:t>
            </a:r>
          </a:p>
          <a:p>
            <a:endParaRPr lang="fr-FR" dirty="0"/>
          </a:p>
          <a:p>
            <a:r>
              <a:rPr lang="fr-FR" dirty="0"/>
              <a:t>L’UE WE4B (2</a:t>
            </a:r>
            <a:r>
              <a:rPr lang="fr-FR" baseline="30000" dirty="0"/>
              <a:t>ème</a:t>
            </a:r>
            <a:r>
              <a:rPr lang="fr-FR" dirty="0"/>
              <a:t> partie du semestre) présente des outils avancés pour la réalisation de site Single Page Application (</a:t>
            </a:r>
            <a:r>
              <a:rPr lang="fr-FR" dirty="0" err="1"/>
              <a:t>Typescript</a:t>
            </a:r>
            <a:r>
              <a:rPr lang="fr-FR" dirty="0"/>
              <a:t>, </a:t>
            </a:r>
            <a:r>
              <a:rPr lang="fr-FR" dirty="0" err="1"/>
              <a:t>Angular</a:t>
            </a:r>
            <a:r>
              <a:rPr lang="fr-FR" dirty="0"/>
              <a:t>)</a:t>
            </a:r>
          </a:p>
        </p:txBody>
      </p:sp>
    </p:spTree>
    <p:extLst>
      <p:ext uri="{BB962C8B-B14F-4D97-AF65-F5344CB8AC3E}">
        <p14:creationId xmlns:p14="http://schemas.microsoft.com/office/powerpoint/2010/main" val="3286851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Commentaires</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Un fichier XML peut contenir des commentaires qui peuvent être insérés n’importe où</a:t>
            </a:r>
          </a:p>
          <a:p>
            <a:r>
              <a:rPr lang="fr-FR" dirty="0">
                <a:cs typeface="Courier New" panose="02070309020205020404" pitchFamily="49" charset="0"/>
              </a:rPr>
              <a:t>Il sont délimités par </a:t>
            </a:r>
            <a:r>
              <a:rPr lang="fr-FR" dirty="0">
                <a:latin typeface="Courier New" panose="02070309020205020404" pitchFamily="49" charset="0"/>
                <a:cs typeface="Courier New" panose="02070309020205020404" pitchFamily="49" charset="0"/>
              </a:rPr>
              <a:t>&lt;!--</a:t>
            </a:r>
            <a:r>
              <a:rPr lang="fr-FR" dirty="0">
                <a:cs typeface="Courier New" panose="02070309020205020404" pitchFamily="49" charset="0"/>
              </a:rPr>
              <a:t> et </a:t>
            </a:r>
            <a:r>
              <a:rPr lang="fr-FR"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0065731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Serveur Web</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Cas d’utilisation de requête envoyées par JS :</a:t>
            </a:r>
          </a:p>
          <a:p>
            <a:pPr lvl="1"/>
            <a:r>
              <a:rPr lang="fr-FR" dirty="0"/>
              <a:t>JavaScript n’a pas accès directement à la base de données (car il est exécuté par le navigateur), contrairement au serveur Web</a:t>
            </a:r>
          </a:p>
          <a:p>
            <a:pPr lvl="1"/>
            <a:r>
              <a:rPr lang="fr-FR" dirty="0"/>
              <a:t>Grâce à des requêtes HTTP, JS peut demander au serveur Web de lui transmettre de l’information, et le serveur Web peut interroger la BDD pour récupérer l’information et répondre</a:t>
            </a:r>
          </a:p>
          <a:p>
            <a:r>
              <a:rPr lang="fr-FR" dirty="0"/>
              <a:t>Le développeur doit gérer les deux côtés :</a:t>
            </a:r>
          </a:p>
          <a:p>
            <a:pPr lvl="1"/>
            <a:r>
              <a:rPr lang="fr-FR" dirty="0" err="1"/>
              <a:t>Front-end</a:t>
            </a:r>
            <a:r>
              <a:rPr lang="fr-FR" dirty="0"/>
              <a:t> : écriture du code JS qui envoie une requête HTTP et traite la réponse</a:t>
            </a:r>
          </a:p>
          <a:p>
            <a:pPr lvl="1"/>
            <a:r>
              <a:rPr lang="fr-FR" dirty="0" err="1"/>
              <a:t>Back-end</a:t>
            </a:r>
            <a:r>
              <a:rPr lang="fr-FR" dirty="0"/>
              <a:t> : écriture du code (ex. PHP) qui analyse la requête HTTP et transmet la réponse</a:t>
            </a:r>
          </a:p>
        </p:txBody>
      </p:sp>
    </p:spTree>
    <p:extLst>
      <p:ext uri="{BB962C8B-B14F-4D97-AF65-F5344CB8AC3E}">
        <p14:creationId xmlns:p14="http://schemas.microsoft.com/office/powerpoint/2010/main" val="5521338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Requêtes Ajax</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En JS, on parle de requêtes </a:t>
            </a:r>
            <a:r>
              <a:rPr lang="fr-FR" b="1" dirty="0"/>
              <a:t>AJAX</a:t>
            </a:r>
            <a:r>
              <a:rPr lang="fr-FR" dirty="0"/>
              <a:t> pour désigner les requêtes HTTP exécutées en </a:t>
            </a:r>
            <a:r>
              <a:rPr lang="fr-FR" i="1" dirty="0"/>
              <a:t>asynchrone</a:t>
            </a:r>
            <a:r>
              <a:rPr lang="fr-FR" dirty="0"/>
              <a:t> par le navigateur (c’est-à-dire hors du chargement de la page)</a:t>
            </a:r>
          </a:p>
          <a:p>
            <a:r>
              <a:rPr lang="fr-FR" dirty="0"/>
              <a:t>Avec jQuery, lancer une requête POST peut s’écrire :</a:t>
            </a:r>
          </a:p>
          <a:p>
            <a:pPr marL="0" indent="0">
              <a:buNone/>
            </a:pPr>
            <a:r>
              <a:rPr lang="fr-FR" dirty="0">
                <a:latin typeface="Courier New" panose="02070309020205020404" pitchFamily="49" charset="0"/>
                <a:cs typeface="Courier New" panose="02070309020205020404" pitchFamily="49" charset="0"/>
              </a:rPr>
              <a:t>$.post("</a:t>
            </a:r>
            <a:r>
              <a:rPr lang="fr-FR" dirty="0" err="1">
                <a:latin typeface="Courier New" panose="02070309020205020404" pitchFamily="49" charset="0"/>
                <a:cs typeface="Courier New" panose="02070309020205020404" pitchFamily="49" charset="0"/>
              </a:rPr>
              <a:t>signup.php</a:t>
            </a:r>
            <a:r>
              <a:rPr lang="fr-FR" dirty="0">
                <a:latin typeface="Courier New" panose="02070309020205020404" pitchFamily="49" charset="0"/>
                <a:cs typeface="Courier New" panose="02070309020205020404" pitchFamily="49" charset="0"/>
              </a:rPr>
              <a:t>", { login: ‘email@domain.com’, </a:t>
            </a:r>
            <a:r>
              <a:rPr lang="fr-FR" dirty="0" err="1">
                <a:latin typeface="Courier New" panose="02070309020205020404" pitchFamily="49" charset="0"/>
                <a:cs typeface="Courier New" panose="02070309020205020404" pitchFamily="49" charset="0"/>
              </a:rPr>
              <a:t>pass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mdp</a:t>
            </a:r>
            <a:r>
              <a:rPr lang="fr-FR" dirty="0">
                <a:latin typeface="Courier New" panose="02070309020205020404" pitchFamily="49" charset="0"/>
                <a:cs typeface="Courier New" panose="02070309020205020404" pitchFamily="49" charset="0"/>
              </a:rPr>
              <a:t>’ }, </a:t>
            </a:r>
            <a:r>
              <a:rPr lang="fr-FR"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(data) {</a:t>
            </a:r>
          </a:p>
          <a:p>
            <a:pPr marL="0" indent="0">
              <a:buNone/>
            </a:pPr>
            <a:r>
              <a:rPr lang="fr-FR" dirty="0">
                <a:latin typeface="Courier New" panose="02070309020205020404" pitchFamily="49" charset="0"/>
                <a:cs typeface="Courier New" panose="02070309020205020404" pitchFamily="49" charset="0"/>
              </a:rPr>
              <a:t>   console.log(‘Utilisateur enregistré’);</a:t>
            </a:r>
          </a:p>
          <a:p>
            <a:pPr marL="0" indent="0">
              <a:buNone/>
            </a:pPr>
            <a:r>
              <a:rPr lang="fr-FR"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047324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Requêtes Ajax</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La syntaxe générale d’une requête AJAX (avec jQuery) est :</a:t>
            </a:r>
          </a:p>
          <a:p>
            <a:endParaRPr lang="fr-FR"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$.ajax({</a:t>
            </a:r>
          </a:p>
          <a:p>
            <a:pPr marL="0" indent="0">
              <a:buNone/>
            </a:pPr>
            <a:r>
              <a:rPr lang="en-US" dirty="0">
                <a:latin typeface="Courier New" panose="02070309020205020404" pitchFamily="49" charset="0"/>
                <a:cs typeface="Courier New" panose="02070309020205020404" pitchFamily="49" charset="0"/>
              </a:rPr>
              <a:t>  type: type,	// Type de </a:t>
            </a:r>
            <a:r>
              <a:rPr lang="en-US" dirty="0" err="1">
                <a:latin typeface="Courier New" panose="02070309020205020404" pitchFamily="49" charset="0"/>
                <a:cs typeface="Courier New" panose="02070309020205020404" pitchFamily="49" charset="0"/>
              </a:rPr>
              <a:t>requête</a:t>
            </a:r>
            <a:r>
              <a:rPr lang="en-US" dirty="0">
                <a:latin typeface="Courier New" panose="02070309020205020404" pitchFamily="49" charset="0"/>
                <a:cs typeface="Courier New" panose="02070309020205020404" pitchFamily="49" charset="0"/>
              </a:rPr>
              <a:t> (GET, POST, etc.)</a:t>
            </a:r>
          </a:p>
          <a:p>
            <a:pPr marL="0" indent="0">
              <a:buNone/>
            </a:pPr>
            <a:r>
              <a:rPr lang="en-US" dirty="0">
                <a:latin typeface="Courier New" panose="02070309020205020404" pitchFamily="49" charset="0"/>
                <a:cs typeface="Courier New" panose="02070309020205020404" pitchFamily="49" charset="0"/>
              </a:rPr>
              <a:t>  url: </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 URL </a:t>
            </a:r>
            <a:r>
              <a:rPr lang="en-US" dirty="0" err="1">
                <a:latin typeface="Courier New" panose="02070309020205020404" pitchFamily="49" charset="0"/>
                <a:cs typeface="Courier New" panose="02070309020205020404" pitchFamily="49" charset="0"/>
              </a:rPr>
              <a:t>côté</a:t>
            </a:r>
            <a:r>
              <a:rPr lang="en-US" dirty="0">
                <a:latin typeface="Courier New" panose="02070309020205020404" pitchFamily="49" charset="0"/>
                <a:cs typeface="Courier New" panose="02070309020205020404" pitchFamily="49" charset="0"/>
              </a:rPr>
              <a:t> backend</a:t>
            </a:r>
          </a:p>
          <a:p>
            <a:pPr marL="0" indent="0">
              <a:buNone/>
            </a:pPr>
            <a:r>
              <a:rPr lang="en-US" dirty="0">
                <a:latin typeface="Courier New" panose="02070309020205020404" pitchFamily="49" charset="0"/>
                <a:cs typeface="Courier New" panose="02070309020205020404" pitchFamily="49" charset="0"/>
              </a:rPr>
              <a:t>  data: data,	// </a:t>
            </a:r>
            <a:r>
              <a:rPr lang="en-US" dirty="0" err="1">
                <a:latin typeface="Courier New" panose="02070309020205020404" pitchFamily="49" charset="0"/>
                <a:cs typeface="Courier New" panose="02070309020205020404" pitchFamily="49" charset="0"/>
              </a:rPr>
              <a:t>Données</a:t>
            </a:r>
            <a:r>
              <a:rPr lang="en-US" dirty="0">
                <a:latin typeface="Courier New" panose="02070309020205020404" pitchFamily="49" charset="0"/>
                <a:cs typeface="Courier New" panose="02070309020205020404" pitchFamily="49" charset="0"/>
              </a:rPr>
              <a:t> à </a:t>
            </a:r>
            <a:r>
              <a:rPr lang="en-US" dirty="0" err="1">
                <a:latin typeface="Courier New" panose="02070309020205020404" pitchFamily="49" charset="0"/>
                <a:cs typeface="Courier New" panose="02070309020205020404" pitchFamily="49" charset="0"/>
              </a:rPr>
              <a:t>transmettre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success: success,	// Callback pour la </a:t>
            </a:r>
            <a:r>
              <a:rPr lang="en-US" dirty="0" err="1">
                <a:latin typeface="Courier New" panose="02070309020205020404" pitchFamily="49" charset="0"/>
                <a:cs typeface="Courier New" panose="02070309020205020404" pitchFamily="49" charset="0"/>
              </a:rPr>
              <a:t>réponse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dataType</a:t>
            </a:r>
            <a:r>
              <a:rPr lang="en-US" dirty="0">
                <a:latin typeface="Courier New" panose="02070309020205020404" pitchFamily="49" charset="0"/>
                <a:cs typeface="Courier New" panose="02070309020205020404" pitchFamily="49" charset="0"/>
              </a:rPr>
              <a:t>: datatype	// Type des </a:t>
            </a:r>
            <a:r>
              <a:rPr lang="en-US" dirty="0" err="1">
                <a:latin typeface="Courier New" panose="02070309020205020404" pitchFamily="49" charset="0"/>
                <a:cs typeface="Courier New" panose="02070309020205020404" pitchFamily="49" charset="0"/>
              </a:rPr>
              <a:t>données</a:t>
            </a:r>
            <a:r>
              <a:rPr lang="en-US" dirty="0">
                <a:latin typeface="Courier New" panose="02070309020205020404" pitchFamily="49" charset="0"/>
                <a:cs typeface="Courier New" panose="02070309020205020404" pitchFamily="49" charset="0"/>
              </a:rPr>
              <a:t> de la </a:t>
            </a:r>
            <a:r>
              <a:rPr lang="en-US" dirty="0" err="1">
                <a:latin typeface="Courier New" panose="02070309020205020404" pitchFamily="49" charset="0"/>
                <a:cs typeface="Courier New" panose="02070309020205020404" pitchFamily="49" charset="0"/>
              </a:rPr>
              <a:t>réponse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774021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Format JSON</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Le format d’échange généralement utilisé pour la communication </a:t>
            </a:r>
            <a:r>
              <a:rPr lang="fr-FR" dirty="0" err="1"/>
              <a:t>front-end</a:t>
            </a:r>
            <a:r>
              <a:rPr lang="fr-FR" dirty="0"/>
              <a:t>/</a:t>
            </a:r>
            <a:r>
              <a:rPr lang="fr-FR" dirty="0" err="1"/>
              <a:t>back-end</a:t>
            </a:r>
            <a:r>
              <a:rPr lang="fr-FR" dirty="0"/>
              <a:t> est </a:t>
            </a:r>
            <a:r>
              <a:rPr lang="fr-FR" b="1" dirty="0"/>
              <a:t>JSON (JavaScript Object Notation)</a:t>
            </a:r>
          </a:p>
          <a:p>
            <a:r>
              <a:rPr lang="fr-FR" dirty="0"/>
              <a:t>JSON est un concurrent à XML disposant d’une syntaxe très simple :</a:t>
            </a:r>
          </a:p>
          <a:p>
            <a:pPr lvl="1"/>
            <a:r>
              <a:rPr lang="fr-FR" dirty="0"/>
              <a:t>Un objet est délimité par une accolade ouvrante et une fermante</a:t>
            </a:r>
          </a:p>
          <a:p>
            <a:pPr lvl="1"/>
            <a:r>
              <a:rPr lang="fr-FR" dirty="0"/>
              <a:t>Un objet est composé de propriétés sous la forme "clé": "valeur"</a:t>
            </a:r>
          </a:p>
          <a:p>
            <a:pPr lvl="1"/>
            <a:r>
              <a:rPr lang="fr-FR" dirty="0"/>
              <a:t>Une liste de valeur est délimitée par un crochet ouvrant et un crochant fermant</a:t>
            </a:r>
          </a:p>
          <a:p>
            <a:pPr lvl="1"/>
            <a:r>
              <a:rPr lang="fr-FR" dirty="0"/>
              <a:t>Les propriétés et les valeurs sont délimitées par des virgules</a:t>
            </a:r>
          </a:p>
        </p:txBody>
      </p:sp>
    </p:spTree>
    <p:extLst>
      <p:ext uri="{BB962C8B-B14F-4D97-AF65-F5344CB8AC3E}">
        <p14:creationId xmlns:p14="http://schemas.microsoft.com/office/powerpoint/2010/main" val="23387851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Format JSON</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normAutofit fontScale="85000" lnSpcReduction="20000"/>
          </a:bodyPr>
          <a:lstStyle/>
          <a:p>
            <a:r>
              <a:rPr lang="fr-FR" dirty="0"/>
              <a:t>Exemple : supposons qu’un serveur Web transmette au format JSON des informations sur un utilisateur et les messages postés par celui-ci, la structure JSON représentant l’utilisateur et ses messages pourrait être :</a:t>
            </a:r>
          </a:p>
          <a:p>
            <a:endParaRPr lang="fr-FR" dirty="0"/>
          </a:p>
          <a:p>
            <a:pPr marL="0" indent="0">
              <a:buNone/>
            </a:pPr>
            <a:r>
              <a:rPr lang="fr-FR" dirty="0">
                <a:latin typeface="Courier New" panose="02070309020205020404" pitchFamily="49" charset="0"/>
                <a:cs typeface="Courier New" panose="02070309020205020404" pitchFamily="49" charset="0"/>
              </a:rPr>
              <a:t>{</a:t>
            </a:r>
          </a:p>
          <a:p>
            <a:pPr marL="0" indent="0">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username</a:t>
            </a:r>
            <a:r>
              <a:rPr lang="fr-FR" dirty="0">
                <a:latin typeface="Courier New" panose="02070309020205020404" pitchFamily="49" charset="0"/>
                <a:cs typeface="Courier New" panose="02070309020205020404" pitchFamily="49" charset="0"/>
              </a:rPr>
              <a:t>": "test90",</a:t>
            </a:r>
          </a:p>
          <a:p>
            <a:pPr marL="0" indent="0">
              <a:buNone/>
            </a:pPr>
            <a:r>
              <a:rPr lang="fr-FR" dirty="0">
                <a:latin typeface="Courier New" panose="02070309020205020404" pitchFamily="49" charset="0"/>
                <a:cs typeface="Courier New" panose="02070309020205020404" pitchFamily="49" charset="0"/>
              </a:rPr>
              <a:t>  "email": "test90@gmail.com",</a:t>
            </a:r>
          </a:p>
          <a:p>
            <a:pPr marL="0" indent="0">
              <a:buNone/>
            </a:pPr>
            <a:r>
              <a:rPr lang="fr-FR" dirty="0">
                <a:latin typeface="Courier New" panose="02070309020205020404" pitchFamily="49" charset="0"/>
                <a:cs typeface="Courier New" panose="02070309020205020404" pitchFamily="49" charset="0"/>
              </a:rPr>
              <a:t>  "messages": [</a:t>
            </a:r>
          </a:p>
          <a:p>
            <a:pPr marL="0" indent="0">
              <a:buNone/>
            </a:pPr>
            <a:r>
              <a:rPr lang="fr-FR" dirty="0">
                <a:latin typeface="Courier New" panose="02070309020205020404" pitchFamily="49" charset="0"/>
                <a:cs typeface="Courier New" panose="02070309020205020404" pitchFamily="49" charset="0"/>
              </a:rPr>
              <a:t>    { "id": 1, "</a:t>
            </a:r>
            <a:r>
              <a:rPr lang="fr-FR" dirty="0" err="1">
                <a:latin typeface="Courier New" panose="02070309020205020404" pitchFamily="49" charset="0"/>
                <a:cs typeface="Courier New" panose="02070309020205020404" pitchFamily="49" charset="0"/>
              </a:rPr>
              <a:t>title</a:t>
            </a:r>
            <a:r>
              <a:rPr lang="fr-FR" dirty="0">
                <a:latin typeface="Courier New" panose="02070309020205020404" pitchFamily="49" charset="0"/>
                <a:cs typeface="Courier New" panose="02070309020205020404" pitchFamily="49" charset="0"/>
              </a:rPr>
              <a:t>": "Titre du 1</a:t>
            </a:r>
            <a:r>
              <a:rPr lang="fr-FR" baseline="30000" dirty="0">
                <a:latin typeface="Courier New" panose="02070309020205020404" pitchFamily="49" charset="0"/>
                <a:cs typeface="Courier New" panose="02070309020205020404" pitchFamily="49" charset="0"/>
              </a:rPr>
              <a:t>er</a:t>
            </a:r>
            <a:r>
              <a:rPr lang="fr-FR" dirty="0">
                <a:latin typeface="Courier New" panose="02070309020205020404" pitchFamily="49" charset="0"/>
                <a:cs typeface="Courier New" panose="02070309020205020404" pitchFamily="49" charset="0"/>
              </a:rPr>
              <a:t> message", content: "Contenu"},</a:t>
            </a:r>
          </a:p>
          <a:p>
            <a:pPr marL="0" indent="0">
              <a:buNone/>
            </a:pPr>
            <a:r>
              <a:rPr lang="fr-FR" dirty="0">
                <a:latin typeface="Courier New" panose="02070309020205020404" pitchFamily="49" charset="0"/>
                <a:cs typeface="Courier New" panose="02070309020205020404" pitchFamily="49" charset="0"/>
              </a:rPr>
              <a:t>    { "id": 2, "</a:t>
            </a:r>
            <a:r>
              <a:rPr lang="fr-FR" dirty="0" err="1">
                <a:latin typeface="Courier New" panose="02070309020205020404" pitchFamily="49" charset="0"/>
                <a:cs typeface="Courier New" panose="02070309020205020404" pitchFamily="49" charset="0"/>
              </a:rPr>
              <a:t>title</a:t>
            </a:r>
            <a:r>
              <a:rPr lang="fr-FR" dirty="0">
                <a:latin typeface="Courier New" panose="02070309020205020404" pitchFamily="49" charset="0"/>
                <a:cs typeface="Courier New" panose="02070309020205020404" pitchFamily="49" charset="0"/>
              </a:rPr>
              <a:t>": "Titre du 2</a:t>
            </a:r>
            <a:r>
              <a:rPr lang="fr-FR" baseline="30000" dirty="0">
                <a:latin typeface="Courier New" panose="02070309020205020404" pitchFamily="49" charset="0"/>
                <a:cs typeface="Courier New" panose="02070309020205020404" pitchFamily="49" charset="0"/>
              </a:rPr>
              <a:t>er</a:t>
            </a:r>
            <a:r>
              <a:rPr lang="fr-FR" dirty="0">
                <a:latin typeface="Courier New" panose="02070309020205020404" pitchFamily="49" charset="0"/>
                <a:cs typeface="Courier New" panose="02070309020205020404" pitchFamily="49" charset="0"/>
              </a:rPr>
              <a:t> message", content: "Autre contenu"}, </a:t>
            </a:r>
          </a:p>
          <a:p>
            <a:pPr marL="0" indent="0">
              <a:buNone/>
            </a:pPr>
            <a:r>
              <a:rPr lang="fr-FR" dirty="0">
                <a:latin typeface="Courier New" panose="02070309020205020404" pitchFamily="49" charset="0"/>
                <a:cs typeface="Courier New" panose="02070309020205020404" pitchFamily="49" charset="0"/>
              </a:rPr>
              <a:t>  ]</a:t>
            </a:r>
          </a:p>
          <a:p>
            <a:pPr marL="0" indent="0">
              <a:buNone/>
            </a:pPr>
            <a:r>
              <a:rPr lang="fr-FR"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21004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err="1"/>
              <a:t>ARchitecture</a:t>
            </a:r>
            <a:r>
              <a:rPr lang="fr-FR" dirty="0"/>
              <a:t> REST</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Pour normaliser la communication entre le </a:t>
            </a:r>
            <a:r>
              <a:rPr lang="fr-FR" dirty="0" err="1"/>
              <a:t>front-end</a:t>
            </a:r>
            <a:r>
              <a:rPr lang="fr-FR" dirty="0"/>
              <a:t> et le </a:t>
            </a:r>
            <a:r>
              <a:rPr lang="fr-FR" dirty="0" err="1"/>
              <a:t>back-end</a:t>
            </a:r>
            <a:r>
              <a:rPr lang="fr-FR" dirty="0"/>
              <a:t>, l’architecture </a:t>
            </a:r>
            <a:r>
              <a:rPr lang="fr-FR" b="1" dirty="0"/>
              <a:t>REST</a:t>
            </a:r>
            <a:r>
              <a:rPr lang="fr-FR" dirty="0"/>
              <a:t> (</a:t>
            </a:r>
            <a:r>
              <a:rPr lang="fr-FR" dirty="0" err="1"/>
              <a:t>Representational</a:t>
            </a:r>
            <a:r>
              <a:rPr lang="fr-FR" dirty="0"/>
              <a:t> State Transfer) est fréquemment utilisée</a:t>
            </a:r>
          </a:p>
          <a:p>
            <a:r>
              <a:rPr lang="fr-FR" dirty="0"/>
              <a:t>REST définit des règles d’interaction entre </a:t>
            </a:r>
            <a:r>
              <a:rPr lang="fr-FR" dirty="0" err="1"/>
              <a:t>front-end</a:t>
            </a:r>
            <a:r>
              <a:rPr lang="fr-FR" dirty="0"/>
              <a:t> et </a:t>
            </a:r>
            <a:r>
              <a:rPr lang="fr-FR" dirty="0" err="1"/>
              <a:t>back-end</a:t>
            </a:r>
            <a:r>
              <a:rPr lang="fr-FR" dirty="0"/>
              <a:t> :</a:t>
            </a:r>
          </a:p>
          <a:p>
            <a:r>
              <a:rPr lang="fr-FR" dirty="0"/>
              <a:t>La communication est dite sans état (</a:t>
            </a:r>
            <a:r>
              <a:rPr lang="fr-FR" dirty="0" err="1"/>
              <a:t>stateless</a:t>
            </a:r>
            <a:r>
              <a:rPr lang="fr-FR" dirty="0"/>
              <a:t>) : chaque requête client contient toute l’information pour permettre au </a:t>
            </a:r>
            <a:r>
              <a:rPr lang="fr-FR" dirty="0" err="1"/>
              <a:t>back-end</a:t>
            </a:r>
            <a:r>
              <a:rPr lang="fr-FR" dirty="0"/>
              <a:t> de la traiter</a:t>
            </a:r>
          </a:p>
          <a:p>
            <a:r>
              <a:rPr lang="fr-FR" dirty="0"/>
              <a:t>Les données dont le </a:t>
            </a:r>
            <a:r>
              <a:rPr lang="fr-FR" dirty="0" err="1"/>
              <a:t>back-end</a:t>
            </a:r>
            <a:r>
              <a:rPr lang="fr-FR" dirty="0"/>
              <a:t> propose la manipulation sont des </a:t>
            </a:r>
            <a:r>
              <a:rPr lang="fr-FR" b="1" dirty="0"/>
              <a:t>ressources</a:t>
            </a:r>
          </a:p>
          <a:p>
            <a:r>
              <a:rPr lang="fr-FR" dirty="0"/>
              <a:t>Une ressource est rattachée à une URL</a:t>
            </a:r>
          </a:p>
          <a:p>
            <a:r>
              <a:rPr lang="fr-FR" dirty="0"/>
              <a:t>La méthode HTTP utilisée pour la requête indique le type d’accès à la ressource</a:t>
            </a:r>
          </a:p>
        </p:txBody>
      </p:sp>
    </p:spTree>
    <p:extLst>
      <p:ext uri="{BB962C8B-B14F-4D97-AF65-F5344CB8AC3E}">
        <p14:creationId xmlns:p14="http://schemas.microsoft.com/office/powerpoint/2010/main" val="2550586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Architecture REST</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Par exemple, un </a:t>
            </a:r>
            <a:r>
              <a:rPr lang="fr-FR" dirty="0" err="1"/>
              <a:t>back-end</a:t>
            </a:r>
            <a:r>
              <a:rPr lang="fr-FR" dirty="0"/>
              <a:t> est capable de gérer des requêtes pour traiter des messages d’utilisateurs</a:t>
            </a:r>
          </a:p>
          <a:p>
            <a:r>
              <a:rPr lang="fr-FR" dirty="0"/>
              <a:t>En suivant les principes REST, on devrait avoir :</a:t>
            </a:r>
          </a:p>
          <a:p>
            <a:pPr lvl="1"/>
            <a:r>
              <a:rPr lang="fr-FR" dirty="0"/>
              <a:t>Une URL </a:t>
            </a:r>
            <a:r>
              <a:rPr lang="fr-FR" dirty="0">
                <a:hlinkClick r:id="rId2"/>
              </a:rPr>
              <a:t>http://serveur.com/message</a:t>
            </a:r>
            <a:r>
              <a:rPr lang="fr-FR" dirty="0"/>
              <a:t> </a:t>
            </a:r>
          </a:p>
          <a:p>
            <a:pPr lvl="1"/>
            <a:r>
              <a:rPr lang="fr-FR" b="1" dirty="0"/>
              <a:t>GET</a:t>
            </a:r>
            <a:r>
              <a:rPr lang="fr-FR" dirty="0"/>
              <a:t> </a:t>
            </a:r>
            <a:r>
              <a:rPr lang="fr-FR" dirty="0">
                <a:hlinkClick r:id="rId2"/>
              </a:rPr>
              <a:t>http://serveur.com/message</a:t>
            </a:r>
            <a:r>
              <a:rPr lang="fr-FR" dirty="0"/>
              <a:t> permet de récupérer les messages</a:t>
            </a:r>
          </a:p>
          <a:p>
            <a:pPr lvl="1"/>
            <a:r>
              <a:rPr lang="fr-FR" b="1" dirty="0"/>
              <a:t>POST</a:t>
            </a:r>
            <a:r>
              <a:rPr lang="fr-FR" dirty="0"/>
              <a:t> </a:t>
            </a:r>
            <a:r>
              <a:rPr lang="fr-FR" dirty="0">
                <a:hlinkClick r:id="rId2"/>
              </a:rPr>
              <a:t>http://serveur.com/message</a:t>
            </a:r>
            <a:r>
              <a:rPr lang="fr-FR" dirty="0"/>
              <a:t>  permet d’ajouter un/des message(s)</a:t>
            </a:r>
          </a:p>
          <a:p>
            <a:pPr lvl="1"/>
            <a:r>
              <a:rPr lang="fr-FR" b="1" dirty="0"/>
              <a:t>DELETE</a:t>
            </a:r>
            <a:r>
              <a:rPr lang="fr-FR" dirty="0"/>
              <a:t> </a:t>
            </a:r>
            <a:r>
              <a:rPr lang="fr-FR" dirty="0">
                <a:hlinkClick r:id="rId2"/>
              </a:rPr>
              <a:t>http://serveur.com/message/43</a:t>
            </a:r>
            <a:r>
              <a:rPr lang="fr-FR" dirty="0"/>
              <a:t> permet de supprimer un message</a:t>
            </a:r>
          </a:p>
          <a:p>
            <a:pPr lvl="1"/>
            <a:r>
              <a:rPr lang="fr-FR" b="1" dirty="0"/>
              <a:t>PATCH</a:t>
            </a:r>
            <a:r>
              <a:rPr lang="fr-FR" dirty="0"/>
              <a:t> </a:t>
            </a:r>
            <a:r>
              <a:rPr lang="fr-FR" dirty="0">
                <a:hlinkClick r:id="rId2"/>
              </a:rPr>
              <a:t>http://serveur.com/message/68</a:t>
            </a:r>
            <a:r>
              <a:rPr lang="fr-FR" dirty="0"/>
              <a:t> permet de modifier un message</a:t>
            </a:r>
          </a:p>
          <a:p>
            <a:pPr lvl="1"/>
            <a:r>
              <a:rPr lang="fr-FR" b="1" dirty="0"/>
              <a:t>GET</a:t>
            </a:r>
            <a:r>
              <a:rPr lang="fr-FR" dirty="0"/>
              <a:t> </a:t>
            </a:r>
            <a:r>
              <a:rPr lang="fr-FR" dirty="0">
                <a:hlinkClick r:id="rId3"/>
              </a:rPr>
              <a:t>http://serveur.com/message/145</a:t>
            </a:r>
            <a:r>
              <a:rPr lang="fr-FR" dirty="0"/>
              <a:t> permet de récupérer le message 145</a:t>
            </a:r>
          </a:p>
        </p:txBody>
      </p:sp>
    </p:spTree>
    <p:extLst>
      <p:ext uri="{BB962C8B-B14F-4D97-AF65-F5344CB8AC3E}">
        <p14:creationId xmlns:p14="http://schemas.microsoft.com/office/powerpoint/2010/main" val="2001851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err="1"/>
              <a:t>Swagger</a:t>
            </a:r>
            <a:r>
              <a:rPr lang="fr-FR" dirty="0"/>
              <a:t>, Open API</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La définition de ressources et le traitement des requêtes HTTP associées définit une API (interface de programmation)</a:t>
            </a:r>
          </a:p>
          <a:p>
            <a:r>
              <a:rPr lang="fr-FR" dirty="0"/>
              <a:t>Un standard existe pour la réalisation de ces API et leur documentation, il s’agit d’</a:t>
            </a:r>
            <a:r>
              <a:rPr lang="fr-FR" dirty="0" err="1"/>
              <a:t>OpenAPI</a:t>
            </a:r>
            <a:r>
              <a:rPr lang="fr-FR" dirty="0"/>
              <a:t> (anciennement </a:t>
            </a:r>
            <a:r>
              <a:rPr lang="fr-FR" dirty="0" err="1"/>
              <a:t>Swagger</a:t>
            </a:r>
            <a:r>
              <a:rPr lang="fr-FR" dirty="0"/>
              <a:t>)</a:t>
            </a:r>
          </a:p>
          <a:p>
            <a:r>
              <a:rPr lang="fr-FR" dirty="0"/>
              <a:t>Le site </a:t>
            </a:r>
            <a:r>
              <a:rPr lang="fr-FR" dirty="0">
                <a:hlinkClick r:id="rId2"/>
              </a:rPr>
              <a:t>https://petstore3.swagger.io/</a:t>
            </a:r>
            <a:r>
              <a:rPr lang="fr-FR" dirty="0"/>
              <a:t> expose une page </a:t>
            </a:r>
            <a:r>
              <a:rPr lang="fr-FR" dirty="0" err="1"/>
              <a:t>Swagger</a:t>
            </a:r>
            <a:r>
              <a:rPr lang="fr-FR" dirty="0"/>
              <a:t> auto-générée permettant d’interagir avec une API REST</a:t>
            </a:r>
          </a:p>
        </p:txBody>
      </p:sp>
      <p:pic>
        <p:nvPicPr>
          <p:cNvPr id="5" name="Image 4">
            <a:extLst>
              <a:ext uri="{FF2B5EF4-FFF2-40B4-BE49-F238E27FC236}">
                <a16:creationId xmlns:a16="http://schemas.microsoft.com/office/drawing/2014/main" id="{28789751-7218-4AEF-9F04-AF695BAD6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057" y="4812139"/>
            <a:ext cx="5225143" cy="1406546"/>
          </a:xfrm>
          <a:prstGeom prst="rect">
            <a:avLst/>
          </a:prstGeom>
        </p:spPr>
      </p:pic>
    </p:spTree>
    <p:extLst>
      <p:ext uri="{BB962C8B-B14F-4D97-AF65-F5344CB8AC3E}">
        <p14:creationId xmlns:p14="http://schemas.microsoft.com/office/powerpoint/2010/main" val="2016519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Exercice : </a:t>
            </a:r>
            <a:r>
              <a:rPr lang="fr-FR" dirty="0" err="1"/>
              <a:t>Swagger</a:t>
            </a:r>
            <a:r>
              <a:rPr lang="fr-FR" dirty="0"/>
              <a:t>, Open API</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lstStyle/>
          <a:p>
            <a:r>
              <a:rPr lang="fr-FR" dirty="0"/>
              <a:t>A partir de  </a:t>
            </a:r>
            <a:r>
              <a:rPr lang="fr-FR" dirty="0">
                <a:hlinkClick r:id="rId2"/>
              </a:rPr>
              <a:t>https://petstore3.swagger.io/</a:t>
            </a:r>
            <a:endParaRPr lang="fr-FR" dirty="0"/>
          </a:p>
          <a:p>
            <a:r>
              <a:rPr lang="fr-FR" dirty="0"/>
              <a:t>Créer une page HTML, inclure JQuery avec une balise script, puis définir une balise </a:t>
            </a:r>
            <a:r>
              <a:rPr lang="fr-FR" i="1" dirty="0"/>
              <a:t>&lt;div id="pets"&gt; </a:t>
            </a:r>
            <a:r>
              <a:rPr lang="fr-FR" dirty="0"/>
              <a:t>dans le </a:t>
            </a:r>
            <a:r>
              <a:rPr lang="fr-FR" i="1" dirty="0"/>
              <a:t>&lt;body&gt;</a:t>
            </a:r>
          </a:p>
          <a:p>
            <a:r>
              <a:rPr lang="fr-FR" dirty="0"/>
              <a:t>Définir un script qui effectue une requête GET pour récupérer les animaux disponibles (fonction </a:t>
            </a:r>
            <a:r>
              <a:rPr lang="fr-FR" i="1" dirty="0"/>
              <a:t>$.</a:t>
            </a:r>
            <a:r>
              <a:rPr lang="fr-FR" i="1" dirty="0" err="1"/>
              <a:t>get</a:t>
            </a:r>
            <a:r>
              <a:rPr lang="fr-FR" i="1" dirty="0"/>
              <a:t>()</a:t>
            </a:r>
            <a:r>
              <a:rPr lang="fr-FR" dirty="0"/>
              <a:t>)</a:t>
            </a:r>
          </a:p>
          <a:p>
            <a:r>
              <a:rPr lang="fr-FR" dirty="0"/>
              <a:t>Ajouter à la balise « pets », dans de nouvelles sous-balises div, les noms des animaux récupérés</a:t>
            </a:r>
          </a:p>
        </p:txBody>
      </p:sp>
      <p:pic>
        <p:nvPicPr>
          <p:cNvPr id="5" name="Image 4">
            <a:extLst>
              <a:ext uri="{FF2B5EF4-FFF2-40B4-BE49-F238E27FC236}">
                <a16:creationId xmlns:a16="http://schemas.microsoft.com/office/drawing/2014/main" id="{28789751-7218-4AEF-9F04-AF695BAD6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057" y="4812139"/>
            <a:ext cx="5225143" cy="1406546"/>
          </a:xfrm>
          <a:prstGeom prst="rect">
            <a:avLst/>
          </a:prstGeom>
        </p:spPr>
      </p:pic>
    </p:spTree>
    <p:extLst>
      <p:ext uri="{BB962C8B-B14F-4D97-AF65-F5344CB8AC3E}">
        <p14:creationId xmlns:p14="http://schemas.microsoft.com/office/powerpoint/2010/main" val="4349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919E28-18A6-488C-8006-762C312C5275}"/>
              </a:ext>
            </a:extLst>
          </p:cNvPr>
          <p:cNvSpPr>
            <a:spLocks noGrp="1"/>
          </p:cNvSpPr>
          <p:nvPr>
            <p:ph type="title"/>
          </p:nvPr>
        </p:nvSpPr>
        <p:spPr/>
        <p:txBody>
          <a:bodyPr/>
          <a:lstStyle/>
          <a:p>
            <a:r>
              <a:rPr lang="fr-FR" dirty="0"/>
              <a:t>Exercice : </a:t>
            </a:r>
            <a:r>
              <a:rPr lang="fr-FR" dirty="0" err="1"/>
              <a:t>Swagger</a:t>
            </a:r>
            <a:r>
              <a:rPr lang="fr-FR" dirty="0"/>
              <a:t>, Open API</a:t>
            </a:r>
          </a:p>
        </p:txBody>
      </p:sp>
      <p:sp>
        <p:nvSpPr>
          <p:cNvPr id="3" name="Espace réservé du contenu 2">
            <a:extLst>
              <a:ext uri="{FF2B5EF4-FFF2-40B4-BE49-F238E27FC236}">
                <a16:creationId xmlns:a16="http://schemas.microsoft.com/office/drawing/2014/main" id="{C8A5346E-8351-417E-B1E0-6EF29F3B490A}"/>
              </a:ext>
            </a:extLst>
          </p:cNvPr>
          <p:cNvSpPr>
            <a:spLocks noGrp="1"/>
          </p:cNvSpPr>
          <p:nvPr>
            <p:ph idx="1"/>
          </p:nvPr>
        </p:nvSpPr>
        <p:spPr/>
        <p:txBody>
          <a:bodyPr>
            <a:normAutofit fontScale="55000" lnSpcReduction="20000"/>
          </a:bodyPr>
          <a:lstStyle/>
          <a:p>
            <a:pPr marL="0" indent="0">
              <a:buNone/>
            </a:pPr>
            <a:r>
              <a:rPr lang="fr-FR" b="1" dirty="0">
                <a:latin typeface="Courier New" panose="02070309020205020404" pitchFamily="49" charset="0"/>
                <a:cs typeface="Courier New" panose="02070309020205020404" pitchFamily="49" charset="0"/>
              </a:rPr>
              <a:t>&lt;html </a:t>
            </a:r>
            <a:r>
              <a:rPr lang="fr-FR" b="1" dirty="0" err="1">
                <a:latin typeface="Courier New" panose="02070309020205020404" pitchFamily="49" charset="0"/>
                <a:cs typeface="Courier New" panose="02070309020205020404" pitchFamily="49" charset="0"/>
              </a:rPr>
              <a:t>lang</a:t>
            </a:r>
            <a:r>
              <a:rPr lang="fr-FR" b="1" dirty="0">
                <a:latin typeface="Courier New" panose="02070309020205020404" pitchFamily="49" charset="0"/>
                <a:cs typeface="Courier New" panose="02070309020205020404" pitchFamily="49" charset="0"/>
              </a:rPr>
              <a:t>="en"&gt;</a:t>
            </a:r>
          </a:p>
          <a:p>
            <a:pPr marL="0" indent="0">
              <a:buNone/>
            </a:pP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head</a:t>
            </a:r>
            <a:r>
              <a:rPr lang="fr-FR" b="1"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&lt;script src</a:t>
            </a:r>
            <a:r>
              <a:rPr lang="fr-FR" dirty="0">
                <a:latin typeface="Courier New" panose="02070309020205020404" pitchFamily="49" charset="0"/>
                <a:cs typeface="Courier New" panose="02070309020205020404" pitchFamily="49" charset="0"/>
              </a:rPr>
              <a:t>="https://ajax.googleapis.com/ajax/</a:t>
            </a:r>
            <a:r>
              <a:rPr lang="fr-FR" dirty="0" err="1">
                <a:latin typeface="Courier New" panose="02070309020205020404" pitchFamily="49" charset="0"/>
                <a:cs typeface="Courier New" panose="02070309020205020404" pitchFamily="49" charset="0"/>
              </a:rPr>
              <a:t>libs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jquery</a:t>
            </a:r>
            <a:r>
              <a:rPr lang="fr-FR" dirty="0">
                <a:latin typeface="Courier New" panose="02070309020205020404" pitchFamily="49" charset="0"/>
                <a:cs typeface="Courier New" panose="02070309020205020404" pitchFamily="49" charset="0"/>
              </a:rPr>
              <a:t>/3.7.1/jquery.min.js" </a:t>
            </a:r>
            <a:r>
              <a:rPr lang="fr-FR" b="1" dirty="0">
                <a:latin typeface="Courier New" panose="02070309020205020404" pitchFamily="49" charset="0"/>
                <a:cs typeface="Courier New" panose="02070309020205020404" pitchFamily="49" charset="0"/>
              </a:rPr>
              <a:t>type</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text</a:t>
            </a:r>
            <a:r>
              <a:rPr lang="fr-FR" dirty="0">
                <a:latin typeface="Courier New" panose="02070309020205020404" pitchFamily="49" charset="0"/>
                <a:cs typeface="Courier New" panose="02070309020205020404" pitchFamily="49" charset="0"/>
              </a:rPr>
              <a:t>/javascript"</a:t>
            </a:r>
            <a:r>
              <a:rPr lang="fr-FR" b="1" dirty="0">
                <a:latin typeface="Courier New" panose="02070309020205020404" pitchFamily="49" charset="0"/>
                <a:cs typeface="Courier New" panose="02070309020205020404" pitchFamily="49" charset="0"/>
              </a:rPr>
              <a:t>&gt;&lt;/script&gt;</a:t>
            </a:r>
          </a:p>
          <a:p>
            <a:pPr marL="0" indent="0">
              <a:buNone/>
            </a:pP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head</a:t>
            </a:r>
            <a:r>
              <a:rPr lang="fr-FR" b="1" dirty="0">
                <a:latin typeface="Courier New" panose="02070309020205020404" pitchFamily="49" charset="0"/>
                <a:cs typeface="Courier New" panose="02070309020205020404" pitchFamily="49" charset="0"/>
              </a:rPr>
              <a:t>&gt;</a:t>
            </a:r>
          </a:p>
          <a:p>
            <a:pPr marL="0" indent="0">
              <a:buNone/>
            </a:pPr>
            <a:r>
              <a:rPr lang="fr-FR" b="1" dirty="0">
                <a:latin typeface="Courier New" panose="02070309020205020404" pitchFamily="49" charset="0"/>
                <a:cs typeface="Courier New" panose="02070309020205020404" pitchFamily="49" charset="0"/>
              </a:rPr>
              <a:t>&lt;body&gt;</a:t>
            </a:r>
          </a:p>
          <a:p>
            <a:pPr marL="0" indent="0">
              <a:buNone/>
            </a:pPr>
            <a:r>
              <a:rPr lang="fr-FR" b="1" dirty="0">
                <a:latin typeface="Courier New" panose="02070309020205020404" pitchFamily="49" charset="0"/>
                <a:cs typeface="Courier New" panose="02070309020205020404" pitchFamily="49" charset="0"/>
              </a:rPr>
              <a:t>&lt;div id</a:t>
            </a:r>
            <a:r>
              <a:rPr lang="fr-FR" dirty="0">
                <a:latin typeface="Courier New" panose="02070309020205020404" pitchFamily="49" charset="0"/>
                <a:cs typeface="Courier New" panose="02070309020205020404" pitchFamily="49" charset="0"/>
              </a:rPr>
              <a:t>="pets"</a:t>
            </a:r>
            <a:r>
              <a:rPr lang="fr-FR" b="1" dirty="0">
                <a:latin typeface="Courier New" panose="02070309020205020404" pitchFamily="49" charset="0"/>
                <a:cs typeface="Courier New" panose="02070309020205020404" pitchFamily="49" charset="0"/>
              </a:rPr>
              <a:t>&gt;</a:t>
            </a:r>
          </a:p>
          <a:p>
            <a:pPr marL="0" indent="0">
              <a:buNone/>
            </a:pPr>
            <a:r>
              <a:rPr lang="fr-FR" b="1" dirty="0">
                <a:latin typeface="Courier New" panose="02070309020205020404" pitchFamily="49" charset="0"/>
                <a:cs typeface="Courier New" panose="02070309020205020404" pitchFamily="49" charset="0"/>
              </a:rPr>
              <a:t>	</a:t>
            </a:r>
          </a:p>
          <a:p>
            <a:pPr marL="0" indent="0">
              <a:buNone/>
            </a:pPr>
            <a:r>
              <a:rPr lang="fr-FR" b="1" dirty="0">
                <a:latin typeface="Courier New" panose="02070309020205020404" pitchFamily="49" charset="0"/>
                <a:cs typeface="Courier New" panose="02070309020205020404" pitchFamily="49" charset="0"/>
              </a:rPr>
              <a:t>&lt;/div&gt;</a:t>
            </a:r>
          </a:p>
          <a:p>
            <a:pPr marL="0" indent="0">
              <a:buNone/>
            </a:pPr>
            <a:r>
              <a:rPr lang="fr-FR" b="1" dirty="0">
                <a:latin typeface="Courier New" panose="02070309020205020404" pitchFamily="49" charset="0"/>
                <a:cs typeface="Courier New" panose="02070309020205020404" pitchFamily="49" charset="0"/>
              </a:rPr>
              <a:t>&lt;script type="</a:t>
            </a:r>
            <a:r>
              <a:rPr lang="fr-FR" b="1" dirty="0" err="1">
                <a:latin typeface="Courier New" panose="02070309020205020404" pitchFamily="49" charset="0"/>
                <a:cs typeface="Courier New" panose="02070309020205020404" pitchFamily="49" charset="0"/>
              </a:rPr>
              <a:t>text</a:t>
            </a:r>
            <a:r>
              <a:rPr lang="fr-FR" b="1" dirty="0">
                <a:latin typeface="Courier New" panose="02070309020205020404" pitchFamily="49" charset="0"/>
                <a:cs typeface="Courier New" panose="02070309020205020404" pitchFamily="49" charset="0"/>
              </a:rPr>
              <a:t>/javascript"&gt;</a:t>
            </a:r>
          </a:p>
          <a:p>
            <a:pPr marL="0" indent="0">
              <a:buNone/>
            </a:pP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function</a:t>
            </a:r>
            <a:r>
              <a:rPr lang="fr-FR" dirty="0">
                <a:latin typeface="Courier New" panose="02070309020205020404" pitchFamily="49" charset="0"/>
                <a:cs typeface="Courier New" panose="02070309020205020404" pitchFamily="49" charset="0"/>
              </a:rPr>
              <a:t>() {</a:t>
            </a:r>
          </a:p>
          <a:p>
            <a:pPr marL="0" indent="0">
              <a:buNone/>
            </a:pPr>
            <a:r>
              <a:rPr lang="fr-FR" dirty="0">
                <a:latin typeface="Courier New" panose="02070309020205020404" pitchFamily="49" charset="0"/>
                <a:cs typeface="Courier New" panose="02070309020205020404" pitchFamily="49" charset="0"/>
              </a:rPr>
              <a:t>	// Le code pour interagir avec le </a:t>
            </a:r>
            <a:r>
              <a:rPr lang="fr-FR" dirty="0" err="1">
                <a:latin typeface="Courier New" panose="02070309020205020404" pitchFamily="49" charset="0"/>
                <a:cs typeface="Courier New" panose="02070309020205020404" pitchFamily="49" charset="0"/>
              </a:rPr>
              <a:t>petstore</a:t>
            </a:r>
            <a:r>
              <a:rPr lang="fr-FR" dirty="0">
                <a:latin typeface="Courier New" panose="02070309020205020404" pitchFamily="49" charset="0"/>
                <a:cs typeface="Courier New" panose="02070309020205020404" pitchFamily="49" charset="0"/>
              </a:rPr>
              <a:t> va ici</a:t>
            </a:r>
          </a:p>
          <a:p>
            <a:pPr marL="0" indent="0">
              <a:buNone/>
            </a:pPr>
            <a:r>
              <a:rPr lang="fr-FR" dirty="0">
                <a:latin typeface="Courier New" panose="02070309020205020404" pitchFamily="49" charset="0"/>
                <a:cs typeface="Courier New" panose="02070309020205020404" pitchFamily="49" charset="0"/>
              </a:rPr>
              <a:t>});</a:t>
            </a:r>
          </a:p>
          <a:p>
            <a:pPr marL="0" indent="0">
              <a:buNone/>
            </a:pPr>
            <a:r>
              <a:rPr lang="fr-FR" b="1" dirty="0">
                <a:latin typeface="Courier New" panose="02070309020205020404" pitchFamily="49" charset="0"/>
                <a:cs typeface="Courier New" panose="02070309020205020404" pitchFamily="49" charset="0"/>
              </a:rPr>
              <a:t>&lt;/script&gt;</a:t>
            </a:r>
          </a:p>
          <a:p>
            <a:pPr marL="0" indent="0">
              <a:buNone/>
            </a:pPr>
            <a:r>
              <a:rPr lang="fr-FR" b="1" dirty="0">
                <a:latin typeface="Courier New" panose="02070309020205020404" pitchFamily="49" charset="0"/>
                <a:cs typeface="Courier New" panose="02070309020205020404" pitchFamily="49" charset="0"/>
              </a:rPr>
              <a:t>&lt;/body&gt;</a:t>
            </a:r>
          </a:p>
          <a:p>
            <a:pPr marL="0" indent="0">
              <a:buNone/>
            </a:pPr>
            <a:r>
              <a:rPr lang="fr-FR" b="1" dirty="0">
                <a:latin typeface="Courier New" panose="02070309020205020404" pitchFamily="49" charset="0"/>
                <a:cs typeface="Courier New" panose="02070309020205020404" pitchFamily="49" charset="0"/>
              </a:rPr>
              <a:t>&lt;/html&gt;</a:t>
            </a:r>
          </a:p>
        </p:txBody>
      </p:sp>
    </p:spTree>
    <p:extLst>
      <p:ext uri="{BB962C8B-B14F-4D97-AF65-F5344CB8AC3E}">
        <p14:creationId xmlns:p14="http://schemas.microsoft.com/office/powerpoint/2010/main" val="528644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818B9-F3F6-4FDB-92ED-0C2B6C2EB2AC}"/>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85719A2A-1068-425D-9BD1-A29C6587F88A}"/>
              </a:ext>
            </a:extLst>
          </p:cNvPr>
          <p:cNvSpPr>
            <a:spLocks noGrp="1"/>
          </p:cNvSpPr>
          <p:nvPr>
            <p:ph sz="half" idx="1"/>
          </p:nvPr>
        </p:nvSpPr>
        <p:spPr>
          <a:xfrm>
            <a:off x="685800" y="2194559"/>
            <a:ext cx="3524250" cy="4024125"/>
          </a:xfrm>
        </p:spPr>
        <p:txBody>
          <a:bodyPr>
            <a:normAutofit/>
          </a:bodyPr>
          <a:lstStyle/>
          <a:p>
            <a:r>
              <a:rPr lang="fr-FR" dirty="0"/>
              <a:t>Corriger le fichier XML ci-contre</a:t>
            </a:r>
          </a:p>
        </p:txBody>
      </p:sp>
      <p:sp>
        <p:nvSpPr>
          <p:cNvPr id="4" name="Espace réservé du contenu 3">
            <a:extLst>
              <a:ext uri="{FF2B5EF4-FFF2-40B4-BE49-F238E27FC236}">
                <a16:creationId xmlns:a16="http://schemas.microsoft.com/office/drawing/2014/main" id="{2D2874BD-7A4E-4CBE-BA39-D6D44972FEAB}"/>
              </a:ext>
            </a:extLst>
          </p:cNvPr>
          <p:cNvSpPr>
            <a:spLocks noGrp="1"/>
          </p:cNvSpPr>
          <p:nvPr>
            <p:ph sz="half" idx="2"/>
          </p:nvPr>
        </p:nvSpPr>
        <p:spPr>
          <a:xfrm>
            <a:off x="4210050" y="2194559"/>
            <a:ext cx="7296150" cy="4024125"/>
          </a:xfrm>
        </p:spPr>
        <p:txBody>
          <a:bodyPr>
            <a:normAutofit/>
          </a:bodyPr>
          <a:lstStyle/>
          <a:p>
            <a:pPr marL="0" indent="0">
              <a:buNone/>
            </a:pPr>
            <a:r>
              <a:rPr lang="fr-FR" sz="1800" dirty="0">
                <a:solidFill>
                  <a:srgbClr val="080808"/>
                </a:solidFill>
                <a:latin typeface="JetBrains Mono"/>
              </a:rPr>
              <a:t>&lt;</a:t>
            </a:r>
            <a:r>
              <a:rPr lang="fr-FR" sz="1800" dirty="0" err="1">
                <a:solidFill>
                  <a:srgbClr val="0033B3"/>
                </a:solidFill>
                <a:latin typeface="JetBrains Mono"/>
              </a:rPr>
              <a:t>svg</a:t>
            </a:r>
            <a:r>
              <a:rPr lang="fr-FR" sz="1800" dirty="0">
                <a:solidFill>
                  <a:srgbClr val="0033B3"/>
                </a:solidFill>
                <a:latin typeface="JetBrains Mono"/>
              </a:rPr>
              <a:t> </a:t>
            </a:r>
            <a:r>
              <a:rPr lang="fr-FR" sz="1800" dirty="0" err="1">
                <a:solidFill>
                  <a:srgbClr val="174AD4"/>
                </a:solidFill>
                <a:latin typeface="JetBrains Mono"/>
              </a:rPr>
              <a:t>height</a:t>
            </a:r>
            <a:r>
              <a:rPr lang="fr-FR" sz="1800" dirty="0">
                <a:solidFill>
                  <a:srgbClr val="067D17"/>
                </a:solidFill>
                <a:latin typeface="JetBrains Mono"/>
              </a:rPr>
              <a:t>=140 </a:t>
            </a:r>
            <a:r>
              <a:rPr lang="fr-FR" sz="1800" dirty="0" err="1">
                <a:solidFill>
                  <a:srgbClr val="174AD4"/>
                </a:solidFill>
                <a:latin typeface="JetBrains Mono"/>
              </a:rPr>
              <a:t>width</a:t>
            </a:r>
            <a:r>
              <a:rPr lang="fr-FR" sz="1800" dirty="0">
                <a:solidFill>
                  <a:srgbClr val="067D17"/>
                </a:solidFill>
                <a:latin typeface="JetBrains Mono"/>
              </a:rPr>
              <a:t>=140</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defs</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filter</a:t>
            </a:r>
            <a:r>
              <a:rPr lang="fr-FR" sz="1800" dirty="0">
                <a:solidFill>
                  <a:srgbClr val="0033B3"/>
                </a:solidFill>
                <a:latin typeface="JetBrains Mono"/>
              </a:rPr>
              <a:t> </a:t>
            </a:r>
            <a:r>
              <a:rPr lang="fr-FR" sz="1800" dirty="0">
                <a:solidFill>
                  <a:srgbClr val="174AD4"/>
                </a:solidFill>
                <a:latin typeface="JetBrains Mono"/>
              </a:rPr>
              <a:t>id</a:t>
            </a:r>
            <a:r>
              <a:rPr lang="fr-FR" sz="1800" dirty="0">
                <a:solidFill>
                  <a:srgbClr val="067D17"/>
                </a:solidFill>
                <a:latin typeface="JetBrains Mono"/>
              </a:rPr>
              <a:t>="f1" </a:t>
            </a:r>
            <a:r>
              <a:rPr lang="fr-FR" sz="1800" dirty="0">
                <a:solidFill>
                  <a:srgbClr val="174AD4"/>
                </a:solidFill>
                <a:latin typeface="JetBrains Mono"/>
              </a:rPr>
              <a:t>x</a:t>
            </a:r>
            <a:r>
              <a:rPr lang="fr-FR" sz="1800" dirty="0">
                <a:solidFill>
                  <a:srgbClr val="067D17"/>
                </a:solidFill>
                <a:latin typeface="JetBrains Mono"/>
              </a:rPr>
              <a:t>="0" </a:t>
            </a:r>
            <a:r>
              <a:rPr lang="fr-FR" sz="1800" dirty="0">
                <a:solidFill>
                  <a:srgbClr val="174AD4"/>
                </a:solidFill>
                <a:latin typeface="JetBrains Mono"/>
              </a:rPr>
              <a:t>y</a:t>
            </a:r>
            <a:r>
              <a:rPr lang="fr-FR" sz="1800" dirty="0">
                <a:solidFill>
                  <a:srgbClr val="067D17"/>
                </a:solidFill>
                <a:latin typeface="JetBrains Mono"/>
              </a:rPr>
              <a:t>="0" </a:t>
            </a:r>
            <a:r>
              <a:rPr lang="fr-FR" sz="1800" dirty="0" err="1">
                <a:solidFill>
                  <a:srgbClr val="174AD4"/>
                </a:solidFill>
                <a:latin typeface="JetBrains Mono"/>
              </a:rPr>
              <a:t>width</a:t>
            </a:r>
            <a:r>
              <a:rPr lang="fr-FR" sz="1800" dirty="0">
                <a:solidFill>
                  <a:srgbClr val="067D17"/>
                </a:solidFill>
                <a:latin typeface="JetBrains Mono"/>
              </a:rPr>
              <a:t>="200%" </a:t>
            </a:r>
            <a:r>
              <a:rPr lang="fr-FR" sz="1800" dirty="0" err="1">
                <a:solidFill>
                  <a:srgbClr val="174AD4"/>
                </a:solidFill>
                <a:latin typeface="JetBrains Mono"/>
              </a:rPr>
              <a:t>height</a:t>
            </a:r>
            <a:r>
              <a:rPr lang="fr-FR" sz="1800" dirty="0">
                <a:solidFill>
                  <a:srgbClr val="067D17"/>
                </a:solidFill>
                <a:latin typeface="JetBrains Mono"/>
              </a:rPr>
              <a:t>="200%"</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feOffset</a:t>
            </a:r>
            <a:r>
              <a:rPr lang="fr-FR" sz="1800" dirty="0">
                <a:solidFill>
                  <a:srgbClr val="0033B3"/>
                </a:solidFill>
                <a:latin typeface="JetBrains Mono"/>
              </a:rPr>
              <a:t> </a:t>
            </a:r>
            <a:r>
              <a:rPr lang="fr-FR" sz="1800" dirty="0" err="1">
                <a:solidFill>
                  <a:srgbClr val="174AD4"/>
                </a:solidFill>
                <a:latin typeface="JetBrains Mono"/>
              </a:rPr>
              <a:t>result</a:t>
            </a:r>
            <a:r>
              <a:rPr lang="fr-FR" sz="1800" dirty="0">
                <a:solidFill>
                  <a:srgbClr val="067D17"/>
                </a:solidFill>
                <a:latin typeface="JetBrains Mono"/>
              </a:rPr>
              <a:t>="</a:t>
            </a:r>
            <a:r>
              <a:rPr lang="fr-FR" sz="1800" dirty="0" err="1">
                <a:solidFill>
                  <a:srgbClr val="067D17"/>
                </a:solidFill>
                <a:latin typeface="JetBrains Mono"/>
              </a:rPr>
              <a:t>offOut</a:t>
            </a:r>
            <a:r>
              <a:rPr lang="fr-FR" sz="1800" dirty="0">
                <a:solidFill>
                  <a:srgbClr val="067D17"/>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SourceGraphic</a:t>
            </a:r>
            <a:r>
              <a:rPr lang="fr-FR" sz="1800" dirty="0">
                <a:solidFill>
                  <a:srgbClr val="067D17"/>
                </a:solidFill>
                <a:latin typeface="JetBrains Mono"/>
              </a:rPr>
              <a:t>" </a:t>
            </a:r>
            <a:r>
              <a:rPr lang="fr-FR" sz="1800" dirty="0">
                <a:solidFill>
                  <a:srgbClr val="174AD4"/>
                </a:solidFill>
                <a:latin typeface="JetBrains Mono"/>
              </a:rPr>
              <a:t>dx</a:t>
            </a:r>
            <a:r>
              <a:rPr lang="fr-FR" sz="1800" dirty="0">
                <a:solidFill>
                  <a:srgbClr val="067D17"/>
                </a:solidFill>
                <a:latin typeface="JetBrains Mono"/>
              </a:rPr>
              <a:t>="20" </a:t>
            </a:r>
            <a:r>
              <a:rPr lang="fr-FR" sz="1800" dirty="0" err="1">
                <a:solidFill>
                  <a:srgbClr val="174AD4"/>
                </a:solidFill>
                <a:latin typeface="JetBrains Mono"/>
              </a:rPr>
              <a:t>dy</a:t>
            </a:r>
            <a:r>
              <a:rPr lang="fr-FR" sz="1800" dirty="0">
                <a:solidFill>
                  <a:srgbClr val="067D17"/>
                </a:solidFill>
                <a:latin typeface="JetBrains Mono"/>
              </a:rPr>
              <a:t>="20"</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feGaussianBlur</a:t>
            </a:r>
            <a:r>
              <a:rPr lang="fr-FR" sz="1800" dirty="0">
                <a:solidFill>
                  <a:srgbClr val="0033B3"/>
                </a:solidFill>
                <a:latin typeface="JetBrains Mono"/>
              </a:rPr>
              <a:t> </a:t>
            </a:r>
            <a:r>
              <a:rPr lang="fr-FR" sz="1800" dirty="0" err="1">
                <a:solidFill>
                  <a:srgbClr val="174AD4"/>
                </a:solidFill>
                <a:latin typeface="JetBrains Mono"/>
              </a:rPr>
              <a:t>result</a:t>
            </a:r>
            <a:r>
              <a:rPr lang="fr-FR" sz="1800" dirty="0">
                <a:solidFill>
                  <a:srgbClr val="067D17"/>
                </a:solidFill>
                <a:latin typeface="JetBrains Mono"/>
              </a:rPr>
              <a:t>="</a:t>
            </a:r>
            <a:r>
              <a:rPr lang="fr-FR" sz="1800" dirty="0" err="1">
                <a:solidFill>
                  <a:srgbClr val="067D17"/>
                </a:solidFill>
                <a:latin typeface="JetBrains Mono"/>
              </a:rPr>
              <a:t>blurOut</a:t>
            </a:r>
            <a:r>
              <a:rPr lang="fr-FR" sz="1800" dirty="0">
                <a:solidFill>
                  <a:srgbClr val="067D17"/>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offOut</a:t>
            </a:r>
            <a:r>
              <a:rPr lang="fr-FR" sz="1800" dirty="0">
                <a:solidFill>
                  <a:srgbClr val="067D17"/>
                </a:solidFill>
                <a:latin typeface="JetBrains Mono"/>
              </a:rPr>
              <a:t>" </a:t>
            </a:r>
            <a:r>
              <a:rPr lang="fr-FR" sz="1800" dirty="0" err="1">
                <a:solidFill>
                  <a:srgbClr val="174AD4"/>
                </a:solidFill>
                <a:latin typeface="JetBrains Mono"/>
              </a:rPr>
              <a:t>stdDeviation</a:t>
            </a:r>
            <a:r>
              <a:rPr lang="fr-FR" sz="1800" dirty="0">
                <a:solidFill>
                  <a:srgbClr val="067D17"/>
                </a:solidFill>
                <a:latin typeface="JetBrains Mono"/>
              </a:rPr>
              <a:t>="10"</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feBlend</a:t>
            </a:r>
            <a:r>
              <a:rPr lang="fr-FR" sz="1800" dirty="0">
                <a:solidFill>
                  <a:srgbClr val="0033B3"/>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SourceGraphic</a:t>
            </a:r>
            <a:r>
              <a:rPr lang="fr-FR" sz="1800" dirty="0">
                <a:solidFill>
                  <a:srgbClr val="067D17"/>
                </a:solidFill>
                <a:latin typeface="JetBrains Mono"/>
              </a:rPr>
              <a:t>" </a:t>
            </a:r>
            <a:r>
              <a:rPr lang="fr-FR" sz="1800" dirty="0">
                <a:solidFill>
                  <a:srgbClr val="174AD4"/>
                </a:solidFill>
                <a:latin typeface="JetBrains Mono"/>
              </a:rPr>
              <a:t>in2</a:t>
            </a:r>
            <a:r>
              <a:rPr lang="fr-FR" sz="1800" dirty="0">
                <a:solidFill>
                  <a:srgbClr val="067D17"/>
                </a:solidFill>
                <a:latin typeface="JetBrains Mono"/>
              </a:rPr>
              <a:t>="</a:t>
            </a:r>
            <a:r>
              <a:rPr lang="fr-FR" sz="1800" dirty="0" err="1">
                <a:solidFill>
                  <a:srgbClr val="067D17"/>
                </a:solidFill>
                <a:latin typeface="JetBrains Mono"/>
              </a:rPr>
              <a:t>blurOut</a:t>
            </a:r>
            <a:r>
              <a:rPr lang="fr-FR" sz="1800" dirty="0">
                <a:solidFill>
                  <a:srgbClr val="067D17"/>
                </a:solidFill>
                <a:latin typeface="JetBrains Mono"/>
              </a:rPr>
              <a:t>" </a:t>
            </a:r>
            <a:r>
              <a:rPr lang="fr-FR" sz="1800" dirty="0">
                <a:solidFill>
                  <a:srgbClr val="174AD4"/>
                </a:solidFill>
                <a:latin typeface="JetBrains Mono"/>
              </a:rPr>
              <a:t>mode</a:t>
            </a:r>
            <a:r>
              <a:rPr lang="fr-FR" sz="1800" dirty="0">
                <a:solidFill>
                  <a:srgbClr val="067D17"/>
                </a:solidFill>
                <a:latin typeface="JetBrains Mono"/>
              </a:rPr>
              <a:t>="normal"</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defs</a:t>
            </a:r>
            <a:r>
              <a:rPr lang="fr-FR" sz="1800" dirty="0">
                <a:solidFill>
                  <a:srgbClr val="080808"/>
                </a:solidFill>
                <a:latin typeface="JetBrains Mono"/>
              </a:rPr>
              <a:t>&gt;</a:t>
            </a:r>
          </a:p>
          <a:p>
            <a:pPr marL="0" indent="0">
              <a:buNone/>
            </a:pPr>
            <a:r>
              <a:rPr lang="fr-FR" sz="1800" dirty="0">
                <a:solidFill>
                  <a:srgbClr val="080808"/>
                </a:solidFill>
                <a:latin typeface="JetBrains Mono"/>
              </a:rPr>
              <a:t>  &lt;/</a:t>
            </a:r>
            <a:r>
              <a:rPr lang="fr-FR" sz="1800" dirty="0" err="1">
                <a:solidFill>
                  <a:srgbClr val="0033B3"/>
                </a:solidFill>
                <a:latin typeface="JetBrains Mono"/>
              </a:rPr>
              <a:t>filter</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rect</a:t>
            </a:r>
            <a:r>
              <a:rPr lang="fr-FR" sz="1800" dirty="0">
                <a:solidFill>
                  <a:srgbClr val="0033B3"/>
                </a:solidFill>
                <a:latin typeface="JetBrains Mono"/>
              </a:rPr>
              <a:t> </a:t>
            </a:r>
            <a:r>
              <a:rPr lang="fr-FR" sz="1800" dirty="0" err="1">
                <a:solidFill>
                  <a:srgbClr val="174AD4"/>
                </a:solidFill>
                <a:latin typeface="JetBrains Mono"/>
              </a:rPr>
              <a:t>width</a:t>
            </a:r>
            <a:r>
              <a:rPr lang="fr-FR" sz="1800" dirty="0">
                <a:solidFill>
                  <a:srgbClr val="067D17"/>
                </a:solidFill>
                <a:latin typeface="JetBrains Mono"/>
              </a:rPr>
              <a:t>="90" </a:t>
            </a:r>
            <a:r>
              <a:rPr lang="fr-FR" sz="1800" dirty="0" err="1">
                <a:solidFill>
                  <a:srgbClr val="174AD4"/>
                </a:solidFill>
                <a:latin typeface="JetBrains Mono"/>
              </a:rPr>
              <a:t>height</a:t>
            </a:r>
            <a:r>
              <a:rPr lang="fr-FR" sz="1800" dirty="0">
                <a:solidFill>
                  <a:srgbClr val="067D17"/>
                </a:solidFill>
                <a:latin typeface="JetBrains Mono"/>
              </a:rPr>
              <a:t>="90" </a:t>
            </a:r>
            <a:r>
              <a:rPr lang="fr-FR" sz="1800" dirty="0">
                <a:solidFill>
                  <a:srgbClr val="174AD4"/>
                </a:solidFill>
                <a:latin typeface="JetBrains Mono"/>
              </a:rPr>
              <a:t>stroke</a:t>
            </a:r>
            <a:r>
              <a:rPr lang="fr-FR" sz="1800" dirty="0">
                <a:solidFill>
                  <a:srgbClr val="067D17"/>
                </a:solidFill>
                <a:latin typeface="JetBrains Mono"/>
              </a:rPr>
              <a:t>="green" </a:t>
            </a:r>
            <a:r>
              <a:rPr lang="fr-FR" sz="1800" dirty="0">
                <a:solidFill>
                  <a:srgbClr val="174AD4"/>
                </a:solidFill>
                <a:latin typeface="JetBrains Mono"/>
              </a:rPr>
              <a:t>stroke-</a:t>
            </a:r>
            <a:r>
              <a:rPr lang="fr-FR" sz="1800" dirty="0" err="1">
                <a:solidFill>
                  <a:srgbClr val="174AD4"/>
                </a:solidFill>
                <a:latin typeface="JetBrains Mono"/>
              </a:rPr>
              <a:t>width</a:t>
            </a:r>
            <a:r>
              <a:rPr lang="fr-FR" sz="1800" dirty="0">
                <a:solidFill>
                  <a:srgbClr val="067D17"/>
                </a:solidFill>
                <a:latin typeface="JetBrains Mono"/>
              </a:rPr>
              <a:t>="3" </a:t>
            </a:r>
            <a:r>
              <a:rPr lang="fr-FR" sz="1800" dirty="0" err="1">
                <a:solidFill>
                  <a:srgbClr val="174AD4"/>
                </a:solidFill>
                <a:latin typeface="JetBrains Mono"/>
              </a:rPr>
              <a:t>fill</a:t>
            </a:r>
            <a:r>
              <a:rPr lang="fr-FR" sz="1800" dirty="0">
                <a:solidFill>
                  <a:srgbClr val="067D17"/>
                </a:solidFill>
                <a:latin typeface="JetBrains Mono"/>
              </a:rPr>
              <a:t>="</a:t>
            </a:r>
            <a:r>
              <a:rPr lang="fr-FR" sz="1800" dirty="0" err="1">
                <a:solidFill>
                  <a:srgbClr val="067D17"/>
                </a:solidFill>
                <a:latin typeface="JetBrains Mono"/>
              </a:rPr>
              <a:t>yellow</a:t>
            </a:r>
            <a:r>
              <a:rPr lang="fr-FR" sz="1800" dirty="0">
                <a:solidFill>
                  <a:srgbClr val="067D17"/>
                </a:solidFill>
                <a:latin typeface="JetBrains Mono"/>
              </a:rPr>
              <a:t>" </a:t>
            </a:r>
            <a:r>
              <a:rPr lang="fr-FR" sz="1800" dirty="0" err="1">
                <a:solidFill>
                  <a:srgbClr val="174AD4"/>
                </a:solidFill>
                <a:latin typeface="JetBrains Mono"/>
              </a:rPr>
              <a:t>filter</a:t>
            </a:r>
            <a:r>
              <a:rPr lang="fr-FR" sz="1800" dirty="0">
                <a:solidFill>
                  <a:srgbClr val="067D17"/>
                </a:solidFill>
                <a:latin typeface="JetBrains Mono"/>
              </a:rPr>
              <a:t>="url(#f1)" </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a:t>
            </a:r>
            <a:r>
              <a:rPr lang="fr-FR" sz="1800" dirty="0" err="1">
                <a:solidFill>
                  <a:srgbClr val="080808"/>
                </a:solidFill>
                <a:latin typeface="JetBrains Mono"/>
              </a:rPr>
              <a:t>Sorry</a:t>
            </a:r>
            <a:r>
              <a:rPr lang="fr-FR" sz="1800" dirty="0">
                <a:solidFill>
                  <a:srgbClr val="080808"/>
                </a:solidFill>
                <a:latin typeface="JetBrains Mono"/>
              </a:rPr>
              <a:t>, </a:t>
            </a:r>
            <a:r>
              <a:rPr lang="fr-FR" sz="1800" dirty="0" err="1">
                <a:solidFill>
                  <a:srgbClr val="080808"/>
                </a:solidFill>
                <a:latin typeface="JetBrains Mono"/>
              </a:rPr>
              <a:t>your</a:t>
            </a:r>
            <a:r>
              <a:rPr lang="fr-FR" sz="1800" dirty="0">
                <a:solidFill>
                  <a:srgbClr val="080808"/>
                </a:solidFill>
                <a:latin typeface="JetBrains Mono"/>
              </a:rPr>
              <a:t> browser </a:t>
            </a:r>
            <a:r>
              <a:rPr lang="fr-FR" sz="1800" dirty="0" err="1">
                <a:solidFill>
                  <a:srgbClr val="080808"/>
                </a:solidFill>
                <a:latin typeface="JetBrains Mono"/>
              </a:rPr>
              <a:t>does</a:t>
            </a:r>
            <a:r>
              <a:rPr lang="fr-FR" sz="1800" dirty="0">
                <a:solidFill>
                  <a:srgbClr val="080808"/>
                </a:solidFill>
                <a:latin typeface="JetBrains Mono"/>
              </a:rPr>
              <a:t> not support </a:t>
            </a:r>
            <a:r>
              <a:rPr lang="fr-FR" sz="1800" dirty="0" err="1">
                <a:solidFill>
                  <a:srgbClr val="080808"/>
                </a:solidFill>
                <a:latin typeface="JetBrains Mono"/>
              </a:rPr>
              <a:t>inline</a:t>
            </a:r>
            <a:r>
              <a:rPr lang="fr-FR" sz="1800" dirty="0">
                <a:solidFill>
                  <a:srgbClr val="080808"/>
                </a:solidFill>
                <a:latin typeface="JetBrains Mono"/>
              </a:rPr>
              <a:t> SVG.</a:t>
            </a:r>
            <a:br>
              <a:rPr lang="fr-FR" sz="1800" dirty="0">
                <a:solidFill>
                  <a:srgbClr val="080808"/>
                </a:solidFill>
                <a:latin typeface="JetBrains Mono"/>
              </a:rPr>
            </a:br>
            <a:endParaRPr lang="fr-FR" sz="1800" dirty="0">
              <a:solidFill>
                <a:srgbClr val="080808"/>
              </a:solidFill>
              <a:latin typeface="JetBrains Mono"/>
            </a:endParaRPr>
          </a:p>
        </p:txBody>
      </p:sp>
    </p:spTree>
    <p:extLst>
      <p:ext uri="{BB962C8B-B14F-4D97-AF65-F5344CB8AC3E}">
        <p14:creationId xmlns:p14="http://schemas.microsoft.com/office/powerpoint/2010/main" val="19202092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6505FF-0025-404A-98C0-76E474EB2853}"/>
              </a:ext>
            </a:extLst>
          </p:cNvPr>
          <p:cNvSpPr>
            <a:spLocks noGrp="1"/>
          </p:cNvSpPr>
          <p:nvPr>
            <p:ph type="title"/>
          </p:nvPr>
        </p:nvSpPr>
        <p:spPr/>
        <p:txBody>
          <a:bodyPr/>
          <a:lstStyle/>
          <a:p>
            <a:r>
              <a:rPr lang="fr-FR" dirty="0"/>
              <a:t>Outils logiciel</a:t>
            </a:r>
          </a:p>
        </p:txBody>
      </p:sp>
      <p:sp>
        <p:nvSpPr>
          <p:cNvPr id="3" name="Espace réservé du contenu 2">
            <a:extLst>
              <a:ext uri="{FF2B5EF4-FFF2-40B4-BE49-F238E27FC236}">
                <a16:creationId xmlns:a16="http://schemas.microsoft.com/office/drawing/2014/main" id="{ACCB7C87-9BC5-45DF-9FA0-EDCFF4232CFE}"/>
              </a:ext>
            </a:extLst>
          </p:cNvPr>
          <p:cNvSpPr>
            <a:spLocks noGrp="1"/>
          </p:cNvSpPr>
          <p:nvPr>
            <p:ph idx="1"/>
          </p:nvPr>
        </p:nvSpPr>
        <p:spPr/>
        <p:txBody>
          <a:bodyPr/>
          <a:lstStyle/>
          <a:p>
            <a:r>
              <a:rPr lang="fr-FR" dirty="0"/>
              <a:t>Un outil logiciel fréquemment utilisé pour interroger un serveur Web proposant une API est </a:t>
            </a:r>
            <a:r>
              <a:rPr lang="fr-FR" b="1" dirty="0"/>
              <a:t>Postman</a:t>
            </a:r>
          </a:p>
        </p:txBody>
      </p:sp>
      <p:pic>
        <p:nvPicPr>
          <p:cNvPr id="5" name="Image 4">
            <a:extLst>
              <a:ext uri="{FF2B5EF4-FFF2-40B4-BE49-F238E27FC236}">
                <a16:creationId xmlns:a16="http://schemas.microsoft.com/office/drawing/2014/main" id="{AE053D25-AD67-4EFE-86E1-2C6191540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0" y="5332860"/>
            <a:ext cx="2857500" cy="885825"/>
          </a:xfrm>
          <a:prstGeom prst="rect">
            <a:avLst/>
          </a:prstGeom>
        </p:spPr>
      </p:pic>
    </p:spTree>
    <p:extLst>
      <p:ext uri="{BB962C8B-B14F-4D97-AF65-F5344CB8AC3E}">
        <p14:creationId xmlns:p14="http://schemas.microsoft.com/office/powerpoint/2010/main" val="14675769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6505FF-0025-404A-98C0-76E474EB2853}"/>
              </a:ext>
            </a:extLst>
          </p:cNvPr>
          <p:cNvSpPr>
            <a:spLocks noGrp="1"/>
          </p:cNvSpPr>
          <p:nvPr>
            <p:ph type="title"/>
          </p:nvPr>
        </p:nvSpPr>
        <p:spPr/>
        <p:txBody>
          <a:bodyPr/>
          <a:lstStyle/>
          <a:p>
            <a:r>
              <a:rPr lang="fr-FR" dirty="0"/>
              <a:t>Sécurité et API</a:t>
            </a:r>
          </a:p>
        </p:txBody>
      </p:sp>
      <p:sp>
        <p:nvSpPr>
          <p:cNvPr id="3" name="Espace réservé du contenu 2">
            <a:extLst>
              <a:ext uri="{FF2B5EF4-FFF2-40B4-BE49-F238E27FC236}">
                <a16:creationId xmlns:a16="http://schemas.microsoft.com/office/drawing/2014/main" id="{ACCB7C87-9BC5-45DF-9FA0-EDCFF4232CFE}"/>
              </a:ext>
            </a:extLst>
          </p:cNvPr>
          <p:cNvSpPr>
            <a:spLocks noGrp="1"/>
          </p:cNvSpPr>
          <p:nvPr>
            <p:ph idx="1"/>
          </p:nvPr>
        </p:nvSpPr>
        <p:spPr/>
        <p:txBody>
          <a:bodyPr/>
          <a:lstStyle/>
          <a:p>
            <a:r>
              <a:rPr lang="fr-FR" dirty="0"/>
              <a:t>Les API peuvent utiliser des stratégies de sécurité pour protéger leur fonctionnement</a:t>
            </a:r>
          </a:p>
          <a:p>
            <a:r>
              <a:rPr lang="fr-FR" dirty="0"/>
              <a:t>Par exemple :</a:t>
            </a:r>
          </a:p>
          <a:p>
            <a:pPr lvl="1"/>
            <a:r>
              <a:rPr lang="fr-FR" dirty="0"/>
              <a:t>Authentification (par jeton, par </a:t>
            </a:r>
            <a:r>
              <a:rPr lang="fr-FR" dirty="0" err="1"/>
              <a:t>OAuth</a:t>
            </a:r>
            <a:r>
              <a:rPr lang="fr-FR" dirty="0"/>
              <a:t>, etc.)</a:t>
            </a:r>
          </a:p>
          <a:p>
            <a:pPr lvl="1"/>
            <a:r>
              <a:rPr lang="fr-FR" dirty="0"/>
              <a:t>CORS : restrictions de domaine (seuls certains domaines peuvent utiliser l’API)</a:t>
            </a:r>
          </a:p>
        </p:txBody>
      </p:sp>
    </p:spTree>
    <p:extLst>
      <p:ext uri="{BB962C8B-B14F-4D97-AF65-F5344CB8AC3E}">
        <p14:creationId xmlns:p14="http://schemas.microsoft.com/office/powerpoint/2010/main" val="8844715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86DE3-13D8-4185-9113-F7FE961E9679}"/>
              </a:ext>
            </a:extLst>
          </p:cNvPr>
          <p:cNvSpPr>
            <a:spLocks noGrp="1"/>
          </p:cNvSpPr>
          <p:nvPr>
            <p:ph type="title"/>
          </p:nvPr>
        </p:nvSpPr>
        <p:spPr/>
        <p:txBody>
          <a:bodyPr/>
          <a:lstStyle/>
          <a:p>
            <a:r>
              <a:rPr lang="fr-FR" dirty="0"/>
              <a:t>Création d’une API REST en PHP</a:t>
            </a:r>
          </a:p>
        </p:txBody>
      </p:sp>
      <p:sp>
        <p:nvSpPr>
          <p:cNvPr id="3" name="Espace réservé du texte 2">
            <a:extLst>
              <a:ext uri="{FF2B5EF4-FFF2-40B4-BE49-F238E27FC236}">
                <a16:creationId xmlns:a16="http://schemas.microsoft.com/office/drawing/2014/main" id="{1BC03793-1F6F-471D-9977-F97BBB7A1C82}"/>
              </a:ext>
            </a:extLst>
          </p:cNvPr>
          <p:cNvSpPr>
            <a:spLocks noGrp="1"/>
          </p:cNvSpPr>
          <p:nvPr>
            <p:ph type="body" idx="1"/>
          </p:nvPr>
        </p:nvSpPr>
        <p:spPr/>
        <p:txBody>
          <a:bodyPr/>
          <a:lstStyle/>
          <a:p>
            <a:r>
              <a:rPr lang="fr-FR" dirty="0"/>
              <a:t>Développer une application Web pour fournir un service</a:t>
            </a:r>
          </a:p>
        </p:txBody>
      </p:sp>
    </p:spTree>
    <p:extLst>
      <p:ext uri="{BB962C8B-B14F-4D97-AF65-F5344CB8AC3E}">
        <p14:creationId xmlns:p14="http://schemas.microsoft.com/office/powerpoint/2010/main" val="1652358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A56DC-DA43-488C-BEB4-595A0C339AF6}"/>
              </a:ext>
            </a:extLst>
          </p:cNvPr>
          <p:cNvSpPr>
            <a:spLocks noGrp="1"/>
          </p:cNvSpPr>
          <p:nvPr>
            <p:ph type="title"/>
          </p:nvPr>
        </p:nvSpPr>
        <p:spPr/>
        <p:txBody>
          <a:bodyPr/>
          <a:lstStyle/>
          <a:p>
            <a:r>
              <a:rPr lang="fr-FR" dirty="0"/>
              <a:t>API REST en PHP</a:t>
            </a:r>
          </a:p>
        </p:txBody>
      </p:sp>
      <p:sp>
        <p:nvSpPr>
          <p:cNvPr id="3" name="Espace réservé du contenu 2">
            <a:extLst>
              <a:ext uri="{FF2B5EF4-FFF2-40B4-BE49-F238E27FC236}">
                <a16:creationId xmlns:a16="http://schemas.microsoft.com/office/drawing/2014/main" id="{D5D22331-4893-45F4-825B-4E4F87C2E997}"/>
              </a:ext>
            </a:extLst>
          </p:cNvPr>
          <p:cNvSpPr>
            <a:spLocks noGrp="1"/>
          </p:cNvSpPr>
          <p:nvPr>
            <p:ph idx="1"/>
          </p:nvPr>
        </p:nvSpPr>
        <p:spPr/>
        <p:txBody>
          <a:bodyPr/>
          <a:lstStyle/>
          <a:p>
            <a:r>
              <a:rPr lang="fr-FR" dirty="0"/>
              <a:t>La définition d’une API en PHP permet de créer un service qui pourra être utilisé par le biais de requêtes HTTP</a:t>
            </a:r>
          </a:p>
          <a:p>
            <a:r>
              <a:rPr lang="fr-FR" dirty="0"/>
              <a:t>Des outils </a:t>
            </a:r>
            <a:r>
              <a:rPr lang="fr-FR" dirty="0" err="1"/>
              <a:t>frameworks</a:t>
            </a:r>
            <a:r>
              <a:rPr lang="fr-FR" dirty="0"/>
              <a:t> spécifiques permettent de créer simplement une API REST en PHP (exemple : Symfony, </a:t>
            </a:r>
            <a:r>
              <a:rPr lang="fr-FR" dirty="0" err="1"/>
              <a:t>Laravel</a:t>
            </a:r>
            <a:r>
              <a:rPr lang="fr-FR" dirty="0"/>
              <a:t>)</a:t>
            </a:r>
          </a:p>
          <a:p>
            <a:r>
              <a:rPr lang="fr-FR" dirty="0"/>
              <a:t>Mais il est possible de créer ces mêmes API sans </a:t>
            </a:r>
            <a:r>
              <a:rPr lang="fr-FR" dirty="0" err="1"/>
              <a:t>framework</a:t>
            </a:r>
            <a:endParaRPr lang="fr-FR" dirty="0"/>
          </a:p>
        </p:txBody>
      </p:sp>
    </p:spTree>
    <p:extLst>
      <p:ext uri="{BB962C8B-B14F-4D97-AF65-F5344CB8AC3E}">
        <p14:creationId xmlns:p14="http://schemas.microsoft.com/office/powerpoint/2010/main" val="5582096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A56DC-DA43-488C-BEB4-595A0C339AF6}"/>
              </a:ext>
            </a:extLst>
          </p:cNvPr>
          <p:cNvSpPr>
            <a:spLocks noGrp="1"/>
          </p:cNvSpPr>
          <p:nvPr>
            <p:ph type="title"/>
          </p:nvPr>
        </p:nvSpPr>
        <p:spPr/>
        <p:txBody>
          <a:bodyPr/>
          <a:lstStyle/>
          <a:p>
            <a:r>
              <a:rPr lang="fr-FR" dirty="0"/>
              <a:t>API REST en PHP (</a:t>
            </a:r>
            <a:r>
              <a:rPr lang="fr-FR" dirty="0" err="1"/>
              <a:t>Request</a:t>
            </a:r>
            <a:r>
              <a:rPr lang="fr-FR" dirty="0"/>
              <a:t> Method)</a:t>
            </a:r>
          </a:p>
        </p:txBody>
      </p:sp>
      <p:sp>
        <p:nvSpPr>
          <p:cNvPr id="3" name="Espace réservé du contenu 2">
            <a:extLst>
              <a:ext uri="{FF2B5EF4-FFF2-40B4-BE49-F238E27FC236}">
                <a16:creationId xmlns:a16="http://schemas.microsoft.com/office/drawing/2014/main" id="{D5D22331-4893-45F4-825B-4E4F87C2E997}"/>
              </a:ext>
            </a:extLst>
          </p:cNvPr>
          <p:cNvSpPr>
            <a:spLocks noGrp="1"/>
          </p:cNvSpPr>
          <p:nvPr>
            <p:ph idx="1"/>
          </p:nvPr>
        </p:nvSpPr>
        <p:spPr/>
        <p:txBody>
          <a:bodyPr/>
          <a:lstStyle/>
          <a:p>
            <a:r>
              <a:rPr lang="fr-FR" dirty="0"/>
              <a:t>En accord avec les principes REST, chaque méthode HTTP correspond à une opération sur une ressource</a:t>
            </a:r>
          </a:p>
          <a:p>
            <a:r>
              <a:rPr lang="fr-FR" dirty="0"/>
              <a:t>La récupération de la méthode HTTP se fait par :</a:t>
            </a:r>
          </a:p>
          <a:p>
            <a:endParaRPr lang="fr-FR" dirty="0"/>
          </a:p>
          <a:p>
            <a:pPr marL="0" indent="0" algn="ctr">
              <a:buNone/>
            </a:pPr>
            <a:r>
              <a:rPr lang="fr-FR" dirty="0">
                <a:latin typeface="Courier New" panose="02070309020205020404" pitchFamily="49" charset="0"/>
                <a:cs typeface="Courier New" panose="02070309020205020404" pitchFamily="49" charset="0"/>
              </a:rPr>
              <a:t>$_SERVER[‘REQUEST_METHOD’]</a:t>
            </a:r>
          </a:p>
        </p:txBody>
      </p:sp>
    </p:spTree>
    <p:extLst>
      <p:ext uri="{BB962C8B-B14F-4D97-AF65-F5344CB8AC3E}">
        <p14:creationId xmlns:p14="http://schemas.microsoft.com/office/powerpoint/2010/main" val="26797938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A56DC-DA43-488C-BEB4-595A0C339AF6}"/>
              </a:ext>
            </a:extLst>
          </p:cNvPr>
          <p:cNvSpPr>
            <a:spLocks noGrp="1"/>
          </p:cNvSpPr>
          <p:nvPr>
            <p:ph type="title"/>
          </p:nvPr>
        </p:nvSpPr>
        <p:spPr/>
        <p:txBody>
          <a:bodyPr/>
          <a:lstStyle/>
          <a:p>
            <a:r>
              <a:rPr lang="fr-FR" dirty="0"/>
              <a:t>API REST en PHP (JSON)</a:t>
            </a:r>
          </a:p>
        </p:txBody>
      </p:sp>
      <p:sp>
        <p:nvSpPr>
          <p:cNvPr id="3" name="Espace réservé du contenu 2">
            <a:extLst>
              <a:ext uri="{FF2B5EF4-FFF2-40B4-BE49-F238E27FC236}">
                <a16:creationId xmlns:a16="http://schemas.microsoft.com/office/drawing/2014/main" id="{D5D22331-4893-45F4-825B-4E4F87C2E997}"/>
              </a:ext>
            </a:extLst>
          </p:cNvPr>
          <p:cNvSpPr>
            <a:spLocks noGrp="1"/>
          </p:cNvSpPr>
          <p:nvPr>
            <p:ph idx="1"/>
          </p:nvPr>
        </p:nvSpPr>
        <p:spPr/>
        <p:txBody>
          <a:bodyPr/>
          <a:lstStyle/>
          <a:p>
            <a:r>
              <a:rPr lang="fr-FR" dirty="0"/>
              <a:t>Les échanges d’information entre le client et le serveur PHP se font généralement au format JSON</a:t>
            </a:r>
          </a:p>
          <a:p>
            <a:r>
              <a:rPr lang="fr-FR" dirty="0"/>
              <a:t>Trois fonctions sont utiles :</a:t>
            </a:r>
          </a:p>
          <a:p>
            <a:pPr lvl="1"/>
            <a:r>
              <a:rPr lang="fr-FR" dirty="0">
                <a:latin typeface="Courier New" panose="02070309020205020404" pitchFamily="49" charset="0"/>
                <a:cs typeface="Courier New" panose="02070309020205020404" pitchFamily="49" charset="0"/>
              </a:rPr>
              <a:t>header(‘Content-Type: application/</a:t>
            </a:r>
            <a:r>
              <a:rPr lang="fr-FR" dirty="0" err="1">
                <a:latin typeface="Courier New" panose="02070309020205020404" pitchFamily="49" charset="0"/>
                <a:cs typeface="Courier New" panose="02070309020205020404" pitchFamily="49" charset="0"/>
              </a:rPr>
              <a:t>json</a:t>
            </a:r>
            <a:r>
              <a:rPr lang="fr-FR" dirty="0">
                <a:latin typeface="Courier New" panose="02070309020205020404" pitchFamily="49" charset="0"/>
                <a:cs typeface="Courier New" panose="02070309020205020404" pitchFamily="49" charset="0"/>
              </a:rPr>
              <a:t>’)</a:t>
            </a:r>
            <a:r>
              <a:rPr lang="fr-FR" dirty="0"/>
              <a:t> : spécifie que la réponse du serveur sera un objet JSON</a:t>
            </a:r>
          </a:p>
          <a:p>
            <a:pPr lvl="1"/>
            <a:r>
              <a:rPr lang="fr-FR" dirty="0" err="1">
                <a:latin typeface="Courier New" panose="02070309020205020404" pitchFamily="49" charset="0"/>
                <a:cs typeface="Courier New" panose="02070309020205020404" pitchFamily="49" charset="0"/>
              </a:rPr>
              <a:t>json_encode</a:t>
            </a:r>
            <a:r>
              <a:rPr lang="fr-FR" dirty="0">
                <a:latin typeface="Courier New" panose="02070309020205020404" pitchFamily="49" charset="0"/>
                <a:cs typeface="Courier New" panose="02070309020205020404" pitchFamily="49" charset="0"/>
              </a:rPr>
              <a:t>($data)</a:t>
            </a:r>
            <a:r>
              <a:rPr lang="fr-FR" dirty="0"/>
              <a:t> : convertit un objet au format JSON</a:t>
            </a:r>
          </a:p>
          <a:p>
            <a:pPr lvl="1"/>
            <a:r>
              <a:rPr lang="fr-FR" dirty="0" err="1">
                <a:latin typeface="Courier New" panose="02070309020205020404" pitchFamily="49" charset="0"/>
                <a:cs typeface="Courier New" panose="02070309020205020404" pitchFamily="49" charset="0"/>
              </a:rPr>
              <a:t>json_decode</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str</a:t>
            </a:r>
            <a:r>
              <a:rPr lang="fr-FR" dirty="0">
                <a:latin typeface="Courier New" panose="02070309020205020404" pitchFamily="49" charset="0"/>
                <a:cs typeface="Courier New" panose="02070309020205020404" pitchFamily="49" charset="0"/>
              </a:rPr>
              <a:t>)</a:t>
            </a:r>
            <a:r>
              <a:rPr lang="fr-FR" dirty="0"/>
              <a:t> : convertit une chaîne de caractère au format JSON en un tableau associatif PHP</a:t>
            </a:r>
          </a:p>
        </p:txBody>
      </p:sp>
    </p:spTree>
    <p:extLst>
      <p:ext uri="{BB962C8B-B14F-4D97-AF65-F5344CB8AC3E}">
        <p14:creationId xmlns:p14="http://schemas.microsoft.com/office/powerpoint/2010/main" val="25875484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A56DC-DA43-488C-BEB4-595A0C339AF6}"/>
              </a:ext>
            </a:extLst>
          </p:cNvPr>
          <p:cNvSpPr>
            <a:spLocks noGrp="1"/>
          </p:cNvSpPr>
          <p:nvPr>
            <p:ph type="title"/>
          </p:nvPr>
        </p:nvSpPr>
        <p:spPr/>
        <p:txBody>
          <a:bodyPr/>
          <a:lstStyle/>
          <a:p>
            <a:r>
              <a:rPr lang="fr-FR" dirty="0"/>
              <a:t>API REST en PHP (Exemple)</a:t>
            </a:r>
          </a:p>
        </p:txBody>
      </p:sp>
      <p:sp>
        <p:nvSpPr>
          <p:cNvPr id="7" name="Rectangle 4">
            <a:extLst>
              <a:ext uri="{FF2B5EF4-FFF2-40B4-BE49-F238E27FC236}">
                <a16:creationId xmlns:a16="http://schemas.microsoft.com/office/drawing/2014/main" id="{00785135-460E-497F-8564-53C88D1771B0}"/>
              </a:ext>
            </a:extLst>
          </p:cNvPr>
          <p:cNvSpPr>
            <a:spLocks noGrp="1" noChangeArrowheads="1"/>
          </p:cNvSpPr>
          <p:nvPr>
            <p:ph idx="1"/>
          </p:nvPr>
        </p:nvSpPr>
        <p:spPr bwMode="auto">
          <a:xfrm>
            <a:off x="536448" y="1764298"/>
            <a:ext cx="5559552" cy="509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header(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'Content-Type: application/</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json</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Handle</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HTTP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methods</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method</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$_SERVER[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'REQUEST_METHOD'</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switch</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method</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case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'GET'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Read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operation</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fetch</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books)</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pdo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query</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'SELECT * FROM books'</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result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fetchAll</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(PDO::FETCH_ASSOC);</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err="1">
                <a:ln>
                  <a:noFill/>
                </a:ln>
                <a:solidFill>
                  <a:srgbClr val="7030A0"/>
                </a:solidFill>
                <a:effectLst/>
                <a:latin typeface="Courier New" panose="02070309020205020404" pitchFamily="49" charset="0"/>
                <a:cs typeface="Courier New" panose="02070309020205020404" pitchFamily="49" charset="0"/>
              </a:rPr>
              <a:t>echo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json_encode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result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break</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case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'POST'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Create</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operation</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add</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 new book)</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json_decode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file_get_contents</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php</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://input'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true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pdo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prepare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'INSERT INTO books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VALUES (?, ?,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execute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err="1">
                <a:ln>
                  <a:noFill/>
                </a:ln>
                <a:solidFill>
                  <a:srgbClr val="7030A0"/>
                </a:solidFill>
                <a:effectLst/>
                <a:latin typeface="Courier New" panose="02070309020205020404" pitchFamily="49" charset="0"/>
                <a:cs typeface="Courier New" panose="02070309020205020404" pitchFamily="49" charset="0"/>
              </a:rPr>
              <a:t>echo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json_encode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'message'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=&gt; </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'Book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added</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successfully</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break</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12" name="Rectangle 8">
            <a:extLst>
              <a:ext uri="{FF2B5EF4-FFF2-40B4-BE49-F238E27FC236}">
                <a16:creationId xmlns:a16="http://schemas.microsoft.com/office/drawing/2014/main" id="{DE60518A-6527-46AE-AFD7-545825D56817}"/>
              </a:ext>
            </a:extLst>
          </p:cNvPr>
          <p:cNvSpPr>
            <a:spLocks noChangeArrowheads="1"/>
          </p:cNvSpPr>
          <p:nvPr/>
        </p:nvSpPr>
        <p:spPr bwMode="auto">
          <a:xfrm>
            <a:off x="6350508" y="1764298"/>
            <a:ext cx="4901184"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case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'PUT'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Update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operation</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t>
            </a:r>
            <a:r>
              <a:rPr kumimoji="0" lang="fr-FR" altLang="fr-FR" sz="1300" b="0" i="1" u="none" strike="noStrike" cap="none" normalizeH="0" baseline="0" dirty="0" err="1">
                <a:ln>
                  <a:noFill/>
                </a:ln>
                <a:solidFill>
                  <a:schemeClr val="bg2">
                    <a:lumMod val="50000"/>
                  </a:schemeClr>
                </a:solidFill>
                <a:effectLst/>
                <a:latin typeface="Courier New" panose="02070309020205020404" pitchFamily="49" charset="0"/>
                <a:cs typeface="Courier New" panose="02070309020205020404" pitchFamily="49" charset="0"/>
              </a:rPr>
              <a:t>edit</a:t>
            </a:r>
            <a: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t> a book)</a:t>
            </a:r>
            <a:br>
              <a:rPr kumimoji="0" lang="fr-FR" altLang="fr-FR" sz="1300" b="0" i="1" u="none" strike="noStrike" cap="none" normalizeH="0" baseline="0" dirty="0">
                <a:ln>
                  <a:noFill/>
                </a:ln>
                <a:solidFill>
                  <a:schemeClr val="bg2">
                    <a:lumMod val="50000"/>
                  </a:schemeClr>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parse_str</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file_get_contents</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php</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://input'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$id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'id'</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$data</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pdo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prepare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'UPDATE books SET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WHERE id=?'</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stmt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execute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title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author</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err="1">
                <a:ln>
                  <a:noFill/>
                </a:ln>
                <a:solidFill>
                  <a:schemeClr val="accent4">
                    <a:lumMod val="50000"/>
                  </a:schemeClr>
                </a:solidFill>
                <a:effectLst/>
                <a:latin typeface="Courier New" panose="02070309020205020404" pitchFamily="49" charset="0"/>
                <a:cs typeface="Courier New" panose="02070309020205020404" pitchFamily="49" charset="0"/>
              </a:rPr>
              <a:t>published_at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a:ln>
                  <a:noFill/>
                </a:ln>
                <a:solidFill>
                  <a:schemeClr val="accent4">
                    <a:lumMod val="50000"/>
                  </a:schemeClr>
                </a:solidFill>
                <a:effectLst/>
                <a:latin typeface="Courier New" panose="02070309020205020404" pitchFamily="49" charset="0"/>
                <a:cs typeface="Courier New" panose="02070309020205020404" pitchFamily="49" charset="0"/>
              </a:rPr>
              <a:t>$id</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err="1">
                <a:ln>
                  <a:noFill/>
                </a:ln>
                <a:solidFill>
                  <a:srgbClr val="7030A0"/>
                </a:solidFill>
                <a:effectLst/>
                <a:latin typeface="Courier New" panose="02070309020205020404" pitchFamily="49" charset="0"/>
                <a:cs typeface="Courier New" panose="02070309020205020404" pitchFamily="49" charset="0"/>
              </a:rPr>
              <a:t>echo</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json_encode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'message'</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=&gt; </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'Book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updated</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 </a:t>
            </a:r>
            <a:r>
              <a:rPr kumimoji="0" lang="fr-FR" altLang="fr-FR" sz="1300" b="0" i="0" u="none" strike="noStrike" cap="none" normalizeH="0" baseline="0" dirty="0" err="1">
                <a:ln>
                  <a:noFill/>
                </a:ln>
                <a:solidFill>
                  <a:schemeClr val="accent1"/>
                </a:solidFill>
                <a:effectLst/>
                <a:latin typeface="Courier New" panose="02070309020205020404" pitchFamily="49" charset="0"/>
                <a:cs typeface="Courier New" panose="02070309020205020404" pitchFamily="49" charset="0"/>
              </a:rPr>
              <a:t>successfully</a:t>
            </a:r>
            <a:r>
              <a:rPr kumimoji="0" lang="fr-FR" altLang="fr-FR" sz="1300" b="0" i="0" u="none" strike="noStrike" cap="none" normalizeH="0" baseline="0" dirty="0">
                <a:ln>
                  <a:noFill/>
                </a:ln>
                <a:solidFill>
                  <a:schemeClr val="accent1"/>
                </a:solidFill>
                <a:effectLst/>
                <a:latin typeface="Courier New" panose="02070309020205020404" pitchFamily="49" charset="0"/>
                <a:cs typeface="Courier New" panose="02070309020205020404" pitchFamily="49" charset="0"/>
              </a:rPr>
              <a:t>'</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b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fr-FR" altLang="fr-FR" sz="13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break</a:t>
            </a: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300" dirty="0">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4854366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86DE3-13D8-4185-9113-F7FE961E9679}"/>
              </a:ext>
            </a:extLst>
          </p:cNvPr>
          <p:cNvSpPr>
            <a:spLocks noGrp="1"/>
          </p:cNvSpPr>
          <p:nvPr>
            <p:ph type="title"/>
          </p:nvPr>
        </p:nvSpPr>
        <p:spPr/>
        <p:txBody>
          <a:bodyPr/>
          <a:lstStyle/>
          <a:p>
            <a:r>
              <a:rPr lang="fr-FR" dirty="0"/>
              <a:t>Déploiement, hébergement, sécurité</a:t>
            </a:r>
          </a:p>
        </p:txBody>
      </p:sp>
      <p:sp>
        <p:nvSpPr>
          <p:cNvPr id="3" name="Espace réservé du texte 2">
            <a:extLst>
              <a:ext uri="{FF2B5EF4-FFF2-40B4-BE49-F238E27FC236}">
                <a16:creationId xmlns:a16="http://schemas.microsoft.com/office/drawing/2014/main" id="{1BC03793-1F6F-471D-9977-F97BBB7A1C8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95978270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Déploiement, Hébergement</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lstStyle/>
          <a:p>
            <a:r>
              <a:rPr lang="fr-FR" dirty="0"/>
              <a:t>Un site Web a généralement destination à être exposé au public</a:t>
            </a:r>
          </a:p>
          <a:p>
            <a:r>
              <a:rPr lang="fr-FR" dirty="0"/>
              <a:t>N’importe quel ordinateur accessible 24/24 est en mesure de répondre aux requêtes HTTP mais généralement on préfèrera solliciter les services d’un </a:t>
            </a:r>
            <a:r>
              <a:rPr lang="fr-FR" b="1" dirty="0"/>
              <a:t>hébergeur</a:t>
            </a:r>
          </a:p>
          <a:p>
            <a:r>
              <a:rPr lang="fr-FR" dirty="0"/>
              <a:t>L’hébergeur est un prestataire qui met à disposition un PC dédié ou partagé (nommé </a:t>
            </a:r>
            <a:r>
              <a:rPr lang="fr-FR" b="1" dirty="0"/>
              <a:t>serveur</a:t>
            </a:r>
            <a:r>
              <a:rPr lang="fr-FR" dirty="0"/>
              <a:t>) pour stocker le serveur Web et la base de donnée ; l’hébergeur assure également l’accessibilité de ce PC à internet</a:t>
            </a:r>
          </a:p>
        </p:txBody>
      </p:sp>
    </p:spTree>
    <p:extLst>
      <p:ext uri="{BB962C8B-B14F-4D97-AF65-F5344CB8AC3E}">
        <p14:creationId xmlns:p14="http://schemas.microsoft.com/office/powerpoint/2010/main" val="12319228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Déploiement, Hébergement</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normAutofit lnSpcReduction="10000"/>
          </a:bodyPr>
          <a:lstStyle/>
          <a:p>
            <a:r>
              <a:rPr lang="fr-FR" dirty="0"/>
              <a:t>L’opération de </a:t>
            </a:r>
            <a:r>
              <a:rPr lang="fr-FR" b="1" dirty="0"/>
              <a:t>déploiement</a:t>
            </a:r>
            <a:r>
              <a:rPr lang="fr-FR" dirty="0"/>
              <a:t> consiste à transférer le site Web développé sur un PC local vers le serveur hébergé</a:t>
            </a:r>
          </a:p>
          <a:p>
            <a:r>
              <a:rPr lang="fr-FR" dirty="0"/>
              <a:t>Le déploiement se fait généralement en plusieurs phases* :</a:t>
            </a:r>
          </a:p>
          <a:p>
            <a:pPr lvl="1"/>
            <a:r>
              <a:rPr lang="fr-FR" dirty="0"/>
              <a:t>On déploie d’abord le site Web (ou sa mise à jour) vers une serveur de développement ou de test (avec accès restreint)</a:t>
            </a:r>
          </a:p>
          <a:p>
            <a:pPr lvl="1"/>
            <a:r>
              <a:rPr lang="fr-FR" dirty="0"/>
              <a:t>On valide le fonctionnement du site</a:t>
            </a:r>
          </a:p>
          <a:p>
            <a:pPr lvl="1"/>
            <a:r>
              <a:rPr lang="fr-FR" dirty="0"/>
              <a:t>On procède ensuite au déploiement vers le </a:t>
            </a:r>
            <a:r>
              <a:rPr lang="fr-FR" b="1" dirty="0"/>
              <a:t>serveur de production</a:t>
            </a:r>
            <a:r>
              <a:rPr lang="fr-FR" dirty="0"/>
              <a:t> (le serveur accessible au public)</a:t>
            </a:r>
          </a:p>
          <a:p>
            <a:r>
              <a:rPr lang="fr-FR" dirty="0"/>
              <a:t>Cette méthode permet de limiter les risques d’indisponibilité du site Web (par exemple lors d’une mise à jour)</a:t>
            </a:r>
          </a:p>
          <a:p>
            <a:pPr marL="0" indent="0">
              <a:buNone/>
            </a:pPr>
            <a:endParaRPr lang="fr-FR" i="1" dirty="0"/>
          </a:p>
          <a:p>
            <a:pPr marL="0" indent="0">
              <a:buNone/>
            </a:pPr>
            <a:r>
              <a:rPr lang="fr-FR" i="1" dirty="0"/>
              <a:t>* La méthodologie présentée ici est très simplifiée</a:t>
            </a:r>
          </a:p>
        </p:txBody>
      </p:sp>
    </p:spTree>
    <p:extLst>
      <p:ext uri="{BB962C8B-B14F-4D97-AF65-F5344CB8AC3E}">
        <p14:creationId xmlns:p14="http://schemas.microsoft.com/office/powerpoint/2010/main" val="281786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818B9-F3F6-4FDB-92ED-0C2B6C2EB2AC}"/>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85719A2A-1068-425D-9BD1-A29C6587F88A}"/>
              </a:ext>
            </a:extLst>
          </p:cNvPr>
          <p:cNvSpPr>
            <a:spLocks noGrp="1"/>
          </p:cNvSpPr>
          <p:nvPr>
            <p:ph sz="half" idx="1"/>
          </p:nvPr>
        </p:nvSpPr>
        <p:spPr>
          <a:xfrm>
            <a:off x="685800" y="2194559"/>
            <a:ext cx="3524250" cy="4024125"/>
          </a:xfrm>
        </p:spPr>
        <p:txBody>
          <a:bodyPr>
            <a:normAutofit/>
          </a:bodyPr>
          <a:lstStyle/>
          <a:p>
            <a:r>
              <a:rPr lang="fr-FR" dirty="0"/>
              <a:t>Corriger le fichier XML ci-contre</a:t>
            </a:r>
          </a:p>
        </p:txBody>
      </p:sp>
      <p:sp>
        <p:nvSpPr>
          <p:cNvPr id="4" name="Espace réservé du contenu 3">
            <a:extLst>
              <a:ext uri="{FF2B5EF4-FFF2-40B4-BE49-F238E27FC236}">
                <a16:creationId xmlns:a16="http://schemas.microsoft.com/office/drawing/2014/main" id="{2D2874BD-7A4E-4CBE-BA39-D6D44972FEAB}"/>
              </a:ext>
            </a:extLst>
          </p:cNvPr>
          <p:cNvSpPr>
            <a:spLocks noGrp="1"/>
          </p:cNvSpPr>
          <p:nvPr>
            <p:ph sz="half" idx="2"/>
          </p:nvPr>
        </p:nvSpPr>
        <p:spPr>
          <a:xfrm>
            <a:off x="4210050" y="2194559"/>
            <a:ext cx="7296150" cy="4024125"/>
          </a:xfrm>
        </p:spPr>
        <p:txBody>
          <a:bodyPr>
            <a:normAutofit/>
          </a:bodyPr>
          <a:lstStyle/>
          <a:p>
            <a:pPr marL="0" indent="0">
              <a:buNone/>
            </a:pPr>
            <a:r>
              <a:rPr lang="fr-FR" sz="1800" dirty="0">
                <a:solidFill>
                  <a:srgbClr val="080808"/>
                </a:solidFill>
                <a:latin typeface="JetBrains Mono"/>
              </a:rPr>
              <a:t>&lt;</a:t>
            </a:r>
            <a:r>
              <a:rPr lang="fr-FR" sz="1800" dirty="0" err="1">
                <a:solidFill>
                  <a:srgbClr val="0033B3"/>
                </a:solidFill>
                <a:latin typeface="JetBrains Mono"/>
              </a:rPr>
              <a:t>svg</a:t>
            </a:r>
            <a:r>
              <a:rPr lang="fr-FR" sz="1800" dirty="0">
                <a:solidFill>
                  <a:srgbClr val="0033B3"/>
                </a:solidFill>
                <a:latin typeface="JetBrains Mono"/>
              </a:rPr>
              <a:t> </a:t>
            </a:r>
            <a:r>
              <a:rPr lang="fr-FR" sz="1800" dirty="0" err="1">
                <a:solidFill>
                  <a:srgbClr val="174AD4"/>
                </a:solidFill>
                <a:latin typeface="JetBrains Mono"/>
              </a:rPr>
              <a:t>height</a:t>
            </a:r>
            <a:r>
              <a:rPr lang="fr-FR" sz="1800" dirty="0">
                <a:solidFill>
                  <a:srgbClr val="067D17"/>
                </a:solidFill>
                <a:latin typeface="JetBrains Mono"/>
              </a:rPr>
              <a:t>="140" </a:t>
            </a:r>
            <a:r>
              <a:rPr lang="fr-FR" sz="1800" dirty="0" err="1">
                <a:solidFill>
                  <a:srgbClr val="174AD4"/>
                </a:solidFill>
                <a:latin typeface="JetBrains Mono"/>
              </a:rPr>
              <a:t>width</a:t>
            </a:r>
            <a:r>
              <a:rPr lang="fr-FR" sz="1800">
                <a:solidFill>
                  <a:srgbClr val="067D17"/>
                </a:solidFill>
                <a:latin typeface="JetBrains Mono"/>
              </a:rPr>
              <a:t>="140"</a:t>
            </a:r>
            <a:r>
              <a:rPr lang="fr-FR" sz="180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defs</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filter</a:t>
            </a:r>
            <a:r>
              <a:rPr lang="fr-FR" sz="1800" dirty="0">
                <a:solidFill>
                  <a:srgbClr val="0033B3"/>
                </a:solidFill>
                <a:latin typeface="JetBrains Mono"/>
              </a:rPr>
              <a:t> </a:t>
            </a:r>
            <a:r>
              <a:rPr lang="fr-FR" sz="1800" dirty="0">
                <a:solidFill>
                  <a:srgbClr val="174AD4"/>
                </a:solidFill>
                <a:latin typeface="JetBrains Mono"/>
              </a:rPr>
              <a:t>id</a:t>
            </a:r>
            <a:r>
              <a:rPr lang="fr-FR" sz="1800" dirty="0">
                <a:solidFill>
                  <a:srgbClr val="067D17"/>
                </a:solidFill>
                <a:latin typeface="JetBrains Mono"/>
              </a:rPr>
              <a:t>="f1" </a:t>
            </a:r>
            <a:r>
              <a:rPr lang="fr-FR" sz="1800" dirty="0">
                <a:solidFill>
                  <a:srgbClr val="174AD4"/>
                </a:solidFill>
                <a:latin typeface="JetBrains Mono"/>
              </a:rPr>
              <a:t>x</a:t>
            </a:r>
            <a:r>
              <a:rPr lang="fr-FR" sz="1800" dirty="0">
                <a:solidFill>
                  <a:srgbClr val="067D17"/>
                </a:solidFill>
                <a:latin typeface="JetBrains Mono"/>
              </a:rPr>
              <a:t>="0" </a:t>
            </a:r>
            <a:r>
              <a:rPr lang="fr-FR" sz="1800" dirty="0">
                <a:solidFill>
                  <a:srgbClr val="174AD4"/>
                </a:solidFill>
                <a:latin typeface="JetBrains Mono"/>
              </a:rPr>
              <a:t>y</a:t>
            </a:r>
            <a:r>
              <a:rPr lang="fr-FR" sz="1800" dirty="0">
                <a:solidFill>
                  <a:srgbClr val="067D17"/>
                </a:solidFill>
                <a:latin typeface="JetBrains Mono"/>
              </a:rPr>
              <a:t>="0" </a:t>
            </a:r>
            <a:r>
              <a:rPr lang="fr-FR" sz="1800" dirty="0" err="1">
                <a:solidFill>
                  <a:srgbClr val="174AD4"/>
                </a:solidFill>
                <a:latin typeface="JetBrains Mono"/>
              </a:rPr>
              <a:t>width</a:t>
            </a:r>
            <a:r>
              <a:rPr lang="fr-FR" sz="1800" dirty="0">
                <a:solidFill>
                  <a:srgbClr val="067D17"/>
                </a:solidFill>
                <a:latin typeface="JetBrains Mono"/>
              </a:rPr>
              <a:t>="200%" </a:t>
            </a:r>
            <a:r>
              <a:rPr lang="fr-FR" sz="1800" dirty="0" err="1">
                <a:solidFill>
                  <a:srgbClr val="174AD4"/>
                </a:solidFill>
                <a:latin typeface="JetBrains Mono"/>
              </a:rPr>
              <a:t>height</a:t>
            </a:r>
            <a:r>
              <a:rPr lang="fr-FR" sz="1800" dirty="0">
                <a:solidFill>
                  <a:srgbClr val="067D17"/>
                </a:solidFill>
                <a:latin typeface="JetBrains Mono"/>
              </a:rPr>
              <a:t>="200%"</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feOffset</a:t>
            </a:r>
            <a:r>
              <a:rPr lang="fr-FR" sz="1800" dirty="0">
                <a:solidFill>
                  <a:srgbClr val="0033B3"/>
                </a:solidFill>
                <a:latin typeface="JetBrains Mono"/>
              </a:rPr>
              <a:t> </a:t>
            </a:r>
            <a:r>
              <a:rPr lang="fr-FR" sz="1800" dirty="0" err="1">
                <a:solidFill>
                  <a:srgbClr val="174AD4"/>
                </a:solidFill>
                <a:latin typeface="JetBrains Mono"/>
              </a:rPr>
              <a:t>result</a:t>
            </a:r>
            <a:r>
              <a:rPr lang="fr-FR" sz="1800" dirty="0">
                <a:solidFill>
                  <a:srgbClr val="067D17"/>
                </a:solidFill>
                <a:latin typeface="JetBrains Mono"/>
              </a:rPr>
              <a:t>="</a:t>
            </a:r>
            <a:r>
              <a:rPr lang="fr-FR" sz="1800" dirty="0" err="1">
                <a:solidFill>
                  <a:srgbClr val="067D17"/>
                </a:solidFill>
                <a:latin typeface="JetBrains Mono"/>
              </a:rPr>
              <a:t>offOut</a:t>
            </a:r>
            <a:r>
              <a:rPr lang="fr-FR" sz="1800" dirty="0">
                <a:solidFill>
                  <a:srgbClr val="067D17"/>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SourceGraphic</a:t>
            </a:r>
            <a:r>
              <a:rPr lang="fr-FR" sz="1800" dirty="0">
                <a:solidFill>
                  <a:srgbClr val="067D17"/>
                </a:solidFill>
                <a:latin typeface="JetBrains Mono"/>
              </a:rPr>
              <a:t>" </a:t>
            </a:r>
            <a:r>
              <a:rPr lang="fr-FR" sz="1800" dirty="0">
                <a:solidFill>
                  <a:srgbClr val="174AD4"/>
                </a:solidFill>
                <a:latin typeface="JetBrains Mono"/>
              </a:rPr>
              <a:t>dx</a:t>
            </a:r>
            <a:r>
              <a:rPr lang="fr-FR" sz="1800" dirty="0">
                <a:solidFill>
                  <a:srgbClr val="067D17"/>
                </a:solidFill>
                <a:latin typeface="JetBrains Mono"/>
              </a:rPr>
              <a:t>="20" </a:t>
            </a:r>
            <a:r>
              <a:rPr lang="fr-FR" sz="1800" dirty="0" err="1">
                <a:solidFill>
                  <a:srgbClr val="174AD4"/>
                </a:solidFill>
                <a:latin typeface="JetBrains Mono"/>
              </a:rPr>
              <a:t>dy</a:t>
            </a:r>
            <a:r>
              <a:rPr lang="fr-FR" sz="1800" dirty="0">
                <a:solidFill>
                  <a:srgbClr val="067D17"/>
                </a:solidFill>
                <a:latin typeface="JetBrains Mono"/>
              </a:rPr>
              <a:t>="20" /</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feGaussianBlur</a:t>
            </a:r>
            <a:r>
              <a:rPr lang="fr-FR" sz="1800" dirty="0">
                <a:solidFill>
                  <a:srgbClr val="0033B3"/>
                </a:solidFill>
                <a:latin typeface="JetBrains Mono"/>
              </a:rPr>
              <a:t> </a:t>
            </a:r>
            <a:r>
              <a:rPr lang="fr-FR" sz="1800" dirty="0" err="1">
                <a:solidFill>
                  <a:srgbClr val="174AD4"/>
                </a:solidFill>
                <a:latin typeface="JetBrains Mono"/>
              </a:rPr>
              <a:t>result</a:t>
            </a:r>
            <a:r>
              <a:rPr lang="fr-FR" sz="1800" dirty="0">
                <a:solidFill>
                  <a:srgbClr val="067D17"/>
                </a:solidFill>
                <a:latin typeface="JetBrains Mono"/>
              </a:rPr>
              <a:t>="</a:t>
            </a:r>
            <a:r>
              <a:rPr lang="fr-FR" sz="1800" dirty="0" err="1">
                <a:solidFill>
                  <a:srgbClr val="067D17"/>
                </a:solidFill>
                <a:latin typeface="JetBrains Mono"/>
              </a:rPr>
              <a:t>blurOut</a:t>
            </a:r>
            <a:r>
              <a:rPr lang="fr-FR" sz="1800" dirty="0">
                <a:solidFill>
                  <a:srgbClr val="067D17"/>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offOut</a:t>
            </a:r>
            <a:r>
              <a:rPr lang="fr-FR" sz="1800" dirty="0">
                <a:solidFill>
                  <a:srgbClr val="067D17"/>
                </a:solidFill>
                <a:latin typeface="JetBrains Mono"/>
              </a:rPr>
              <a:t>" </a:t>
            </a:r>
            <a:r>
              <a:rPr lang="fr-FR" sz="1800" dirty="0" err="1">
                <a:solidFill>
                  <a:srgbClr val="174AD4"/>
                </a:solidFill>
                <a:latin typeface="JetBrains Mono"/>
              </a:rPr>
              <a:t>stdDeviation</a:t>
            </a:r>
            <a:r>
              <a:rPr lang="fr-FR" sz="1800" dirty="0">
                <a:solidFill>
                  <a:srgbClr val="067D17"/>
                </a:solidFill>
                <a:latin typeface="JetBrains Mono"/>
              </a:rPr>
              <a:t>="10" /</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feBlend</a:t>
            </a:r>
            <a:r>
              <a:rPr lang="fr-FR" sz="1800" dirty="0">
                <a:solidFill>
                  <a:srgbClr val="0033B3"/>
                </a:solidFill>
                <a:latin typeface="JetBrains Mono"/>
              </a:rPr>
              <a:t> </a:t>
            </a:r>
            <a:r>
              <a:rPr lang="fr-FR" sz="1800" dirty="0">
                <a:solidFill>
                  <a:srgbClr val="174AD4"/>
                </a:solidFill>
                <a:latin typeface="JetBrains Mono"/>
              </a:rPr>
              <a:t>in</a:t>
            </a:r>
            <a:r>
              <a:rPr lang="fr-FR" sz="1800" dirty="0">
                <a:solidFill>
                  <a:srgbClr val="067D17"/>
                </a:solidFill>
                <a:latin typeface="JetBrains Mono"/>
              </a:rPr>
              <a:t>="</a:t>
            </a:r>
            <a:r>
              <a:rPr lang="fr-FR" sz="1800" dirty="0" err="1">
                <a:solidFill>
                  <a:srgbClr val="067D17"/>
                </a:solidFill>
                <a:latin typeface="JetBrains Mono"/>
              </a:rPr>
              <a:t>SourceGraphic</a:t>
            </a:r>
            <a:r>
              <a:rPr lang="fr-FR" sz="1800" dirty="0">
                <a:solidFill>
                  <a:srgbClr val="067D17"/>
                </a:solidFill>
                <a:latin typeface="JetBrains Mono"/>
              </a:rPr>
              <a:t>" </a:t>
            </a:r>
            <a:r>
              <a:rPr lang="fr-FR" sz="1800" dirty="0">
                <a:solidFill>
                  <a:srgbClr val="174AD4"/>
                </a:solidFill>
                <a:latin typeface="JetBrains Mono"/>
              </a:rPr>
              <a:t>in2</a:t>
            </a:r>
            <a:r>
              <a:rPr lang="fr-FR" sz="1800" dirty="0">
                <a:solidFill>
                  <a:srgbClr val="067D17"/>
                </a:solidFill>
                <a:latin typeface="JetBrains Mono"/>
              </a:rPr>
              <a:t>="</a:t>
            </a:r>
            <a:r>
              <a:rPr lang="fr-FR" sz="1800" dirty="0" err="1">
                <a:solidFill>
                  <a:srgbClr val="067D17"/>
                </a:solidFill>
                <a:latin typeface="JetBrains Mono"/>
              </a:rPr>
              <a:t>blurOut</a:t>
            </a:r>
            <a:r>
              <a:rPr lang="fr-FR" sz="1800" dirty="0">
                <a:solidFill>
                  <a:srgbClr val="067D17"/>
                </a:solidFill>
                <a:latin typeface="JetBrains Mono"/>
              </a:rPr>
              <a:t>" </a:t>
            </a:r>
            <a:r>
              <a:rPr lang="fr-FR" sz="1800" dirty="0">
                <a:solidFill>
                  <a:srgbClr val="174AD4"/>
                </a:solidFill>
                <a:latin typeface="JetBrains Mono"/>
              </a:rPr>
              <a:t>mode</a:t>
            </a:r>
            <a:r>
              <a:rPr lang="fr-FR" sz="1800" dirty="0">
                <a:solidFill>
                  <a:srgbClr val="067D17"/>
                </a:solidFill>
                <a:latin typeface="JetBrains Mono"/>
              </a:rPr>
              <a:t>="normal"</a:t>
            </a:r>
            <a:r>
              <a:rPr lang="fr-FR" sz="1800" dirty="0">
                <a:solidFill>
                  <a:srgbClr val="080808"/>
                </a:solidFill>
                <a:latin typeface="JetBrains Mono"/>
              </a:rPr>
              <a:t>&gt;&lt;/</a:t>
            </a:r>
            <a:r>
              <a:rPr lang="fr-FR" sz="1800" dirty="0" err="1">
                <a:solidFill>
                  <a:srgbClr val="080808"/>
                </a:solidFill>
                <a:latin typeface="JetBrains Mono"/>
              </a:rPr>
              <a:t>feBlend</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filter</a:t>
            </a:r>
            <a:r>
              <a:rPr lang="fr-FR" sz="1800" dirty="0">
                <a:solidFill>
                  <a:srgbClr val="080808"/>
                </a:solidFill>
                <a:latin typeface="JetBrains Mono"/>
              </a:rPr>
              <a:t>&gt;</a:t>
            </a:r>
          </a:p>
          <a:p>
            <a:pPr marL="0" indent="0">
              <a:buNone/>
            </a:pPr>
            <a:r>
              <a:rPr lang="fr-FR" sz="1800" dirty="0">
                <a:solidFill>
                  <a:srgbClr val="080808"/>
                </a:solidFill>
                <a:latin typeface="JetBrains Mono"/>
              </a:rPr>
              <a:t>  &lt;/</a:t>
            </a:r>
            <a:r>
              <a:rPr lang="fr-FR" sz="1800" dirty="0" err="1">
                <a:solidFill>
                  <a:srgbClr val="0033B3"/>
                </a:solidFill>
                <a:latin typeface="JetBrains Mono"/>
              </a:rPr>
              <a:t>defs</a:t>
            </a:r>
            <a:r>
              <a:rPr lang="fr-FR" sz="1800" dirty="0">
                <a:solidFill>
                  <a:srgbClr val="080808"/>
                </a:solidFill>
                <a:latin typeface="JetBrains Mono"/>
              </a:rPr>
              <a:t>&gt;</a:t>
            </a:r>
          </a:p>
          <a:p>
            <a:pPr marL="0" indent="0">
              <a:buNone/>
            </a:pPr>
            <a:br>
              <a:rPr lang="fr-FR" sz="1800" dirty="0">
                <a:solidFill>
                  <a:srgbClr val="080808"/>
                </a:solidFill>
                <a:latin typeface="JetBrains Mono"/>
              </a:rPr>
            </a:br>
            <a:r>
              <a:rPr lang="fr-FR" sz="1800" dirty="0">
                <a:solidFill>
                  <a:srgbClr val="080808"/>
                </a:solidFill>
                <a:latin typeface="JetBrains Mono"/>
              </a:rPr>
              <a:t>  &lt;</a:t>
            </a:r>
            <a:r>
              <a:rPr lang="fr-FR" sz="1800" dirty="0" err="1">
                <a:solidFill>
                  <a:srgbClr val="0033B3"/>
                </a:solidFill>
                <a:latin typeface="JetBrains Mono"/>
              </a:rPr>
              <a:t>rect</a:t>
            </a:r>
            <a:r>
              <a:rPr lang="fr-FR" sz="1800" dirty="0">
                <a:solidFill>
                  <a:srgbClr val="0033B3"/>
                </a:solidFill>
                <a:latin typeface="JetBrains Mono"/>
              </a:rPr>
              <a:t> </a:t>
            </a:r>
            <a:r>
              <a:rPr lang="fr-FR" sz="1800" dirty="0" err="1">
                <a:solidFill>
                  <a:srgbClr val="174AD4"/>
                </a:solidFill>
                <a:latin typeface="JetBrains Mono"/>
              </a:rPr>
              <a:t>width</a:t>
            </a:r>
            <a:r>
              <a:rPr lang="fr-FR" sz="1800" dirty="0">
                <a:solidFill>
                  <a:srgbClr val="067D17"/>
                </a:solidFill>
                <a:latin typeface="JetBrains Mono"/>
              </a:rPr>
              <a:t>="90" </a:t>
            </a:r>
            <a:r>
              <a:rPr lang="fr-FR" sz="1800" dirty="0" err="1">
                <a:solidFill>
                  <a:srgbClr val="174AD4"/>
                </a:solidFill>
                <a:latin typeface="JetBrains Mono"/>
              </a:rPr>
              <a:t>height</a:t>
            </a:r>
            <a:r>
              <a:rPr lang="fr-FR" sz="1800" dirty="0">
                <a:solidFill>
                  <a:srgbClr val="067D17"/>
                </a:solidFill>
                <a:latin typeface="JetBrains Mono"/>
              </a:rPr>
              <a:t>="90" </a:t>
            </a:r>
            <a:r>
              <a:rPr lang="fr-FR" sz="1800" dirty="0">
                <a:solidFill>
                  <a:srgbClr val="174AD4"/>
                </a:solidFill>
                <a:latin typeface="JetBrains Mono"/>
              </a:rPr>
              <a:t>stroke</a:t>
            </a:r>
            <a:r>
              <a:rPr lang="fr-FR" sz="1800" dirty="0">
                <a:solidFill>
                  <a:srgbClr val="067D17"/>
                </a:solidFill>
                <a:latin typeface="JetBrains Mono"/>
              </a:rPr>
              <a:t>="green" </a:t>
            </a:r>
            <a:r>
              <a:rPr lang="fr-FR" sz="1800" dirty="0">
                <a:solidFill>
                  <a:srgbClr val="174AD4"/>
                </a:solidFill>
                <a:latin typeface="JetBrains Mono"/>
              </a:rPr>
              <a:t>stroke-</a:t>
            </a:r>
            <a:r>
              <a:rPr lang="fr-FR" sz="1800" dirty="0" err="1">
                <a:solidFill>
                  <a:srgbClr val="174AD4"/>
                </a:solidFill>
                <a:latin typeface="JetBrains Mono"/>
              </a:rPr>
              <a:t>width</a:t>
            </a:r>
            <a:r>
              <a:rPr lang="fr-FR" sz="1800" dirty="0">
                <a:solidFill>
                  <a:srgbClr val="067D17"/>
                </a:solidFill>
                <a:latin typeface="JetBrains Mono"/>
              </a:rPr>
              <a:t>="3" </a:t>
            </a:r>
            <a:r>
              <a:rPr lang="fr-FR" sz="1800" dirty="0" err="1">
                <a:solidFill>
                  <a:srgbClr val="174AD4"/>
                </a:solidFill>
                <a:latin typeface="JetBrains Mono"/>
              </a:rPr>
              <a:t>fill</a:t>
            </a:r>
            <a:r>
              <a:rPr lang="fr-FR" sz="1800" dirty="0">
                <a:solidFill>
                  <a:srgbClr val="067D17"/>
                </a:solidFill>
                <a:latin typeface="JetBrains Mono"/>
              </a:rPr>
              <a:t>="</a:t>
            </a:r>
            <a:r>
              <a:rPr lang="fr-FR" sz="1800" dirty="0" err="1">
                <a:solidFill>
                  <a:srgbClr val="067D17"/>
                </a:solidFill>
                <a:latin typeface="JetBrains Mono"/>
              </a:rPr>
              <a:t>yellow</a:t>
            </a:r>
            <a:r>
              <a:rPr lang="fr-FR" sz="1800" dirty="0">
                <a:solidFill>
                  <a:srgbClr val="067D17"/>
                </a:solidFill>
                <a:latin typeface="JetBrains Mono"/>
              </a:rPr>
              <a:t>" </a:t>
            </a:r>
            <a:r>
              <a:rPr lang="fr-FR" sz="1800" dirty="0" err="1">
                <a:solidFill>
                  <a:srgbClr val="174AD4"/>
                </a:solidFill>
                <a:latin typeface="JetBrains Mono"/>
              </a:rPr>
              <a:t>filter</a:t>
            </a:r>
            <a:r>
              <a:rPr lang="fr-FR" sz="1800" dirty="0">
                <a:solidFill>
                  <a:srgbClr val="067D17"/>
                </a:solidFill>
                <a:latin typeface="JetBrains Mono"/>
              </a:rPr>
              <a:t>="url(#f1)" </a:t>
            </a:r>
            <a:r>
              <a:rPr lang="fr-FR" sz="1800" dirty="0">
                <a:solidFill>
                  <a:srgbClr val="080808"/>
                </a:solidFill>
                <a:latin typeface="JetBrains Mono"/>
              </a:rPr>
              <a:t>/&gt;</a:t>
            </a:r>
            <a:br>
              <a:rPr lang="fr-FR" sz="1800" dirty="0">
                <a:solidFill>
                  <a:srgbClr val="080808"/>
                </a:solidFill>
                <a:latin typeface="JetBrains Mono"/>
              </a:rPr>
            </a:br>
            <a:r>
              <a:rPr lang="fr-FR" sz="1800" dirty="0">
                <a:solidFill>
                  <a:srgbClr val="080808"/>
                </a:solidFill>
                <a:latin typeface="JetBrains Mono"/>
              </a:rPr>
              <a:t>  </a:t>
            </a:r>
            <a:r>
              <a:rPr lang="fr-FR" sz="1800" dirty="0" err="1">
                <a:solidFill>
                  <a:srgbClr val="080808"/>
                </a:solidFill>
                <a:latin typeface="JetBrains Mono"/>
              </a:rPr>
              <a:t>Sorry</a:t>
            </a:r>
            <a:r>
              <a:rPr lang="fr-FR" sz="1800" dirty="0">
                <a:solidFill>
                  <a:srgbClr val="080808"/>
                </a:solidFill>
                <a:latin typeface="JetBrains Mono"/>
              </a:rPr>
              <a:t>, </a:t>
            </a:r>
            <a:r>
              <a:rPr lang="fr-FR" sz="1800" dirty="0" err="1">
                <a:solidFill>
                  <a:srgbClr val="080808"/>
                </a:solidFill>
                <a:latin typeface="JetBrains Mono"/>
              </a:rPr>
              <a:t>your</a:t>
            </a:r>
            <a:r>
              <a:rPr lang="fr-FR" sz="1800" dirty="0">
                <a:solidFill>
                  <a:srgbClr val="080808"/>
                </a:solidFill>
                <a:latin typeface="JetBrains Mono"/>
              </a:rPr>
              <a:t> browser </a:t>
            </a:r>
            <a:r>
              <a:rPr lang="fr-FR" sz="1800" dirty="0" err="1">
                <a:solidFill>
                  <a:srgbClr val="080808"/>
                </a:solidFill>
                <a:latin typeface="JetBrains Mono"/>
              </a:rPr>
              <a:t>does</a:t>
            </a:r>
            <a:r>
              <a:rPr lang="fr-FR" sz="1800" dirty="0">
                <a:solidFill>
                  <a:srgbClr val="080808"/>
                </a:solidFill>
                <a:latin typeface="JetBrains Mono"/>
              </a:rPr>
              <a:t> not support </a:t>
            </a:r>
            <a:r>
              <a:rPr lang="fr-FR" sz="1800" dirty="0" err="1">
                <a:solidFill>
                  <a:srgbClr val="080808"/>
                </a:solidFill>
                <a:latin typeface="JetBrains Mono"/>
              </a:rPr>
              <a:t>inline</a:t>
            </a:r>
            <a:r>
              <a:rPr lang="fr-FR" sz="1800" dirty="0">
                <a:solidFill>
                  <a:srgbClr val="080808"/>
                </a:solidFill>
                <a:latin typeface="JetBrains Mono"/>
              </a:rPr>
              <a:t> SVG.</a:t>
            </a:r>
            <a:br>
              <a:rPr lang="fr-FR" sz="1800" dirty="0">
                <a:solidFill>
                  <a:srgbClr val="080808"/>
                </a:solidFill>
                <a:latin typeface="JetBrains Mono"/>
              </a:rPr>
            </a:br>
            <a:r>
              <a:rPr lang="fr-FR" sz="1800" dirty="0">
                <a:solidFill>
                  <a:srgbClr val="080808"/>
                </a:solidFill>
                <a:latin typeface="JetBrains Mono"/>
              </a:rPr>
              <a:t>&lt;/</a:t>
            </a:r>
            <a:r>
              <a:rPr lang="fr-FR" sz="1800" dirty="0" err="1">
                <a:solidFill>
                  <a:srgbClr val="0033B3"/>
                </a:solidFill>
                <a:latin typeface="JetBrains Mono"/>
              </a:rPr>
              <a:t>svg</a:t>
            </a:r>
            <a:r>
              <a:rPr lang="fr-FR" sz="1800" dirty="0">
                <a:solidFill>
                  <a:srgbClr val="0033B3"/>
                </a:solidFill>
                <a:latin typeface="JetBrains Mono"/>
              </a:rPr>
              <a:t>&gt;</a:t>
            </a:r>
            <a:endParaRPr lang="fr-FR" sz="1800" dirty="0">
              <a:solidFill>
                <a:srgbClr val="080808"/>
              </a:solidFill>
              <a:latin typeface="JetBrains Mono"/>
            </a:endParaRPr>
          </a:p>
        </p:txBody>
      </p:sp>
    </p:spTree>
    <p:extLst>
      <p:ext uri="{BB962C8B-B14F-4D97-AF65-F5344CB8AC3E}">
        <p14:creationId xmlns:p14="http://schemas.microsoft.com/office/powerpoint/2010/main" val="41099562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DNS</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normAutofit lnSpcReduction="10000"/>
          </a:bodyPr>
          <a:lstStyle/>
          <a:p>
            <a:r>
              <a:rPr lang="fr-FR" dirty="0"/>
              <a:t>Le serveur qui héberge le site Web dispose d’un accès à internet et est identifié sur internet par son adresse </a:t>
            </a:r>
            <a:r>
              <a:rPr lang="fr-FR" b="1" dirty="0"/>
              <a:t>IP</a:t>
            </a:r>
          </a:p>
          <a:p>
            <a:r>
              <a:rPr lang="fr-FR" dirty="0"/>
              <a:t>En saisissant l’adresse IP du site dans la barre d’adresse du navigateur il est possible d’envoyer directement des requêtes vers le serveur web</a:t>
            </a:r>
          </a:p>
          <a:p>
            <a:r>
              <a:rPr lang="fr-FR" dirty="0"/>
              <a:t>Toutefois, il est plus simple de retenir un nom clair comme « utbm.fr » ou « google.com » qu’on appelle « nom de domaine »</a:t>
            </a:r>
          </a:p>
          <a:p>
            <a:r>
              <a:rPr lang="fr-FR" dirty="0"/>
              <a:t>Le </a:t>
            </a:r>
            <a:r>
              <a:rPr lang="fr-FR" b="1" dirty="0"/>
              <a:t>Domain Name </a:t>
            </a:r>
            <a:r>
              <a:rPr lang="fr-FR" b="1" dirty="0" err="1"/>
              <a:t>Registry</a:t>
            </a:r>
            <a:r>
              <a:rPr lang="fr-FR" dirty="0"/>
              <a:t> (DNS) est une base de données mondiale qui permet de faire correspondre un nom de domaine à une IP</a:t>
            </a:r>
          </a:p>
          <a:p>
            <a:r>
              <a:rPr lang="fr-FR" dirty="0"/>
              <a:t>Lors de la saisie d’un nom de domaine dans le navigateur, un serveur DNS est contacté pour transcrire le nom de domaine en IP</a:t>
            </a:r>
          </a:p>
          <a:p>
            <a:r>
              <a:rPr lang="fr-FR" dirty="0"/>
              <a:t>Obtenir le droit de faire rediriger un nom de domaine vers une IP en particulier est payant, le prix est fixé par le marché</a:t>
            </a:r>
          </a:p>
        </p:txBody>
      </p:sp>
    </p:spTree>
    <p:extLst>
      <p:ext uri="{BB962C8B-B14F-4D97-AF65-F5344CB8AC3E}">
        <p14:creationId xmlns:p14="http://schemas.microsoft.com/office/powerpoint/2010/main" val="35434559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Configuration DNS</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normAutofit/>
          </a:bodyPr>
          <a:lstStyle/>
          <a:p>
            <a:r>
              <a:rPr lang="fr-FR" dirty="0"/>
              <a:t>On distingue plusieurs types d’enregistrement DNS</a:t>
            </a:r>
          </a:p>
          <a:p>
            <a:pPr lvl="1"/>
            <a:r>
              <a:rPr lang="fr-FR" dirty="0"/>
              <a:t>A : association d’un nom de domaine et d’une adresse IP</a:t>
            </a:r>
          </a:p>
          <a:p>
            <a:pPr lvl="1"/>
            <a:r>
              <a:rPr lang="fr-FR" dirty="0"/>
              <a:t>CNAME : alias d’un nom de domaine vers un autre</a:t>
            </a:r>
          </a:p>
          <a:p>
            <a:pPr lvl="1"/>
            <a:r>
              <a:rPr lang="fr-FR" dirty="0"/>
              <a:t>MX : association d’un nom de domaine et d’une adresse IP pour les emails</a:t>
            </a:r>
          </a:p>
          <a:p>
            <a:pPr lvl="1"/>
            <a:r>
              <a:rPr lang="fr-FR" dirty="0"/>
              <a:t>TXT : texte quelconque</a:t>
            </a:r>
          </a:p>
          <a:p>
            <a:pPr lvl="1"/>
            <a:r>
              <a:rPr lang="fr-FR" dirty="0"/>
              <a:t>Etc.</a:t>
            </a:r>
          </a:p>
          <a:p>
            <a:r>
              <a:rPr lang="fr-FR" dirty="0"/>
              <a:t>La configuration du DNS est souvent rendue possible par la plateforme qui vend et propose la gestion des noms de domaines</a:t>
            </a:r>
          </a:p>
        </p:txBody>
      </p:sp>
    </p:spTree>
    <p:extLst>
      <p:ext uri="{BB962C8B-B14F-4D97-AF65-F5344CB8AC3E}">
        <p14:creationId xmlns:p14="http://schemas.microsoft.com/office/powerpoint/2010/main" val="35718423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DBECD-D08B-413C-B48A-E510FC70BD18}"/>
              </a:ext>
            </a:extLst>
          </p:cNvPr>
          <p:cNvSpPr>
            <a:spLocks noGrp="1"/>
          </p:cNvSpPr>
          <p:nvPr>
            <p:ph type="title"/>
          </p:nvPr>
        </p:nvSpPr>
        <p:spPr>
          <a:xfrm>
            <a:off x="2895600" y="764373"/>
            <a:ext cx="8610600" cy="1293028"/>
          </a:xfrm>
        </p:spPr>
        <p:txBody>
          <a:bodyPr/>
          <a:lstStyle/>
          <a:p>
            <a:r>
              <a:rPr lang="fr-FR" dirty="0"/>
              <a:t>Configuration DNS</a:t>
            </a:r>
          </a:p>
        </p:txBody>
      </p:sp>
      <p:pic>
        <p:nvPicPr>
          <p:cNvPr id="4" name="Image 3">
            <a:extLst>
              <a:ext uri="{FF2B5EF4-FFF2-40B4-BE49-F238E27FC236}">
                <a16:creationId xmlns:a16="http://schemas.microsoft.com/office/drawing/2014/main" id="{F6B22770-E3BA-4CA6-B724-624565C2EC4E}"/>
              </a:ext>
            </a:extLst>
          </p:cNvPr>
          <p:cNvPicPr>
            <a:picLocks noChangeAspect="1"/>
          </p:cNvPicPr>
          <p:nvPr/>
        </p:nvPicPr>
        <p:blipFill>
          <a:blip r:embed="rId2"/>
          <a:stretch>
            <a:fillRect/>
          </a:stretch>
        </p:blipFill>
        <p:spPr>
          <a:xfrm>
            <a:off x="2263288" y="2057401"/>
            <a:ext cx="7665424" cy="4481861"/>
          </a:xfrm>
          <a:prstGeom prst="rect">
            <a:avLst/>
          </a:prstGeom>
        </p:spPr>
      </p:pic>
      <p:pic>
        <p:nvPicPr>
          <p:cNvPr id="5" name="Image 4">
            <a:extLst>
              <a:ext uri="{FF2B5EF4-FFF2-40B4-BE49-F238E27FC236}">
                <a16:creationId xmlns:a16="http://schemas.microsoft.com/office/drawing/2014/main" id="{2B5691C4-B4F3-4EB9-8F52-C2C0CADA725D}"/>
              </a:ext>
            </a:extLst>
          </p:cNvPr>
          <p:cNvPicPr>
            <a:picLocks noChangeAspect="1"/>
          </p:cNvPicPr>
          <p:nvPr/>
        </p:nvPicPr>
        <p:blipFill rotWithShape="1">
          <a:blip r:embed="rId3"/>
          <a:srcRect t="2084" r="3052" b="2500"/>
          <a:stretch/>
        </p:blipFill>
        <p:spPr>
          <a:xfrm>
            <a:off x="1653577" y="1634547"/>
            <a:ext cx="8884846" cy="5113916"/>
          </a:xfrm>
          <a:prstGeom prst="rect">
            <a:avLst/>
          </a:prstGeom>
        </p:spPr>
      </p:pic>
    </p:spTree>
    <p:extLst>
      <p:ext uri="{BB962C8B-B14F-4D97-AF65-F5344CB8AC3E}">
        <p14:creationId xmlns:p14="http://schemas.microsoft.com/office/powerpoint/2010/main" val="26402097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Certificat TLS</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normAutofit fontScale="92500" lnSpcReduction="10000"/>
          </a:bodyPr>
          <a:lstStyle/>
          <a:p>
            <a:r>
              <a:rPr lang="fr-FR" dirty="0"/>
              <a:t>Deux protocoles sont utilisés pour le Web : HTTP (en voie de disparition) et </a:t>
            </a:r>
            <a:r>
              <a:rPr lang="fr-FR" b="1" dirty="0"/>
              <a:t>HTTPS</a:t>
            </a:r>
            <a:r>
              <a:rPr lang="fr-FR" dirty="0"/>
              <a:t> qui est une version sécurisée de HTTP</a:t>
            </a:r>
          </a:p>
          <a:p>
            <a:r>
              <a:rPr lang="fr-FR" dirty="0"/>
              <a:t>La sécurité de HTTPS offre les avantages suivant :</a:t>
            </a:r>
          </a:p>
          <a:p>
            <a:pPr lvl="1"/>
            <a:r>
              <a:rPr lang="fr-FR" dirty="0"/>
              <a:t>La communication est chiffrée entre le client et le serveur (</a:t>
            </a:r>
            <a:r>
              <a:rPr lang="fr-FR" b="1" dirty="0"/>
              <a:t>confidentialité</a:t>
            </a:r>
            <a:r>
              <a:rPr lang="fr-FR" dirty="0"/>
              <a:t>)</a:t>
            </a:r>
          </a:p>
          <a:p>
            <a:pPr lvl="1"/>
            <a:r>
              <a:rPr lang="fr-FR" dirty="0"/>
              <a:t>L’</a:t>
            </a:r>
            <a:r>
              <a:rPr lang="fr-FR" b="1" dirty="0"/>
              <a:t>intégrité</a:t>
            </a:r>
            <a:r>
              <a:rPr lang="fr-FR" dirty="0"/>
              <a:t> des données est assurée</a:t>
            </a:r>
          </a:p>
          <a:p>
            <a:pPr lvl="1"/>
            <a:r>
              <a:rPr lang="fr-FR" dirty="0"/>
              <a:t>HTTPS rend impossible l’usurpation d’un nom de domaine (authentification du serveur)</a:t>
            </a:r>
          </a:p>
          <a:p>
            <a:r>
              <a:rPr lang="fr-FR" dirty="0"/>
              <a:t>Pour pouvoir utiliser HTTPS au lieu de HTTP il faut obtenir un certificat TLS validé par une autorité de confiance</a:t>
            </a:r>
          </a:p>
          <a:p>
            <a:r>
              <a:rPr lang="fr-FR" dirty="0"/>
              <a:t>Ce certificat peut être délivré lors de la réservation du nom de domaine (il est alors payant et généralement valide un an) ou alors produit dynamiquement et gratuitement sous réserve d’être capable de prouver la possession du droit d’utiliser un nom de domaine (par exemple </a:t>
            </a:r>
            <a:r>
              <a:rPr lang="fr-FR" dirty="0" err="1"/>
              <a:t>Let’s</a:t>
            </a:r>
            <a:r>
              <a:rPr lang="fr-FR" dirty="0"/>
              <a:t> </a:t>
            </a:r>
            <a:r>
              <a:rPr lang="fr-FR" dirty="0" err="1"/>
              <a:t>Encrypt</a:t>
            </a:r>
            <a:r>
              <a:rPr lang="fr-FR" dirty="0"/>
              <a:t>)</a:t>
            </a:r>
          </a:p>
        </p:txBody>
      </p:sp>
    </p:spTree>
    <p:extLst>
      <p:ext uri="{BB962C8B-B14F-4D97-AF65-F5344CB8AC3E}">
        <p14:creationId xmlns:p14="http://schemas.microsoft.com/office/powerpoint/2010/main" val="18208055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Certificat TLS</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lstStyle/>
          <a:p>
            <a:r>
              <a:rPr lang="fr-FR" dirty="0"/>
              <a:t>Pour obtenir un certificat SSL pour un nom de domaine (par exemple avec </a:t>
            </a:r>
            <a:r>
              <a:rPr lang="fr-FR" dirty="0" err="1"/>
              <a:t>Let’s</a:t>
            </a:r>
            <a:r>
              <a:rPr lang="fr-FR" dirty="0"/>
              <a:t> </a:t>
            </a:r>
            <a:r>
              <a:rPr lang="fr-FR" dirty="0" err="1"/>
              <a:t>Encrypt</a:t>
            </a:r>
            <a:r>
              <a:rPr lang="fr-FR" dirty="0"/>
              <a:t>), il faut être en mesure de pouvoir prouver la propriété de ce nom de domaine</a:t>
            </a:r>
          </a:p>
          <a:p>
            <a:r>
              <a:rPr lang="fr-FR" dirty="0"/>
              <a:t>La plupart des stratégies de vérification reposent sur le DNS pour ça, par exemple :</a:t>
            </a:r>
          </a:p>
          <a:p>
            <a:pPr lvl="1"/>
            <a:r>
              <a:rPr lang="fr-FR" dirty="0"/>
              <a:t>L’autorité de certification demande à ce qu’un serveur web présent sur le nom de domaine envoie un certain code</a:t>
            </a:r>
          </a:p>
          <a:p>
            <a:pPr lvl="1"/>
            <a:r>
              <a:rPr lang="fr-FR" dirty="0"/>
              <a:t>L’autorité de certification demande d’ajouter un enregistrement TXT spécifique contenant un code prédéfini</a:t>
            </a:r>
          </a:p>
          <a:p>
            <a:r>
              <a:rPr lang="fr-FR" dirty="0"/>
              <a:t>Des outils peuvent gérer automatiquement ces « défis » (ou challenges), par exemple </a:t>
            </a:r>
            <a:r>
              <a:rPr lang="fr-FR" i="1" dirty="0" err="1"/>
              <a:t>certbot</a:t>
            </a:r>
            <a:endParaRPr lang="fr-FR" i="1" dirty="0"/>
          </a:p>
        </p:txBody>
      </p:sp>
    </p:spTree>
    <p:extLst>
      <p:ext uri="{BB962C8B-B14F-4D97-AF65-F5344CB8AC3E}">
        <p14:creationId xmlns:p14="http://schemas.microsoft.com/office/powerpoint/2010/main" val="38682179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Protocole ACME</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lstStyle/>
          <a:p>
            <a:r>
              <a:rPr lang="fr-FR" dirty="0"/>
              <a:t>Le protocole </a:t>
            </a:r>
            <a:r>
              <a:rPr lang="fr-FR" b="1" dirty="0"/>
              <a:t>ACME</a:t>
            </a:r>
            <a:r>
              <a:rPr lang="fr-FR" dirty="0"/>
              <a:t> (</a:t>
            </a:r>
            <a:r>
              <a:rPr lang="fr-FR" dirty="0" err="1"/>
              <a:t>Automated</a:t>
            </a:r>
            <a:r>
              <a:rPr lang="fr-FR" dirty="0"/>
              <a:t> </a:t>
            </a:r>
            <a:r>
              <a:rPr lang="fr-FR" dirty="0" err="1"/>
              <a:t>Certificate</a:t>
            </a:r>
            <a:r>
              <a:rPr lang="fr-FR" dirty="0"/>
              <a:t> Management </a:t>
            </a:r>
            <a:r>
              <a:rPr lang="fr-FR" dirty="0" err="1"/>
              <a:t>Environment</a:t>
            </a:r>
            <a:r>
              <a:rPr lang="fr-FR" dirty="0"/>
              <a:t>) est un protocole pour automatiser la production et le transfert des certificats TLS</a:t>
            </a:r>
          </a:p>
          <a:p>
            <a:r>
              <a:rPr lang="fr-FR" dirty="0"/>
              <a:t>Il est notamment utilisé par </a:t>
            </a:r>
            <a:r>
              <a:rPr lang="fr-FR" dirty="0" err="1"/>
              <a:t>Let’s</a:t>
            </a:r>
            <a:r>
              <a:rPr lang="fr-FR" dirty="0"/>
              <a:t> </a:t>
            </a:r>
            <a:r>
              <a:rPr lang="fr-FR" dirty="0" err="1"/>
              <a:t>Encrypt</a:t>
            </a:r>
            <a:r>
              <a:rPr lang="fr-FR" dirty="0"/>
              <a:t> et par </a:t>
            </a:r>
            <a:r>
              <a:rPr lang="fr-FR" dirty="0" err="1"/>
              <a:t>certbot</a:t>
            </a:r>
            <a:endParaRPr lang="fr-FR" dirty="0"/>
          </a:p>
        </p:txBody>
      </p:sp>
    </p:spTree>
    <p:extLst>
      <p:ext uri="{BB962C8B-B14F-4D97-AF65-F5344CB8AC3E}">
        <p14:creationId xmlns:p14="http://schemas.microsoft.com/office/powerpoint/2010/main" val="22580174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Reverse Proxy</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lstStyle/>
          <a:p>
            <a:r>
              <a:rPr lang="fr-FR" dirty="0"/>
              <a:t>Un </a:t>
            </a:r>
            <a:r>
              <a:rPr lang="fr-FR" b="1" dirty="0"/>
              <a:t>Reverse Proxy </a:t>
            </a:r>
            <a:r>
              <a:rPr lang="fr-FR" dirty="0"/>
              <a:t>est un programme situé sur le serveur qui traite les requêtes entrantes et qui peut les rediriger vers différents serveurs Web en fonction de règles</a:t>
            </a:r>
          </a:p>
          <a:p>
            <a:r>
              <a:rPr lang="fr-FR" dirty="0"/>
              <a:t>Par exemple, un même serveur peut héberger plusieurs sites possédant chacun leur propre nom de domaine : le Reverse Proxy pourra rediriger la requête en fonction du nom de domaine utilisé pour contacter le serveur</a:t>
            </a:r>
          </a:p>
          <a:p>
            <a:r>
              <a:rPr lang="fr-FR" dirty="0"/>
              <a:t>Parmi les Reverse Proxy les plus connus on trouve : Apache, Nginx, </a:t>
            </a:r>
            <a:r>
              <a:rPr lang="fr-FR" dirty="0" err="1"/>
              <a:t>Traefik</a:t>
            </a:r>
            <a:r>
              <a:rPr lang="fr-FR" dirty="0"/>
              <a:t>, etc.</a:t>
            </a:r>
          </a:p>
        </p:txBody>
      </p:sp>
    </p:spTree>
    <p:extLst>
      <p:ext uri="{BB962C8B-B14F-4D97-AF65-F5344CB8AC3E}">
        <p14:creationId xmlns:p14="http://schemas.microsoft.com/office/powerpoint/2010/main" val="20643555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Reverse Proxy</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normAutofit fontScale="92500" lnSpcReduction="20000"/>
          </a:bodyPr>
          <a:lstStyle/>
          <a:p>
            <a:r>
              <a:rPr lang="fr-FR" dirty="0"/>
              <a:t>Exemple :</a:t>
            </a:r>
          </a:p>
          <a:p>
            <a:pPr lvl="1"/>
            <a:r>
              <a:rPr lang="fr-FR" dirty="0"/>
              <a:t>Vous possédez un serveur d’IP 145.146.147.148</a:t>
            </a:r>
          </a:p>
          <a:p>
            <a:pPr lvl="1"/>
            <a:r>
              <a:rPr lang="fr-FR" dirty="0"/>
              <a:t>Au niveau du registre DNS vous avez enregistré deux noms de domaines pour cette IP (« www.monpremiersite.com » et « www.monsecondsite.com »)</a:t>
            </a:r>
          </a:p>
          <a:p>
            <a:pPr lvl="1"/>
            <a:r>
              <a:rPr lang="fr-FR" dirty="0"/>
              <a:t>Sur le serveur vous avez deux serveurs Web Apache/PHP (par exemple, un ouvert sur le port 8080 correspondant à (« www.monpremiersite.com » et l’autre sur le port 8081)</a:t>
            </a:r>
          </a:p>
          <a:p>
            <a:r>
              <a:rPr lang="fr-FR" dirty="0"/>
              <a:t>Dans cette situation, si j’essaye de contacter via mon navigateur « www.monpremiersite.com », comment faire pour afficher les pages du serveur sur le port 8080 ?</a:t>
            </a:r>
          </a:p>
          <a:p>
            <a:r>
              <a:rPr lang="fr-FR" dirty="0"/>
              <a:t>Le Reverse Proxy est capable de gérer des règles de la sorte :</a:t>
            </a:r>
          </a:p>
          <a:p>
            <a:pPr lvl="1"/>
            <a:r>
              <a:rPr lang="fr-FR" dirty="0"/>
              <a:t>Si l’adresse utilisée par l’utilisateur est « www.monpremiersite.com », rediriger la requête sur le port 8080</a:t>
            </a:r>
          </a:p>
          <a:p>
            <a:pPr lvl="1"/>
            <a:r>
              <a:rPr lang="fr-FR" dirty="0"/>
              <a:t>Si l’adresse utilisée par l’utilisateur est « www.monsecondsite.com », rediriger la requête sur le port 8081</a:t>
            </a:r>
          </a:p>
        </p:txBody>
      </p:sp>
    </p:spTree>
    <p:extLst>
      <p:ext uri="{BB962C8B-B14F-4D97-AF65-F5344CB8AC3E}">
        <p14:creationId xmlns:p14="http://schemas.microsoft.com/office/powerpoint/2010/main" val="35980062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Reverse Proxy</a:t>
            </a:r>
          </a:p>
        </p:txBody>
      </p:sp>
      <p:pic>
        <p:nvPicPr>
          <p:cNvPr id="7" name="Espace réservé du contenu 6">
            <a:extLst>
              <a:ext uri="{FF2B5EF4-FFF2-40B4-BE49-F238E27FC236}">
                <a16:creationId xmlns:a16="http://schemas.microsoft.com/office/drawing/2014/main" id="{2AB01157-1086-4A1C-A598-D665738B7E5C}"/>
              </a:ext>
            </a:extLst>
          </p:cNvPr>
          <p:cNvPicPr>
            <a:picLocks noGrp="1" noChangeAspect="1"/>
          </p:cNvPicPr>
          <p:nvPr>
            <p:ph idx="1"/>
          </p:nvPr>
        </p:nvPicPr>
        <p:blipFill>
          <a:blip r:embed="rId2"/>
          <a:stretch>
            <a:fillRect/>
          </a:stretch>
        </p:blipFill>
        <p:spPr>
          <a:xfrm>
            <a:off x="1791344" y="1670180"/>
            <a:ext cx="8609311" cy="5187820"/>
          </a:xfrm>
          <a:prstGeom prst="rect">
            <a:avLst/>
          </a:prstGeom>
        </p:spPr>
      </p:pic>
    </p:spTree>
    <p:extLst>
      <p:ext uri="{BB962C8B-B14F-4D97-AF65-F5344CB8AC3E}">
        <p14:creationId xmlns:p14="http://schemas.microsoft.com/office/powerpoint/2010/main" val="1631454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E9F8C-D8CD-4AE6-B0FA-841B672C73F1}"/>
              </a:ext>
            </a:extLst>
          </p:cNvPr>
          <p:cNvSpPr>
            <a:spLocks noGrp="1"/>
          </p:cNvSpPr>
          <p:nvPr>
            <p:ph type="title"/>
          </p:nvPr>
        </p:nvSpPr>
        <p:spPr/>
        <p:txBody>
          <a:bodyPr/>
          <a:lstStyle/>
          <a:p>
            <a:r>
              <a:rPr lang="fr-FR" dirty="0"/>
              <a:t>Reverse Proxy</a:t>
            </a:r>
          </a:p>
        </p:txBody>
      </p:sp>
      <p:sp>
        <p:nvSpPr>
          <p:cNvPr id="3" name="Espace réservé du contenu 2">
            <a:extLst>
              <a:ext uri="{FF2B5EF4-FFF2-40B4-BE49-F238E27FC236}">
                <a16:creationId xmlns:a16="http://schemas.microsoft.com/office/drawing/2014/main" id="{1BCF66B8-FA46-4CE4-B61A-78FEC5966DE9}"/>
              </a:ext>
            </a:extLst>
          </p:cNvPr>
          <p:cNvSpPr>
            <a:spLocks noGrp="1"/>
          </p:cNvSpPr>
          <p:nvPr>
            <p:ph idx="1"/>
          </p:nvPr>
        </p:nvSpPr>
        <p:spPr/>
        <p:txBody>
          <a:bodyPr/>
          <a:lstStyle/>
          <a:p>
            <a:r>
              <a:rPr lang="fr-FR" dirty="0"/>
              <a:t>En plus de gérer le routage des requêtes le Reverse Proxy peut :</a:t>
            </a:r>
          </a:p>
          <a:p>
            <a:pPr lvl="1"/>
            <a:r>
              <a:rPr lang="fr-FR" dirty="0"/>
              <a:t>Encapsuler les communications en HTTPS et gérer l’utilisation du certificat SSL (parfois gérer aussi son renouvellement)</a:t>
            </a:r>
          </a:p>
          <a:p>
            <a:pPr lvl="1"/>
            <a:r>
              <a:rPr lang="fr-FR" dirty="0"/>
              <a:t>Répartir la charge entre plusieurs serveurs d’application (</a:t>
            </a:r>
            <a:r>
              <a:rPr lang="fr-FR" i="1" dirty="0" err="1"/>
              <a:t>load</a:t>
            </a:r>
            <a:r>
              <a:rPr lang="fr-FR" i="1" dirty="0"/>
              <a:t> balancing</a:t>
            </a:r>
            <a:r>
              <a:rPr lang="fr-FR" dirty="0"/>
              <a:t>)</a:t>
            </a:r>
          </a:p>
          <a:p>
            <a:pPr lvl="1"/>
            <a:r>
              <a:rPr lang="fr-FR" dirty="0"/>
              <a:t>Gérer de la mise en cache pour réduire les temps de réponse</a:t>
            </a:r>
          </a:p>
          <a:p>
            <a:pPr lvl="1"/>
            <a:r>
              <a:rPr lang="fr-FR" dirty="0"/>
              <a:t>Prendre à sa charge l’authentification des utilisateurs</a:t>
            </a:r>
          </a:p>
          <a:p>
            <a:pPr lvl="1"/>
            <a:r>
              <a:rPr lang="fr-FR" dirty="0"/>
              <a:t>Fournir une protection contre les attaques DDOS</a:t>
            </a:r>
          </a:p>
          <a:p>
            <a:pPr lvl="1"/>
            <a:r>
              <a:rPr lang="fr-FR" dirty="0"/>
              <a:t>Etc.</a:t>
            </a:r>
          </a:p>
          <a:p>
            <a:r>
              <a:rPr lang="fr-FR" dirty="0"/>
              <a:t>Bien que facultative, l’utilisation d’un Reverse Proxy apparaît nécessaire aujourd’hui</a:t>
            </a:r>
          </a:p>
        </p:txBody>
      </p:sp>
    </p:spTree>
    <p:extLst>
      <p:ext uri="{BB962C8B-B14F-4D97-AF65-F5344CB8AC3E}">
        <p14:creationId xmlns:p14="http://schemas.microsoft.com/office/powerpoint/2010/main" val="978155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818B9-F3F6-4FDB-92ED-0C2B6C2EB2AC}"/>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85719A2A-1068-425D-9BD1-A29C6587F88A}"/>
              </a:ext>
            </a:extLst>
          </p:cNvPr>
          <p:cNvSpPr>
            <a:spLocks noGrp="1"/>
          </p:cNvSpPr>
          <p:nvPr>
            <p:ph sz="half" idx="1"/>
          </p:nvPr>
        </p:nvSpPr>
        <p:spPr>
          <a:xfrm>
            <a:off x="685800" y="2194559"/>
            <a:ext cx="10668000" cy="4024125"/>
          </a:xfrm>
        </p:spPr>
        <p:txBody>
          <a:bodyPr>
            <a:normAutofit/>
          </a:bodyPr>
          <a:lstStyle/>
          <a:p>
            <a:r>
              <a:rPr lang="fr-FR" dirty="0"/>
              <a:t>Remarque : le fichier XML corrigé est une image vectorielle au format SVG représentant </a:t>
            </a:r>
            <a:r>
              <a:rPr lang="fr-FR"/>
              <a:t>l’image ci-après</a:t>
            </a:r>
            <a:endParaRPr lang="fr-FR" dirty="0"/>
          </a:p>
        </p:txBody>
      </p:sp>
      <p:sp>
        <p:nvSpPr>
          <p:cNvPr id="4" name="Espace réservé du contenu 3">
            <a:extLst>
              <a:ext uri="{FF2B5EF4-FFF2-40B4-BE49-F238E27FC236}">
                <a16:creationId xmlns:a16="http://schemas.microsoft.com/office/drawing/2014/main" id="{2D2874BD-7A4E-4CBE-BA39-D6D44972FEAB}"/>
              </a:ext>
            </a:extLst>
          </p:cNvPr>
          <p:cNvSpPr>
            <a:spLocks noGrp="1"/>
          </p:cNvSpPr>
          <p:nvPr>
            <p:ph sz="half" idx="2"/>
          </p:nvPr>
        </p:nvSpPr>
        <p:spPr>
          <a:xfrm>
            <a:off x="4210050" y="2194559"/>
            <a:ext cx="7296150" cy="4024125"/>
          </a:xfrm>
        </p:spPr>
        <p:txBody>
          <a:bodyPr>
            <a:normAutofit/>
          </a:bodyPr>
          <a:lstStyle/>
          <a:p>
            <a:pPr marL="0" indent="0">
              <a:buNone/>
            </a:pPr>
            <a:br>
              <a:rPr lang="fr-FR" sz="1800" dirty="0">
                <a:solidFill>
                  <a:srgbClr val="080808"/>
                </a:solidFill>
                <a:latin typeface="JetBrains Mono"/>
              </a:rPr>
            </a:br>
            <a:endParaRPr lang="fr-FR" sz="1800" dirty="0">
              <a:solidFill>
                <a:srgbClr val="080808"/>
              </a:solidFill>
              <a:latin typeface="JetBrains Mono"/>
            </a:endParaRPr>
          </a:p>
        </p:txBody>
      </p:sp>
      <p:pic>
        <p:nvPicPr>
          <p:cNvPr id="5" name="Image 4">
            <a:extLst>
              <a:ext uri="{FF2B5EF4-FFF2-40B4-BE49-F238E27FC236}">
                <a16:creationId xmlns:a16="http://schemas.microsoft.com/office/drawing/2014/main" id="{E25AEFB4-515D-4F37-B6E6-B9B264227F75}"/>
              </a:ext>
            </a:extLst>
          </p:cNvPr>
          <p:cNvPicPr>
            <a:picLocks noChangeAspect="1"/>
          </p:cNvPicPr>
          <p:nvPr/>
        </p:nvPicPr>
        <p:blipFill>
          <a:blip r:embed="rId2"/>
          <a:stretch>
            <a:fillRect/>
          </a:stretch>
        </p:blipFill>
        <p:spPr>
          <a:xfrm>
            <a:off x="5333893" y="4206621"/>
            <a:ext cx="1524213" cy="1352739"/>
          </a:xfrm>
          <a:prstGeom prst="rect">
            <a:avLst/>
          </a:prstGeom>
        </p:spPr>
      </p:pic>
    </p:spTree>
    <p:extLst>
      <p:ext uri="{BB962C8B-B14F-4D97-AF65-F5344CB8AC3E}">
        <p14:creationId xmlns:p14="http://schemas.microsoft.com/office/powerpoint/2010/main" val="241617830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Obligations légales</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lstStyle/>
          <a:p>
            <a:r>
              <a:rPr lang="fr-FR" dirty="0"/>
              <a:t>La diffusion d’un site web impose le respect de certaines obligations légales (2023, susceptible d’évoluer)</a:t>
            </a:r>
          </a:p>
          <a:p>
            <a:r>
              <a:rPr lang="fr-FR" dirty="0"/>
              <a:t>Pour les professionnels :</a:t>
            </a:r>
          </a:p>
          <a:p>
            <a:pPr lvl="1"/>
            <a:r>
              <a:rPr lang="fr-FR" dirty="0"/>
              <a:t>Informations d’identification de l’entreprise, informations de contact, identité de l’hébergeur</a:t>
            </a:r>
          </a:p>
          <a:p>
            <a:pPr lvl="1"/>
            <a:r>
              <a:rPr lang="fr-FR" dirty="0"/>
              <a:t>Conditions générales de vente</a:t>
            </a:r>
          </a:p>
          <a:p>
            <a:r>
              <a:rPr lang="fr-FR" i="1" dirty="0"/>
              <a:t>L’absence de ces informations expose le propriétaire du site à une amende de 75 000€ et 1 an d’emprisonnement</a:t>
            </a:r>
          </a:p>
        </p:txBody>
      </p:sp>
    </p:spTree>
    <p:extLst>
      <p:ext uri="{BB962C8B-B14F-4D97-AF65-F5344CB8AC3E}">
        <p14:creationId xmlns:p14="http://schemas.microsoft.com/office/powerpoint/2010/main" val="11262020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6EC98-3E70-42B5-AEC8-75EE30FA3DEA}"/>
              </a:ext>
            </a:extLst>
          </p:cNvPr>
          <p:cNvSpPr>
            <a:spLocks noGrp="1"/>
          </p:cNvSpPr>
          <p:nvPr>
            <p:ph type="title"/>
          </p:nvPr>
        </p:nvSpPr>
        <p:spPr/>
        <p:txBody>
          <a:bodyPr/>
          <a:lstStyle/>
          <a:p>
            <a:r>
              <a:rPr lang="fr-FR" dirty="0"/>
              <a:t>Obligations légales</a:t>
            </a:r>
          </a:p>
        </p:txBody>
      </p:sp>
      <p:sp>
        <p:nvSpPr>
          <p:cNvPr id="3" name="Espace réservé du contenu 2">
            <a:extLst>
              <a:ext uri="{FF2B5EF4-FFF2-40B4-BE49-F238E27FC236}">
                <a16:creationId xmlns:a16="http://schemas.microsoft.com/office/drawing/2014/main" id="{81FED13B-A334-412F-B566-64C8C54E5007}"/>
              </a:ext>
            </a:extLst>
          </p:cNvPr>
          <p:cNvSpPr>
            <a:spLocks noGrp="1"/>
          </p:cNvSpPr>
          <p:nvPr>
            <p:ph idx="1"/>
          </p:nvPr>
        </p:nvSpPr>
        <p:spPr/>
        <p:txBody>
          <a:bodyPr/>
          <a:lstStyle/>
          <a:p>
            <a:r>
              <a:rPr lang="fr-FR" dirty="0"/>
              <a:t>Certaines obligations légales sont applicables à tous sites (y compris non professionnels)</a:t>
            </a:r>
          </a:p>
          <a:p>
            <a:r>
              <a:rPr lang="fr-FR" dirty="0"/>
              <a:t>Règlement Général sur la Protection des Données (RGPD) :</a:t>
            </a:r>
          </a:p>
          <a:p>
            <a:pPr lvl="1"/>
            <a:r>
              <a:rPr lang="fr-FR" b="1" dirty="0"/>
              <a:t>Informer l’utilisateur </a:t>
            </a:r>
            <a:r>
              <a:rPr lang="fr-FR" dirty="0"/>
              <a:t>sur les données qui peuvent être stockées, la façon dont elles sont traitées, la finalité du traitement, la durée de conservation, les droits d’accès et de rectification, etc.</a:t>
            </a:r>
          </a:p>
          <a:p>
            <a:pPr lvl="1"/>
            <a:r>
              <a:rPr lang="fr-FR" b="1" dirty="0"/>
              <a:t>Obtenir le consentement de l’utilisateur </a:t>
            </a:r>
            <a:r>
              <a:rPr lang="fr-FR" dirty="0"/>
              <a:t>pour l’envoi de courriels (et lui proposer la possibilité de se désinscrire) ou pour l’utilisation de </a:t>
            </a:r>
            <a:r>
              <a:rPr lang="fr-FR" b="1" dirty="0"/>
              <a:t>cookies </a:t>
            </a:r>
            <a:r>
              <a:rPr lang="fr-FR" dirty="0"/>
              <a:t>(le consentement ne peut jamais être présumé, il doit être explicite – les cookies indispensables au fonctionnement du site ne sont pas concernés)</a:t>
            </a:r>
            <a:endParaRPr lang="fr-FR" b="1" dirty="0"/>
          </a:p>
        </p:txBody>
      </p:sp>
    </p:spTree>
    <p:extLst>
      <p:ext uri="{BB962C8B-B14F-4D97-AF65-F5344CB8AC3E}">
        <p14:creationId xmlns:p14="http://schemas.microsoft.com/office/powerpoint/2010/main" val="18381292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34FFD9-F805-4CCF-BAE9-A95E67C02430}"/>
              </a:ext>
            </a:extLst>
          </p:cNvPr>
          <p:cNvSpPr>
            <a:spLocks noGrp="1"/>
          </p:cNvSpPr>
          <p:nvPr>
            <p:ph type="title"/>
          </p:nvPr>
        </p:nvSpPr>
        <p:spPr/>
        <p:txBody>
          <a:bodyPr/>
          <a:lstStyle/>
          <a:p>
            <a:r>
              <a:rPr lang="fr-FR" dirty="0"/>
              <a:t>SEO – </a:t>
            </a:r>
            <a:r>
              <a:rPr lang="fr-FR" dirty="0" err="1"/>
              <a:t>Search</a:t>
            </a:r>
            <a:r>
              <a:rPr lang="fr-FR" dirty="0"/>
              <a:t> Engine </a:t>
            </a:r>
            <a:r>
              <a:rPr lang="fr-FR" dirty="0" err="1"/>
              <a:t>Optimization</a:t>
            </a:r>
            <a:endParaRPr lang="fr-FR" dirty="0"/>
          </a:p>
        </p:txBody>
      </p:sp>
      <p:sp>
        <p:nvSpPr>
          <p:cNvPr id="3" name="Espace réservé du contenu 2">
            <a:extLst>
              <a:ext uri="{FF2B5EF4-FFF2-40B4-BE49-F238E27FC236}">
                <a16:creationId xmlns:a16="http://schemas.microsoft.com/office/drawing/2014/main" id="{DC3868A7-D841-43D4-9293-E7B7A3840707}"/>
              </a:ext>
            </a:extLst>
          </p:cNvPr>
          <p:cNvSpPr>
            <a:spLocks noGrp="1"/>
          </p:cNvSpPr>
          <p:nvPr>
            <p:ph idx="1"/>
          </p:nvPr>
        </p:nvSpPr>
        <p:spPr/>
        <p:txBody>
          <a:bodyPr>
            <a:normAutofit fontScale="92500"/>
          </a:bodyPr>
          <a:lstStyle/>
          <a:p>
            <a:r>
              <a:rPr lang="fr-FR" dirty="0"/>
              <a:t>La </a:t>
            </a:r>
            <a:r>
              <a:rPr lang="fr-FR" b="1" dirty="0"/>
              <a:t>SEO</a:t>
            </a:r>
            <a:r>
              <a:rPr lang="fr-FR" dirty="0"/>
              <a:t> désigne l’ensemble des techniques destinées à améliorer le référencement d’un site internet par les moteurs de recherche (hors paiement publicitaire)</a:t>
            </a:r>
          </a:p>
          <a:p>
            <a:r>
              <a:rPr lang="fr-FR" dirty="0"/>
              <a:t>Cela signifie concrètement apparaître plus haut dans la liste de résultats sur Google</a:t>
            </a:r>
          </a:p>
          <a:p>
            <a:r>
              <a:rPr lang="fr-FR" dirty="0"/>
              <a:t>Aujourd’hui (2023), les éléments techniques suivants permettent d’améliorer le référencement :</a:t>
            </a:r>
          </a:p>
          <a:p>
            <a:pPr lvl="1"/>
            <a:r>
              <a:rPr lang="fr-FR" dirty="0"/>
              <a:t>Avoir un site « responsive »</a:t>
            </a:r>
          </a:p>
          <a:p>
            <a:pPr lvl="1"/>
            <a:r>
              <a:rPr lang="fr-FR" dirty="0"/>
              <a:t>Respecter la sémantique des balises HTML</a:t>
            </a:r>
          </a:p>
          <a:p>
            <a:pPr lvl="1"/>
            <a:r>
              <a:rPr lang="fr-FR" dirty="0"/>
              <a:t>Utiliser les balises </a:t>
            </a:r>
            <a:r>
              <a:rPr lang="fr-FR" dirty="0" err="1"/>
              <a:t>meta</a:t>
            </a:r>
            <a:r>
              <a:rPr lang="fr-FR" dirty="0"/>
              <a:t> pour donner description et mots-clés</a:t>
            </a:r>
          </a:p>
          <a:p>
            <a:pPr lvl="1"/>
            <a:r>
              <a:rPr lang="fr-FR" dirty="0"/>
              <a:t>Garder des temps de chargement cours</a:t>
            </a:r>
          </a:p>
          <a:p>
            <a:r>
              <a:rPr lang="fr-FR" dirty="0"/>
              <a:t>Mis à part les éléments techniques, la qualité du contenu et la popularité d’un site (nombre de liens de qualité redirigeant sur celui-ci) sont importants pour la SEO</a:t>
            </a:r>
          </a:p>
        </p:txBody>
      </p:sp>
    </p:spTree>
    <p:extLst>
      <p:ext uri="{BB962C8B-B14F-4D97-AF65-F5344CB8AC3E}">
        <p14:creationId xmlns:p14="http://schemas.microsoft.com/office/powerpoint/2010/main" val="37155536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34FFD9-F805-4CCF-BAE9-A95E67C02430}"/>
              </a:ext>
            </a:extLst>
          </p:cNvPr>
          <p:cNvSpPr>
            <a:spLocks noGrp="1"/>
          </p:cNvSpPr>
          <p:nvPr>
            <p:ph type="title"/>
          </p:nvPr>
        </p:nvSpPr>
        <p:spPr/>
        <p:txBody>
          <a:bodyPr/>
          <a:lstStyle/>
          <a:p>
            <a:r>
              <a:rPr lang="fr-FR" dirty="0"/>
              <a:t>Analytics</a:t>
            </a:r>
          </a:p>
        </p:txBody>
      </p:sp>
      <p:sp>
        <p:nvSpPr>
          <p:cNvPr id="3" name="Espace réservé du contenu 2">
            <a:extLst>
              <a:ext uri="{FF2B5EF4-FFF2-40B4-BE49-F238E27FC236}">
                <a16:creationId xmlns:a16="http://schemas.microsoft.com/office/drawing/2014/main" id="{DC3868A7-D841-43D4-9293-E7B7A3840707}"/>
              </a:ext>
            </a:extLst>
          </p:cNvPr>
          <p:cNvSpPr>
            <a:spLocks noGrp="1"/>
          </p:cNvSpPr>
          <p:nvPr>
            <p:ph idx="1"/>
          </p:nvPr>
        </p:nvSpPr>
        <p:spPr/>
        <p:txBody>
          <a:bodyPr>
            <a:normAutofit fontScale="92500" lnSpcReduction="10000"/>
          </a:bodyPr>
          <a:lstStyle/>
          <a:p>
            <a:r>
              <a:rPr lang="fr-FR" dirty="0"/>
              <a:t>L’utilisation de solutions « </a:t>
            </a:r>
            <a:r>
              <a:rPr lang="fr-FR" dirty="0" err="1"/>
              <a:t>analytics</a:t>
            </a:r>
            <a:r>
              <a:rPr lang="fr-FR" dirty="0"/>
              <a:t> » (comme Google Analytics) permet d’analyser l’audience d’un site web</a:t>
            </a:r>
          </a:p>
          <a:p>
            <a:r>
              <a:rPr lang="fr-FR" dirty="0"/>
              <a:t>Via une balise chargeant un script sur la page, le comportement de navigation des utilisateurs sera enregistré</a:t>
            </a:r>
          </a:p>
          <a:p>
            <a:r>
              <a:rPr lang="fr-FR" dirty="0"/>
              <a:t>Cela permet de connaître notamment :</a:t>
            </a:r>
          </a:p>
          <a:p>
            <a:pPr lvl="1"/>
            <a:r>
              <a:rPr lang="fr-FR" dirty="0"/>
              <a:t>Le nombre de visites</a:t>
            </a:r>
          </a:p>
          <a:p>
            <a:pPr lvl="1"/>
            <a:r>
              <a:rPr lang="fr-FR" dirty="0"/>
              <a:t>Les pages les plus consultées</a:t>
            </a:r>
          </a:p>
          <a:p>
            <a:pPr lvl="1"/>
            <a:r>
              <a:rPr lang="fr-FR" dirty="0"/>
              <a:t>La carte de navigation (quelle page conduit à quelle autre page)</a:t>
            </a:r>
          </a:p>
          <a:p>
            <a:pPr lvl="1"/>
            <a:r>
              <a:rPr lang="fr-FR" dirty="0"/>
              <a:t>Les mots clés ayant permis d’atteindre la page en question</a:t>
            </a:r>
          </a:p>
          <a:p>
            <a:pPr lvl="1"/>
            <a:r>
              <a:rPr lang="fr-FR" dirty="0"/>
              <a:t>D’où viennent les visiteurs (géographiquement), quel est leur profil (homme, femme, CSP, etc.)</a:t>
            </a:r>
          </a:p>
          <a:p>
            <a:pPr lvl="1"/>
            <a:r>
              <a:rPr lang="fr-FR" dirty="0"/>
              <a:t>Etc.</a:t>
            </a:r>
          </a:p>
          <a:p>
            <a:r>
              <a:rPr lang="fr-FR" dirty="0"/>
              <a:t>L’utilisation d’une solution « </a:t>
            </a:r>
            <a:r>
              <a:rPr lang="fr-FR" dirty="0" err="1"/>
              <a:t>analytics</a:t>
            </a:r>
            <a:r>
              <a:rPr lang="fr-FR" dirty="0"/>
              <a:t> » requiert l’accord de l’utilisateur (RGPD)</a:t>
            </a:r>
          </a:p>
        </p:txBody>
      </p:sp>
    </p:spTree>
    <p:extLst>
      <p:ext uri="{BB962C8B-B14F-4D97-AF65-F5344CB8AC3E}">
        <p14:creationId xmlns:p14="http://schemas.microsoft.com/office/powerpoint/2010/main" val="248721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AB7645-340D-41D8-9CCB-0AB8841DB7F3}"/>
              </a:ext>
            </a:extLst>
          </p:cNvPr>
          <p:cNvSpPr>
            <a:spLocks noGrp="1"/>
          </p:cNvSpPr>
          <p:nvPr>
            <p:ph type="title"/>
          </p:nvPr>
        </p:nvSpPr>
        <p:spPr/>
        <p:txBody>
          <a:bodyPr/>
          <a:lstStyle/>
          <a:p>
            <a:r>
              <a:rPr lang="fr-FR" dirty="0"/>
              <a:t>Définition d’un schéma XML</a:t>
            </a:r>
          </a:p>
        </p:txBody>
      </p:sp>
      <p:sp>
        <p:nvSpPr>
          <p:cNvPr id="3" name="Espace réservé du texte 2">
            <a:extLst>
              <a:ext uri="{FF2B5EF4-FFF2-40B4-BE49-F238E27FC236}">
                <a16:creationId xmlns:a16="http://schemas.microsoft.com/office/drawing/2014/main" id="{91911A0D-EEF5-4F0A-9D94-F73A8CEFF850}"/>
              </a:ext>
            </a:extLst>
          </p:cNvPr>
          <p:cNvSpPr>
            <a:spLocks noGrp="1"/>
          </p:cNvSpPr>
          <p:nvPr>
            <p:ph type="body" idx="1"/>
          </p:nvPr>
        </p:nvSpPr>
        <p:spPr/>
        <p:txBody>
          <a:bodyPr/>
          <a:lstStyle/>
          <a:p>
            <a:r>
              <a:rPr lang="fr-FR" dirty="0"/>
              <a:t>Analyser et spécifier la structure d’un langage XML</a:t>
            </a:r>
          </a:p>
        </p:txBody>
      </p:sp>
    </p:spTree>
    <p:extLst>
      <p:ext uri="{BB962C8B-B14F-4D97-AF65-F5344CB8AC3E}">
        <p14:creationId xmlns:p14="http://schemas.microsoft.com/office/powerpoint/2010/main" val="400018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Schéma 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Il existe deux façons de définir le </a:t>
            </a:r>
            <a:r>
              <a:rPr lang="fr-FR" b="1" dirty="0"/>
              <a:t>format </a:t>
            </a:r>
            <a:r>
              <a:rPr lang="fr-FR" dirty="0"/>
              <a:t>(ou structure) d’un fichier XML (c’est-à-dire l’ensemble vocabulaire/grammaire)</a:t>
            </a:r>
          </a:p>
          <a:p>
            <a:r>
              <a:rPr lang="fr-FR" dirty="0"/>
              <a:t>La </a:t>
            </a:r>
            <a:r>
              <a:rPr lang="fr-FR" b="1" dirty="0"/>
              <a:t>Document Type </a:t>
            </a:r>
            <a:r>
              <a:rPr lang="fr-FR" b="1" dirty="0" err="1"/>
              <a:t>Definition</a:t>
            </a:r>
            <a:r>
              <a:rPr lang="fr-FR" dirty="0"/>
              <a:t> (DTD)</a:t>
            </a:r>
          </a:p>
          <a:p>
            <a:r>
              <a:rPr lang="fr-FR" dirty="0"/>
              <a:t>Le </a:t>
            </a:r>
            <a:r>
              <a:rPr lang="fr-FR" b="1" dirty="0"/>
              <a:t>XML </a:t>
            </a:r>
            <a:r>
              <a:rPr lang="fr-FR" b="1" dirty="0" err="1"/>
              <a:t>Schema</a:t>
            </a:r>
            <a:r>
              <a:rPr lang="fr-FR" b="1" dirty="0"/>
              <a:t> </a:t>
            </a:r>
            <a:r>
              <a:rPr lang="fr-FR" b="1" dirty="0" err="1"/>
              <a:t>Definition</a:t>
            </a:r>
            <a:r>
              <a:rPr lang="fr-FR" dirty="0"/>
              <a:t> (XSD)</a:t>
            </a:r>
          </a:p>
          <a:p>
            <a:r>
              <a:rPr lang="fr-FR" dirty="0"/>
              <a:t>Bien qu’historiquement plus utilisée, DTD tend à être remplacé par XSD qui offre plus de contrôle dans la définition d’un langage XML (notamment contrôle des types de données, de l’ordre des balises)</a:t>
            </a:r>
          </a:p>
        </p:txBody>
      </p:sp>
    </p:spTree>
    <p:extLst>
      <p:ext uri="{BB962C8B-B14F-4D97-AF65-F5344CB8AC3E}">
        <p14:creationId xmlns:p14="http://schemas.microsoft.com/office/powerpoint/2010/main" val="132210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Fichier XSD</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Un fichier XSD (XML </a:t>
            </a:r>
            <a:r>
              <a:rPr lang="fr-FR" dirty="0" err="1"/>
              <a:t>Schema</a:t>
            </a:r>
            <a:r>
              <a:rPr lang="fr-FR" dirty="0"/>
              <a:t> </a:t>
            </a:r>
            <a:r>
              <a:rPr lang="fr-FR" dirty="0" err="1"/>
              <a:t>Definition</a:t>
            </a:r>
            <a:r>
              <a:rPr lang="fr-FR" dirty="0"/>
              <a:t>) est un fichier XML capable de décrire la structure que doivent respecter d’autres fichiers XML</a:t>
            </a:r>
          </a:p>
          <a:p>
            <a:r>
              <a:rPr lang="fr-FR" dirty="0"/>
              <a:t>Un tel fichier décrit :</a:t>
            </a:r>
          </a:p>
          <a:p>
            <a:pPr lvl="1"/>
            <a:r>
              <a:rPr lang="fr-FR" dirty="0"/>
              <a:t>Les balises utilisables et les contenus possibles</a:t>
            </a:r>
          </a:p>
          <a:p>
            <a:pPr lvl="1"/>
            <a:r>
              <a:rPr lang="fr-FR" dirty="0"/>
              <a:t>Les attributs de chaque balise et les valeurs possibles</a:t>
            </a:r>
          </a:p>
          <a:p>
            <a:pPr lvl="1"/>
            <a:r>
              <a:rPr lang="fr-FR" dirty="0"/>
              <a:t>La structuration générale des balises (quelle balise peut se situer dans quelle autre)</a:t>
            </a:r>
          </a:p>
        </p:txBody>
      </p:sp>
    </p:spTree>
    <p:extLst>
      <p:ext uri="{BB962C8B-B14F-4D97-AF65-F5344CB8AC3E}">
        <p14:creationId xmlns:p14="http://schemas.microsoft.com/office/powerpoint/2010/main" val="1618321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Utilisation du Fichier XSD</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Un fichier XSD permet de :</a:t>
            </a:r>
          </a:p>
          <a:p>
            <a:pPr lvl="1"/>
            <a:r>
              <a:rPr lang="fr-FR" dirty="0"/>
              <a:t>Vérifier qu’un fichier XML est correctement formé</a:t>
            </a:r>
          </a:p>
          <a:p>
            <a:pPr lvl="1"/>
            <a:r>
              <a:rPr lang="fr-FR" dirty="0"/>
              <a:t>Générer des outils logiciels pour manipuler le contenu d’un fichier XML (par exemple en générant automatiquement les fonctions de lecture et d’écriture d’un tel fichier)</a:t>
            </a:r>
          </a:p>
        </p:txBody>
      </p:sp>
    </p:spTree>
    <p:extLst>
      <p:ext uri="{BB962C8B-B14F-4D97-AF65-F5344CB8AC3E}">
        <p14:creationId xmlns:p14="http://schemas.microsoft.com/office/powerpoint/2010/main" val="63686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Format du Fichier XSD</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dirty="0"/>
              <a:t>Le format XSD est un format XML, plusieurs balises sont définies</a:t>
            </a:r>
          </a:p>
          <a:p>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xs:simpleType</a:t>
            </a:r>
            <a:r>
              <a:rPr lang="fr-FR" dirty="0">
                <a:latin typeface="Courier New" panose="02070309020205020404" pitchFamily="49" charset="0"/>
                <a:cs typeface="Courier New" panose="02070309020205020404" pitchFamily="49" charset="0"/>
              </a:rPr>
              <a:t>&gt; </a:t>
            </a:r>
            <a:r>
              <a:rPr lang="fr-FR" dirty="0"/>
              <a:t>permet de définir un type d’élément ne contenant pas d’élément</a:t>
            </a:r>
          </a:p>
          <a:p>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xs:complexType</a:t>
            </a:r>
            <a:r>
              <a:rPr lang="fr-FR" dirty="0">
                <a:latin typeface="Courier New" panose="02070309020205020404" pitchFamily="49" charset="0"/>
                <a:cs typeface="Courier New" panose="02070309020205020404" pitchFamily="49" charset="0"/>
              </a:rPr>
              <a:t>&gt; </a:t>
            </a:r>
            <a:r>
              <a:rPr lang="fr-FR" dirty="0"/>
              <a:t>permet de définir un type d’élément composé d’autres éléments</a:t>
            </a:r>
          </a:p>
          <a:p>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&gt; </a:t>
            </a:r>
            <a:r>
              <a:rPr lang="fr-FR" dirty="0"/>
              <a:t>permet de définir un élément (ou balise)</a:t>
            </a:r>
          </a:p>
          <a:p>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xs:sequence</a:t>
            </a:r>
            <a:r>
              <a:rPr lang="fr-FR" dirty="0">
                <a:latin typeface="Courier New" panose="02070309020205020404" pitchFamily="49" charset="0"/>
                <a:cs typeface="Courier New" panose="02070309020205020404" pitchFamily="49" charset="0"/>
              </a:rPr>
              <a:t>&gt; </a:t>
            </a:r>
            <a:r>
              <a:rPr lang="fr-FR" dirty="0"/>
              <a:t>indique une séquence d’éléments</a:t>
            </a:r>
          </a:p>
        </p:txBody>
      </p:sp>
    </p:spTree>
    <p:extLst>
      <p:ext uri="{BB962C8B-B14F-4D97-AF65-F5344CB8AC3E}">
        <p14:creationId xmlns:p14="http://schemas.microsoft.com/office/powerpoint/2010/main" val="286070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Exemple de Fichier XSD</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a:xfrm>
            <a:off x="685800" y="2194560"/>
            <a:ext cx="6727054" cy="4024125"/>
          </a:xfrm>
        </p:spPr>
        <p:txBody>
          <a:bodyPr>
            <a:normAutofit fontScale="70000" lnSpcReduction="20000"/>
          </a:bodyPr>
          <a:lstStyle/>
          <a:p>
            <a:pPr marL="0" indent="0">
              <a:spcBef>
                <a:spcPts val="0"/>
              </a:spcBef>
              <a:buNone/>
            </a:pP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xs:schema</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xmlns:xs</a:t>
            </a:r>
            <a:r>
              <a:rPr lang="fr-FR" dirty="0">
                <a:latin typeface="Courier New" panose="02070309020205020404" pitchFamily="49" charset="0"/>
                <a:cs typeface="Courier New" panose="02070309020205020404" pitchFamily="49" charset="0"/>
              </a:rPr>
              <a:t>="http://www.w3.org/2001/XMLSchema"</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xmlns:custom</a:t>
            </a:r>
            <a:r>
              <a:rPr lang="fr-FR" dirty="0">
                <a:latin typeface="Courier New" panose="02070309020205020404" pitchFamily="49" charset="0"/>
                <a:cs typeface="Courier New" panose="02070309020205020404" pitchFamily="49" charset="0"/>
              </a:rPr>
              <a:t>="custom.xsd"</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targetNamespace</a:t>
            </a:r>
            <a:r>
              <a:rPr lang="fr-FR" dirty="0">
                <a:latin typeface="Courier New" panose="02070309020205020404" pitchFamily="49" charset="0"/>
                <a:cs typeface="Courier New" panose="02070309020205020404" pitchFamily="49" charset="0"/>
              </a:rPr>
              <a:t>="custom.xsd"</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elementFormDefault</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qualified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="personne" type="</a:t>
            </a:r>
            <a:r>
              <a:rPr lang="fr-FR" dirty="0" err="1">
                <a:latin typeface="Courier New" panose="02070309020205020404" pitchFamily="49" charset="0"/>
                <a:cs typeface="Courier New" panose="02070309020205020404" pitchFamily="49" charset="0"/>
              </a:rPr>
              <a:t>custom:Personne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xs:complexType</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="Personne"&gt;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xs:sequence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="nom" type="</a:t>
            </a:r>
            <a:r>
              <a:rPr lang="fr-FR" dirty="0" err="1">
                <a:latin typeface="Courier New" panose="02070309020205020404" pitchFamily="49" charset="0"/>
                <a:cs typeface="Courier New" panose="02070309020205020404" pitchFamily="49" charset="0"/>
              </a:rPr>
              <a:t>xs:string</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prenom</a:t>
            </a:r>
            <a:r>
              <a:rPr lang="fr-FR" dirty="0">
                <a:latin typeface="Courier New" panose="02070309020205020404" pitchFamily="49" charset="0"/>
                <a:cs typeface="Courier New" panose="02070309020205020404" pitchFamily="49" charset="0"/>
              </a:rPr>
              <a:t>" type="</a:t>
            </a:r>
            <a:r>
              <a:rPr lang="fr-FR" dirty="0" err="1">
                <a:latin typeface="Courier New" panose="02070309020205020404" pitchFamily="49" charset="0"/>
                <a:cs typeface="Courier New" panose="02070309020205020404" pitchFamily="49" charset="0"/>
              </a:rPr>
              <a:t>xs:string</a:t>
            </a:r>
            <a:r>
              <a:rPr lang="fr-FR" dirty="0">
                <a:latin typeface="Courier New" panose="02070309020205020404" pitchFamily="49" charset="0"/>
                <a:cs typeface="Courier New" panose="02070309020205020404" pitchFamily="49" charset="0"/>
              </a:rPr>
              <a:t>"/&gt;    </a:t>
            </a:r>
          </a:p>
          <a:p>
            <a:pPr marL="0" indent="0">
              <a:spcBef>
                <a:spcPts val="0"/>
              </a:spcBef>
              <a:buNone/>
            </a:pP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="adresse" type="</a:t>
            </a:r>
            <a:r>
              <a:rPr lang="fr-FR" dirty="0" err="1">
                <a:latin typeface="Courier New" panose="02070309020205020404" pitchFamily="49" charset="0"/>
                <a:cs typeface="Courier New" panose="02070309020205020404" pitchFamily="49" charset="0"/>
              </a:rPr>
              <a:t>custom:Adresse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xs:sequence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xs:attribute</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date_naissance</a:t>
            </a:r>
            <a:r>
              <a:rPr lang="fr-FR" dirty="0">
                <a:latin typeface="Courier New" panose="02070309020205020404" pitchFamily="49" charset="0"/>
                <a:cs typeface="Courier New" panose="02070309020205020404" pitchFamily="49" charset="0"/>
              </a:rPr>
              <a:t>" type="</a:t>
            </a:r>
            <a:r>
              <a:rPr lang="fr-FR" dirty="0" err="1">
                <a:latin typeface="Courier New" panose="02070309020205020404" pitchFamily="49" charset="0"/>
                <a:cs typeface="Courier New" panose="02070309020205020404" pitchFamily="49" charset="0"/>
              </a:rPr>
              <a:t>xs:date</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minOccurs</a:t>
            </a:r>
            <a:r>
              <a:rPr lang="fr-FR" dirty="0">
                <a:latin typeface="Courier New" panose="02070309020205020404" pitchFamily="49" charset="0"/>
                <a:cs typeface="Courier New" panose="02070309020205020404" pitchFamily="49" charset="0"/>
              </a:rPr>
              <a:t>="0"/&gt;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xs:complexType</a:t>
            </a:r>
            <a:r>
              <a:rPr lang="fr-FR" dirty="0">
                <a:latin typeface="Courier New" panose="02070309020205020404" pitchFamily="49" charset="0"/>
                <a:cs typeface="Courier New" panose="02070309020205020404" pitchFamily="49" charset="0"/>
              </a:rPr>
              <a:t>&gt;</a:t>
            </a:r>
          </a:p>
          <a:p>
            <a:pPr marL="0" indent="0">
              <a:spcBef>
                <a:spcPts val="0"/>
              </a:spcBef>
              <a:buNone/>
            </a:pPr>
            <a:endParaRPr lang="fr-FR" dirty="0">
              <a:latin typeface="Courier New" panose="02070309020205020404" pitchFamily="49" charset="0"/>
              <a:cs typeface="Courier New" panose="02070309020205020404" pitchFamily="49" charset="0"/>
            </a:endParaRP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xs:complexType</a:t>
            </a:r>
            <a:r>
              <a:rPr lang="fr-FR" b="1"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="Adresse"&gt;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xs:sequence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="rue" type="</a:t>
            </a:r>
            <a:r>
              <a:rPr lang="fr-FR" dirty="0" err="1">
                <a:latin typeface="Courier New" panose="02070309020205020404" pitchFamily="49" charset="0"/>
                <a:cs typeface="Courier New" panose="02070309020205020404" pitchFamily="49" charset="0"/>
              </a:rPr>
              <a:t>xs:string</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="ville" type="</a:t>
            </a:r>
            <a:r>
              <a:rPr lang="fr-FR" dirty="0" err="1">
                <a:latin typeface="Courier New" panose="02070309020205020404" pitchFamily="49" charset="0"/>
                <a:cs typeface="Courier New" panose="02070309020205020404" pitchFamily="49" charset="0"/>
              </a:rPr>
              <a:t>xs:string</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xs:element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name</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code_postal</a:t>
            </a:r>
            <a:r>
              <a:rPr lang="fr-FR" dirty="0">
                <a:latin typeface="Courier New" panose="02070309020205020404" pitchFamily="49" charset="0"/>
                <a:cs typeface="Courier New" panose="02070309020205020404" pitchFamily="49" charset="0"/>
              </a:rPr>
              <a:t>" type="</a:t>
            </a:r>
            <a:r>
              <a:rPr lang="fr-FR" dirty="0" err="1">
                <a:latin typeface="Courier New" panose="02070309020205020404" pitchFamily="49" charset="0"/>
                <a:cs typeface="Courier New" panose="02070309020205020404" pitchFamily="49" charset="0"/>
              </a:rPr>
              <a:t>xs:integer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xs:sequence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latin typeface="Courier New" panose="02070309020205020404" pitchFamily="49" charset="0"/>
                <a:cs typeface="Courier New" panose="02070309020205020404" pitchFamily="49" charset="0"/>
              </a:rPr>
              <a:t>xs:complexType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xs:schema</a:t>
            </a:r>
            <a:r>
              <a:rPr lang="fr-FR" dirty="0">
                <a:latin typeface="Courier New" panose="02070309020205020404" pitchFamily="49" charset="0"/>
                <a:cs typeface="Courier New" panose="02070309020205020404" pitchFamily="49" charset="0"/>
              </a:rPr>
              <a:t>&gt;</a:t>
            </a:r>
          </a:p>
        </p:txBody>
      </p:sp>
      <p:sp>
        <p:nvSpPr>
          <p:cNvPr id="6" name="Espace réservé du contenu 2">
            <a:extLst>
              <a:ext uri="{FF2B5EF4-FFF2-40B4-BE49-F238E27FC236}">
                <a16:creationId xmlns:a16="http://schemas.microsoft.com/office/drawing/2014/main" id="{0FE63C7E-1BC6-4CBD-8F3A-30242045494A}"/>
              </a:ext>
            </a:extLst>
          </p:cNvPr>
          <p:cNvSpPr txBox="1">
            <a:spLocks/>
          </p:cNvSpPr>
          <p:nvPr/>
        </p:nvSpPr>
        <p:spPr>
          <a:xfrm>
            <a:off x="7412854" y="2188937"/>
            <a:ext cx="4447186"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ts val="0"/>
              </a:spcBef>
              <a:buNone/>
            </a:pPr>
            <a:r>
              <a:rPr lang="fr-FR" dirty="0">
                <a:latin typeface="Courier New" panose="02070309020205020404" pitchFamily="49" charset="0"/>
                <a:cs typeface="Courier New" panose="02070309020205020404" pitchFamily="49" charset="0"/>
              </a:rPr>
              <a:t>&lt;?xml version="1.0" </a:t>
            </a:r>
            <a:r>
              <a:rPr lang="fr-FR" dirty="0" err="1">
                <a:latin typeface="Courier New" panose="02070309020205020404" pitchFamily="49" charset="0"/>
                <a:cs typeface="Courier New" panose="02070309020205020404" pitchFamily="49" charset="0"/>
              </a:rPr>
              <a:t>encoding</a:t>
            </a:r>
            <a:r>
              <a:rPr lang="fr-FR" dirty="0">
                <a:latin typeface="Courier New" panose="02070309020205020404" pitchFamily="49" charset="0"/>
                <a:cs typeface="Courier New" panose="02070309020205020404" pitchFamily="49" charset="0"/>
              </a:rPr>
              <a:t>="ISO-8859-1"?&gt;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&lt;personne&gt;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&lt;nom&gt;Martin&lt;/nom&gt;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prenom</a:t>
            </a:r>
            <a:r>
              <a:rPr lang="fr-FR" dirty="0">
                <a:latin typeface="Courier New" panose="02070309020205020404" pitchFamily="49" charset="0"/>
                <a:cs typeface="Courier New" panose="02070309020205020404" pitchFamily="49" charset="0"/>
              </a:rPr>
              <a:t>&gt;Jean&lt;/</a:t>
            </a:r>
            <a:r>
              <a:rPr lang="fr-FR" dirty="0" err="1">
                <a:latin typeface="Courier New" panose="02070309020205020404" pitchFamily="49" charset="0"/>
                <a:cs typeface="Courier New" panose="02070309020205020404" pitchFamily="49" charset="0"/>
              </a:rPr>
              <a:t>prenom</a:t>
            </a:r>
            <a:r>
              <a:rPr lang="fr-FR" dirty="0">
                <a:latin typeface="Courier New" panose="02070309020205020404" pitchFamily="49" charset="0"/>
                <a:cs typeface="Courier New" panose="02070309020205020404" pitchFamily="49" charset="0"/>
              </a:rPr>
              <a:t>&gt;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&lt;adresse&gt;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&lt;rue&gt;…&lt;/rue&gt;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&lt;ville&gt;…&lt;/ville&gt;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a:t>
            </a:r>
            <a:r>
              <a:rPr lang="fr-FR" dirty="0" err="1">
                <a:latin typeface="Courier New" panose="02070309020205020404" pitchFamily="49" charset="0"/>
                <a:cs typeface="Courier New" panose="02070309020205020404" pitchFamily="49" charset="0"/>
              </a:rPr>
              <a:t>code_postal</a:t>
            </a:r>
            <a:r>
              <a:rPr lang="fr-FR" dirty="0">
                <a:latin typeface="Courier New" panose="02070309020205020404" pitchFamily="49" charset="0"/>
                <a:cs typeface="Courier New" panose="02070309020205020404" pitchFamily="49" charset="0"/>
              </a:rPr>
              <a:t>&gt;90000&lt;/</a:t>
            </a:r>
            <a:r>
              <a:rPr lang="fr-FR" dirty="0" err="1">
                <a:latin typeface="Courier New" panose="02070309020205020404" pitchFamily="49" charset="0"/>
                <a:cs typeface="Courier New" panose="02070309020205020404" pitchFamily="49" charset="0"/>
              </a:rPr>
              <a:t>code_postal</a:t>
            </a:r>
            <a:r>
              <a:rPr lang="fr-FR" dirty="0">
                <a:latin typeface="Courier New" panose="02070309020205020404" pitchFamily="49" charset="0"/>
                <a:cs typeface="Courier New" panose="02070309020205020404" pitchFamily="49" charset="0"/>
              </a:rPr>
              <a:t>&gt;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  &lt;/adresse&gt;</a:t>
            </a:r>
          </a:p>
          <a:p>
            <a:pPr marL="0" indent="0">
              <a:spcBef>
                <a:spcPts val="0"/>
              </a:spcBef>
              <a:buFont typeface="Arial" panose="020B0604020202020204" pitchFamily="34" charset="0"/>
              <a:buNone/>
            </a:pPr>
            <a:r>
              <a:rPr lang="fr-FR" dirty="0">
                <a:latin typeface="Courier New" panose="02070309020205020404" pitchFamily="49" charset="0"/>
                <a:cs typeface="Courier New" panose="02070309020205020404" pitchFamily="49" charset="0"/>
              </a:rPr>
              <a:t>&lt;/personne&gt;</a:t>
            </a:r>
          </a:p>
          <a:p>
            <a:pPr marL="0" indent="0">
              <a:spcBef>
                <a:spcPts val="0"/>
              </a:spcBef>
              <a:buFont typeface="Arial" panose="020B0604020202020204" pitchFamily="34" charset="0"/>
              <a:buNone/>
            </a:pPr>
            <a:endParaRPr lang="fr-FR" dirty="0">
              <a:latin typeface="Courier New" panose="02070309020205020404" pitchFamily="49" charset="0"/>
              <a:cs typeface="Courier New" panose="02070309020205020404" pitchFamily="49" charset="0"/>
            </a:endParaRPr>
          </a:p>
        </p:txBody>
      </p:sp>
      <p:cxnSp>
        <p:nvCxnSpPr>
          <p:cNvPr id="8" name="Connecteur droit 7">
            <a:extLst>
              <a:ext uri="{FF2B5EF4-FFF2-40B4-BE49-F238E27FC236}">
                <a16:creationId xmlns:a16="http://schemas.microsoft.com/office/drawing/2014/main" id="{63F155F4-96C2-4B47-8E74-CAB8A6F88016}"/>
              </a:ext>
            </a:extLst>
          </p:cNvPr>
          <p:cNvCxnSpPr/>
          <p:nvPr/>
        </p:nvCxnSpPr>
        <p:spPr>
          <a:xfrm>
            <a:off x="7306322" y="2057401"/>
            <a:ext cx="0" cy="42812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9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6538AB-4B84-4D7A-BE7C-273BC7B5F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E03986-69AA-486A-86D9-6B02E48BAF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a:xfrm>
            <a:off x="685800" y="1066163"/>
            <a:ext cx="3306744" cy="5148371"/>
          </a:xfrm>
        </p:spPr>
        <p:txBody>
          <a:bodyPr>
            <a:normAutofit/>
          </a:bodyPr>
          <a:lstStyle/>
          <a:p>
            <a:r>
              <a:rPr lang="fr-FR" sz="3200"/>
              <a:t>Evaluation</a:t>
            </a:r>
          </a:p>
        </p:txBody>
      </p:sp>
      <p:graphicFrame>
        <p:nvGraphicFramePr>
          <p:cNvPr id="5" name="Espace réservé du contenu 2">
            <a:extLst>
              <a:ext uri="{FF2B5EF4-FFF2-40B4-BE49-F238E27FC236}">
                <a16:creationId xmlns:a16="http://schemas.microsoft.com/office/drawing/2014/main" id="{64E3661F-8951-4A0F-4B25-7F61AACA5044}"/>
              </a:ext>
            </a:extLst>
          </p:cNvPr>
          <p:cNvGraphicFramePr>
            <a:graphicFrameLocks noGrp="1"/>
          </p:cNvGraphicFramePr>
          <p:nvPr>
            <p:ph idx="1"/>
            <p:extLst>
              <p:ext uri="{D42A27DB-BD31-4B8C-83A1-F6EECF244321}">
                <p14:modId xmlns:p14="http://schemas.microsoft.com/office/powerpoint/2010/main" val="3660501292"/>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766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HTML</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Présentation de données textuelles</a:t>
            </a:r>
          </a:p>
        </p:txBody>
      </p:sp>
    </p:spTree>
    <p:extLst>
      <p:ext uri="{BB962C8B-B14F-4D97-AF65-F5344CB8AC3E}">
        <p14:creationId xmlns:p14="http://schemas.microsoft.com/office/powerpoint/2010/main" val="2371835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HTML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b="1" dirty="0"/>
              <a:t>HTML</a:t>
            </a:r>
            <a:r>
              <a:rPr lang="fr-FR" dirty="0"/>
              <a:t> (HyperText Markup </a:t>
            </a:r>
            <a:r>
              <a:rPr lang="fr-FR" dirty="0" err="1"/>
              <a:t>Language</a:t>
            </a:r>
            <a:r>
              <a:rPr lang="fr-FR" dirty="0"/>
              <a:t>) est un langage de description de pages Web basées sur le standard SGML (ancêtre de XML)</a:t>
            </a:r>
          </a:p>
          <a:p>
            <a:r>
              <a:rPr lang="fr-FR" dirty="0"/>
              <a:t>Les pages HTML sont affichées par les navigateurs Web qui se chargent de les interpréter et de les transformer en une représentation visuelle</a:t>
            </a:r>
          </a:p>
          <a:p>
            <a:r>
              <a:rPr lang="fr-FR" dirty="0"/>
              <a:t>Elles sont généralement transmises par des serveurs Web (mais n’importe quel fichier HTML peut être lu par un navigateur, y compris un fichier local)</a:t>
            </a:r>
          </a:p>
        </p:txBody>
      </p:sp>
    </p:spTree>
    <p:extLst>
      <p:ext uri="{BB962C8B-B14F-4D97-AF65-F5344CB8AC3E}">
        <p14:creationId xmlns:p14="http://schemas.microsoft.com/office/powerpoint/2010/main" val="273337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HTML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dirty="0"/>
              <a:t>Inventé au début des années 1990, la version actuelle standardisée par le W3C est HTML5</a:t>
            </a:r>
          </a:p>
          <a:p>
            <a:r>
              <a:rPr lang="fr-FR" b="1" dirty="0"/>
              <a:t>XML </a:t>
            </a:r>
            <a:r>
              <a:rPr lang="fr-FR" b="1" dirty="0" err="1"/>
              <a:t>syntax</a:t>
            </a:r>
            <a:r>
              <a:rPr lang="fr-FR" b="1" dirty="0"/>
              <a:t> for HTML </a:t>
            </a:r>
            <a:r>
              <a:rPr lang="fr-FR" dirty="0"/>
              <a:t>(ou</a:t>
            </a:r>
            <a:r>
              <a:rPr lang="fr-FR" b="1" dirty="0"/>
              <a:t> XHTML</a:t>
            </a:r>
            <a:r>
              <a:rPr lang="fr-FR" dirty="0"/>
              <a:t>) est une version de HTML basée sur le standard XML (le XSD correspondant est disponible ici : </a:t>
            </a:r>
            <a:r>
              <a:rPr lang="fr-FR" dirty="0">
                <a:hlinkClick r:id="rId2"/>
              </a:rPr>
              <a:t>https://www.w3.org/MarkUp/SCHEMA/xhtml11.xsd</a:t>
            </a:r>
            <a:r>
              <a:rPr lang="fr-FR" dirty="0"/>
              <a:t>)</a:t>
            </a:r>
          </a:p>
          <a:p>
            <a:r>
              <a:rPr lang="fr-FR" dirty="0"/>
              <a:t>La syntaxe d’XHTML est plus rigoureuse et mieux spécifiée, nous la privilégierons</a:t>
            </a:r>
          </a:p>
          <a:p>
            <a:r>
              <a:rPr lang="fr-FR" dirty="0"/>
              <a:t>Tout document valide au format XHTML est un document valide au format HTML (la réciproque n’est pas vraie) : de fait dans la suite du cours quand nous mentionnerons HTML, il s’agira d’XHTML</a:t>
            </a:r>
          </a:p>
        </p:txBody>
      </p:sp>
    </p:spTree>
    <p:extLst>
      <p:ext uri="{BB962C8B-B14F-4D97-AF65-F5344CB8AC3E}">
        <p14:creationId xmlns:p14="http://schemas.microsoft.com/office/powerpoint/2010/main" val="355051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HTML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HTML est langage à balises servant à structurer le contenu de pages Web et à donner des indications sur la </a:t>
            </a:r>
            <a:r>
              <a:rPr lang="fr-FR" b="1" dirty="0"/>
              <a:t>sémantique </a:t>
            </a:r>
            <a:r>
              <a:rPr lang="fr-FR" dirty="0"/>
              <a:t>(i.e. le sens)</a:t>
            </a:r>
          </a:p>
          <a:p>
            <a:r>
              <a:rPr lang="fr-FR" dirty="0"/>
              <a:t>Les fichiers HTML sont analysés par des </a:t>
            </a:r>
            <a:r>
              <a:rPr lang="fr-FR" b="1" dirty="0"/>
              <a:t>moteurs de rendu</a:t>
            </a:r>
            <a:r>
              <a:rPr lang="fr-FR" dirty="0"/>
              <a:t> HTML capable de convertir la représentation textuelle d’une page web en sa version visuelle</a:t>
            </a:r>
          </a:p>
          <a:p>
            <a:r>
              <a:rPr lang="fr-FR" dirty="0"/>
              <a:t>Il existe en 2024 trois moteurs de rendu principaux :</a:t>
            </a:r>
          </a:p>
          <a:p>
            <a:pPr lvl="1"/>
            <a:r>
              <a:rPr lang="fr-FR" dirty="0" err="1"/>
              <a:t>Blick</a:t>
            </a:r>
            <a:r>
              <a:rPr lang="fr-FR" dirty="0"/>
              <a:t> (Chrome, Edge, Brave, etc.)</a:t>
            </a:r>
          </a:p>
          <a:p>
            <a:pPr lvl="1"/>
            <a:r>
              <a:rPr lang="fr-FR" dirty="0"/>
              <a:t>Gecko (Firefox)</a:t>
            </a:r>
          </a:p>
          <a:p>
            <a:pPr lvl="1"/>
            <a:r>
              <a:rPr lang="fr-FR" dirty="0" err="1"/>
              <a:t>Webkit</a:t>
            </a:r>
            <a:r>
              <a:rPr lang="fr-FR" dirty="0"/>
              <a:t> (Safari)</a:t>
            </a:r>
          </a:p>
          <a:p>
            <a:r>
              <a:rPr lang="fr-FR" dirty="0"/>
              <a:t>Le moteur de rendu se charge de l’application de la norme HTML, d’où les différences qui peuvent apparaître entre des navigateurs ayant des moteurs de rendu différents</a:t>
            </a:r>
          </a:p>
        </p:txBody>
      </p:sp>
    </p:spTree>
    <p:extLst>
      <p:ext uri="{BB962C8B-B14F-4D97-AF65-F5344CB8AC3E}">
        <p14:creationId xmlns:p14="http://schemas.microsoft.com/office/powerpoint/2010/main" val="4189631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Référence HTML</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MDN (Mozilla </a:t>
            </a:r>
            <a:r>
              <a:rPr lang="fr-FR" dirty="0" err="1"/>
              <a:t>Developer</a:t>
            </a:r>
            <a:r>
              <a:rPr lang="fr-FR" dirty="0"/>
              <a:t> Network) : </a:t>
            </a:r>
            <a:r>
              <a:rPr lang="fr-FR" dirty="0">
                <a:hlinkClick r:id="rId2"/>
              </a:rPr>
              <a:t>https://developer.mozilla.org/fr/docs/Web/HTML</a:t>
            </a:r>
            <a:endParaRPr lang="fr-FR" dirty="0"/>
          </a:p>
          <a:p>
            <a:endParaRPr lang="fr-FR" dirty="0"/>
          </a:p>
          <a:p>
            <a:r>
              <a:rPr lang="fr-FR" dirty="0"/>
              <a:t>Guide de référence sur tout ce qu’il est possible de faire en HTML, CSS, JavaScript, etc.</a:t>
            </a:r>
          </a:p>
        </p:txBody>
      </p:sp>
    </p:spTree>
    <p:extLst>
      <p:ext uri="{BB962C8B-B14F-4D97-AF65-F5344CB8AC3E}">
        <p14:creationId xmlns:p14="http://schemas.microsoft.com/office/powerpoint/2010/main" val="81260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444BB-5ED8-4F4E-982E-8C9A1B39D674}"/>
              </a:ext>
            </a:extLst>
          </p:cNvPr>
          <p:cNvSpPr>
            <a:spLocks noGrp="1"/>
          </p:cNvSpPr>
          <p:nvPr>
            <p:ph type="title"/>
          </p:nvPr>
        </p:nvSpPr>
        <p:spPr/>
        <p:txBody>
          <a:bodyPr/>
          <a:lstStyle/>
          <a:p>
            <a:r>
              <a:rPr lang="fr-FR" dirty="0"/>
              <a:t>Outils logiciels</a:t>
            </a:r>
          </a:p>
        </p:txBody>
      </p:sp>
      <p:sp>
        <p:nvSpPr>
          <p:cNvPr id="3" name="Espace réservé du contenu 2">
            <a:extLst>
              <a:ext uri="{FF2B5EF4-FFF2-40B4-BE49-F238E27FC236}">
                <a16:creationId xmlns:a16="http://schemas.microsoft.com/office/drawing/2014/main" id="{AFD476F7-2F18-4CFD-BB1B-F6258E9A5744}"/>
              </a:ext>
            </a:extLst>
          </p:cNvPr>
          <p:cNvSpPr>
            <a:spLocks noGrp="1"/>
          </p:cNvSpPr>
          <p:nvPr>
            <p:ph idx="1"/>
          </p:nvPr>
        </p:nvSpPr>
        <p:spPr/>
        <p:txBody>
          <a:bodyPr>
            <a:normAutofit fontScale="92500" lnSpcReduction="10000"/>
          </a:bodyPr>
          <a:lstStyle/>
          <a:p>
            <a:r>
              <a:rPr lang="fr-FR" dirty="0"/>
              <a:t>HTML est un langage textuel, n’importe quel éditeur de texte permet d’éditer un fichier HTML</a:t>
            </a:r>
          </a:p>
          <a:p>
            <a:r>
              <a:rPr lang="fr-FR" dirty="0"/>
              <a:t>HTML n’est pas compilé, il est directement interprété par le navigateur</a:t>
            </a:r>
          </a:p>
          <a:p>
            <a:r>
              <a:rPr lang="fr-FR" dirty="0"/>
              <a:t>Outils recommandés pour l’édition de fichiers HTML :</a:t>
            </a:r>
          </a:p>
          <a:p>
            <a:pPr lvl="1"/>
            <a:r>
              <a:rPr lang="fr-FR" dirty="0"/>
              <a:t>Notepad++</a:t>
            </a:r>
          </a:p>
          <a:p>
            <a:pPr lvl="1"/>
            <a:r>
              <a:rPr lang="fr-FR" dirty="0" err="1"/>
              <a:t>Jetbrains</a:t>
            </a:r>
            <a:r>
              <a:rPr lang="fr-FR" dirty="0"/>
              <a:t> </a:t>
            </a:r>
            <a:r>
              <a:rPr lang="fr-FR" dirty="0" err="1"/>
              <a:t>Webstorm</a:t>
            </a:r>
            <a:r>
              <a:rPr lang="fr-FR" dirty="0"/>
              <a:t>/</a:t>
            </a:r>
            <a:r>
              <a:rPr lang="fr-FR" dirty="0" err="1"/>
              <a:t>PHPStorm</a:t>
            </a:r>
            <a:endParaRPr lang="fr-FR" dirty="0"/>
          </a:p>
          <a:p>
            <a:pPr lvl="1"/>
            <a:r>
              <a:rPr lang="fr-FR" dirty="0"/>
              <a:t>Visual Studio Code</a:t>
            </a:r>
          </a:p>
          <a:p>
            <a:pPr lvl="1"/>
            <a:r>
              <a:rPr lang="fr-FR" dirty="0"/>
              <a:t>Etc.</a:t>
            </a:r>
          </a:p>
          <a:p>
            <a:r>
              <a:rPr lang="fr-FR" dirty="0"/>
              <a:t>Ces outils fonctionneront aussi bien pour travailler avec Javascript, CSS, PHP, etc.</a:t>
            </a:r>
          </a:p>
          <a:p>
            <a:r>
              <a:rPr lang="fr-FR" dirty="0"/>
              <a:t>Pour « déboguer » : on utilisera l’inspecteur du navigateur</a:t>
            </a:r>
          </a:p>
          <a:p>
            <a:r>
              <a:rPr lang="fr-FR" dirty="0"/>
              <a:t>Remarque : </a:t>
            </a:r>
            <a:r>
              <a:rPr lang="fr-FR" dirty="0">
                <a:hlinkClick r:id="rId2"/>
              </a:rPr>
              <a:t>jsfiddle.net</a:t>
            </a:r>
            <a:r>
              <a:rPr lang="fr-FR" dirty="0"/>
              <a:t> est un site Web qui permet de prototyper rapidement un site HTML avec Javascript et CSS</a:t>
            </a:r>
          </a:p>
        </p:txBody>
      </p:sp>
    </p:spTree>
    <p:extLst>
      <p:ext uri="{BB962C8B-B14F-4D97-AF65-F5344CB8AC3E}">
        <p14:creationId xmlns:p14="http://schemas.microsoft.com/office/powerpoint/2010/main" val="1588660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Structure d’une page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pPr marL="0" indent="0">
              <a:buNone/>
            </a:pPr>
            <a:r>
              <a:rPr lang="fr-FR" dirty="0">
                <a:latin typeface="Courier New" panose="02070309020205020404" pitchFamily="49" charset="0"/>
                <a:cs typeface="Courier New" panose="02070309020205020404" pitchFamily="49" charset="0"/>
              </a:rPr>
              <a:t>&lt;!DOCTYPE html&gt;</a:t>
            </a:r>
          </a:p>
          <a:p>
            <a:pPr marL="0" indent="0">
              <a:buNone/>
            </a:pPr>
            <a:r>
              <a:rPr lang="fr-FR" dirty="0">
                <a:latin typeface="Courier New" panose="02070309020205020404" pitchFamily="49" charset="0"/>
                <a:cs typeface="Courier New" panose="02070309020205020404" pitchFamily="49" charset="0"/>
              </a:rPr>
              <a:t>&lt;</a:t>
            </a:r>
            <a:r>
              <a:rPr lang="fr-FR" b="1" dirty="0">
                <a:latin typeface="Courier New" panose="02070309020205020404" pitchFamily="49" charset="0"/>
                <a:cs typeface="Courier New" panose="02070309020205020404" pitchFamily="49" charset="0"/>
              </a:rPr>
              <a:t>html</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lang</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fr</a:t>
            </a:r>
            <a:r>
              <a:rPr lang="fr-FR" dirty="0">
                <a:latin typeface="Courier New" panose="02070309020205020404" pitchFamily="49" charset="0"/>
                <a:cs typeface="Courier New" panose="02070309020205020404" pitchFamily="49" charset="0"/>
              </a:rPr>
              <a:t>"&gt;</a:t>
            </a:r>
          </a:p>
          <a:p>
            <a:pPr marL="457200" lvl="1" indent="0">
              <a:buNone/>
            </a:pPr>
            <a:r>
              <a:rPr lang="fr-FR"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head</a:t>
            </a:r>
            <a:r>
              <a:rPr lang="fr-FR" dirty="0">
                <a:latin typeface="Courier New" panose="02070309020205020404" pitchFamily="49" charset="0"/>
                <a:cs typeface="Courier New" panose="02070309020205020404" pitchFamily="49" charset="0"/>
              </a:rPr>
              <a:t>&gt;</a:t>
            </a:r>
          </a:p>
          <a:p>
            <a:pPr marL="914400" lvl="2" indent="0">
              <a:buNone/>
            </a:pPr>
            <a:r>
              <a:rPr lang="fr-FR" dirty="0">
                <a:latin typeface="Courier New" panose="02070309020205020404" pitchFamily="49" charset="0"/>
                <a:cs typeface="Courier New" panose="02070309020205020404" pitchFamily="49" charset="0"/>
              </a:rPr>
              <a:t>&lt;!-- Meta données --&gt;</a:t>
            </a:r>
          </a:p>
          <a:p>
            <a:pPr marL="457200" lvl="1" indent="0">
              <a:buNone/>
            </a:pPr>
            <a:r>
              <a:rPr lang="fr-FR"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head</a:t>
            </a:r>
            <a:r>
              <a:rPr lang="fr-FR" dirty="0">
                <a:latin typeface="Courier New" panose="02070309020205020404" pitchFamily="49" charset="0"/>
                <a:cs typeface="Courier New" panose="02070309020205020404" pitchFamily="49" charset="0"/>
              </a:rPr>
              <a:t>&gt;</a:t>
            </a:r>
          </a:p>
          <a:p>
            <a:pPr marL="457200" lvl="1" indent="0">
              <a:buNone/>
            </a:pPr>
            <a:r>
              <a:rPr lang="fr-FR" dirty="0">
                <a:latin typeface="Courier New" panose="02070309020205020404" pitchFamily="49" charset="0"/>
                <a:cs typeface="Courier New" panose="02070309020205020404" pitchFamily="49" charset="0"/>
              </a:rPr>
              <a:t>&lt;</a:t>
            </a:r>
            <a:r>
              <a:rPr lang="fr-FR" b="1" dirty="0">
                <a:latin typeface="Courier New" panose="02070309020205020404" pitchFamily="49" charset="0"/>
                <a:cs typeface="Courier New" panose="02070309020205020404" pitchFamily="49" charset="0"/>
              </a:rPr>
              <a:t>body</a:t>
            </a:r>
            <a:r>
              <a:rPr lang="fr-FR" dirty="0">
                <a:latin typeface="Courier New" panose="02070309020205020404" pitchFamily="49" charset="0"/>
                <a:cs typeface="Courier New" panose="02070309020205020404" pitchFamily="49" charset="0"/>
              </a:rPr>
              <a:t>&gt;</a:t>
            </a:r>
          </a:p>
          <a:p>
            <a:pPr marL="914400" lvl="2" indent="0">
              <a:buNone/>
            </a:pPr>
            <a:r>
              <a:rPr lang="fr-FR" dirty="0">
                <a:latin typeface="Courier New" panose="02070309020205020404" pitchFamily="49" charset="0"/>
                <a:cs typeface="Courier New" panose="02070309020205020404" pitchFamily="49" charset="0"/>
              </a:rPr>
              <a:t>&lt;!-- Corps de la page --&gt;</a:t>
            </a:r>
          </a:p>
          <a:p>
            <a:pPr marL="457200" lvl="1" indent="0">
              <a:buNone/>
            </a:pPr>
            <a:r>
              <a:rPr lang="fr-FR" dirty="0">
                <a:latin typeface="Courier New" panose="02070309020205020404" pitchFamily="49" charset="0"/>
                <a:cs typeface="Courier New" panose="02070309020205020404" pitchFamily="49" charset="0"/>
              </a:rPr>
              <a:t>&lt;/</a:t>
            </a:r>
            <a:r>
              <a:rPr lang="fr-FR" b="1" dirty="0">
                <a:latin typeface="Courier New" panose="02070309020205020404" pitchFamily="49" charset="0"/>
                <a:cs typeface="Courier New" panose="02070309020205020404" pitchFamily="49" charset="0"/>
              </a:rPr>
              <a:t>body</a:t>
            </a:r>
            <a:r>
              <a:rPr lang="fr-FR" dirty="0">
                <a:latin typeface="Courier New" panose="02070309020205020404" pitchFamily="49" charset="0"/>
                <a:cs typeface="Courier New" panose="02070309020205020404" pitchFamily="49" charset="0"/>
              </a:rPr>
              <a:t>&gt;</a:t>
            </a:r>
          </a:p>
          <a:p>
            <a:pPr marL="0" indent="0">
              <a:buNone/>
            </a:pPr>
            <a:r>
              <a:rPr lang="fr-FR" dirty="0">
                <a:latin typeface="Courier New" panose="02070309020205020404" pitchFamily="49" charset="0"/>
                <a:cs typeface="Courier New" panose="02070309020205020404" pitchFamily="49" charset="0"/>
              </a:rPr>
              <a:t>&lt;/</a:t>
            </a:r>
            <a:r>
              <a:rPr lang="fr-FR" b="1" dirty="0">
                <a:latin typeface="Courier New" panose="02070309020205020404" pitchFamily="49" charset="0"/>
                <a:cs typeface="Courier New" panose="02070309020205020404" pitchFamily="49" charset="0"/>
              </a:rPr>
              <a:t>html</a:t>
            </a:r>
            <a:r>
              <a:rPr lang="fr-FR"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573065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Principales balises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1"/>
            <a:ext cx="5315505" cy="3185770"/>
          </a:xfrm>
        </p:spPr>
        <p:txBody>
          <a:bodyPr>
            <a:normAutofit/>
          </a:bodyPr>
          <a:lstStyle/>
          <a:p>
            <a:r>
              <a:rPr lang="fr-FR" dirty="0"/>
              <a:t>A l’intérieur de </a:t>
            </a:r>
            <a:r>
              <a:rPr lang="fr-FR" b="1" dirty="0">
                <a:latin typeface="Courier New" panose="02070309020205020404" pitchFamily="49" charset="0"/>
                <a:cs typeface="Courier New" panose="02070309020205020404" pitchFamily="49" charset="0"/>
              </a:rPr>
              <a:t>&lt;body&gt; </a:t>
            </a:r>
            <a:r>
              <a:rPr lang="fr-FR" dirty="0"/>
              <a:t>:</a:t>
            </a:r>
          </a:p>
          <a:p>
            <a:pPr lvl="1"/>
            <a:r>
              <a:rPr lang="fr-FR" b="1" dirty="0">
                <a:latin typeface="Courier New" panose="02070309020205020404" pitchFamily="49" charset="0"/>
                <a:cs typeface="Courier New" panose="02070309020205020404" pitchFamily="49" charset="0"/>
              </a:rPr>
              <a:t>&lt;p&gt;</a:t>
            </a:r>
            <a:r>
              <a:rPr lang="fr-FR" b="1" dirty="0"/>
              <a:t> </a:t>
            </a:r>
            <a:r>
              <a:rPr lang="fr-FR" dirty="0"/>
              <a:t>: paragraphe</a:t>
            </a:r>
          </a:p>
          <a:p>
            <a:pPr lvl="1"/>
            <a:r>
              <a:rPr lang="fr-FR" b="1" dirty="0">
                <a:latin typeface="Courier New" panose="02070309020205020404" pitchFamily="49" charset="0"/>
                <a:cs typeface="Courier New" panose="02070309020205020404" pitchFamily="49" charset="0"/>
              </a:rPr>
              <a:t>&lt;h1&gt;, &lt;h2&gt;, … &lt;h6&gt;</a:t>
            </a:r>
            <a:r>
              <a:rPr lang="fr-FR" b="1" dirty="0"/>
              <a:t> </a:t>
            </a:r>
            <a:r>
              <a:rPr lang="fr-FR" dirty="0"/>
              <a:t>: titre de niveau n</a:t>
            </a:r>
          </a:p>
          <a:p>
            <a:pPr lvl="1"/>
            <a:r>
              <a:rPr lang="fr-FR" b="1" dirty="0">
                <a:latin typeface="Courier New" panose="02070309020205020404" pitchFamily="49" charset="0"/>
                <a:cs typeface="Courier New" panose="02070309020205020404" pitchFamily="49" charset="0"/>
              </a:rPr>
              <a:t>&lt;a&gt;</a:t>
            </a:r>
            <a:r>
              <a:rPr lang="fr-FR" b="1" dirty="0"/>
              <a:t> </a:t>
            </a:r>
            <a:r>
              <a:rPr lang="fr-FR" dirty="0"/>
              <a:t>: lien hypertexte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strong</a:t>
            </a:r>
            <a:r>
              <a:rPr lang="fr-FR" b="1" dirty="0">
                <a:latin typeface="Courier New" panose="02070309020205020404" pitchFamily="49" charset="0"/>
                <a:cs typeface="Courier New" panose="02070309020205020404" pitchFamily="49" charset="0"/>
              </a:rPr>
              <a:t>&gt; </a:t>
            </a:r>
            <a:r>
              <a:rPr lang="fr-FR" dirty="0"/>
              <a:t>: texte « fort »</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em</a:t>
            </a:r>
            <a:r>
              <a:rPr lang="fr-FR" b="1" dirty="0">
                <a:latin typeface="Courier New" panose="02070309020205020404" pitchFamily="49" charset="0"/>
                <a:cs typeface="Courier New" panose="02070309020205020404" pitchFamily="49" charset="0"/>
              </a:rPr>
              <a:t>&gt; </a:t>
            </a:r>
            <a:r>
              <a:rPr lang="fr-FR" dirty="0"/>
              <a:t>: texte avec « emphase »</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br</a:t>
            </a:r>
            <a:r>
              <a:rPr lang="fr-FR" b="1" dirty="0">
                <a:latin typeface="Courier New" panose="02070309020205020404" pitchFamily="49" charset="0"/>
                <a:cs typeface="Courier New" panose="02070309020205020404" pitchFamily="49" charset="0"/>
              </a:rPr>
              <a:t> /&gt; </a:t>
            </a:r>
            <a:r>
              <a:rPr lang="fr-FR" dirty="0"/>
              <a:t>: retour à la ligne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img</a:t>
            </a:r>
            <a:r>
              <a:rPr lang="fr-FR" b="1" dirty="0">
                <a:latin typeface="Courier New" panose="02070309020205020404" pitchFamily="49" charset="0"/>
                <a:cs typeface="Courier New" panose="02070309020205020404" pitchFamily="49" charset="0"/>
              </a:rPr>
              <a:t> /&gt; </a:t>
            </a:r>
            <a:r>
              <a:rPr lang="fr-FR" dirty="0"/>
              <a:t>: image</a:t>
            </a:r>
          </a:p>
        </p:txBody>
      </p:sp>
      <p:sp>
        <p:nvSpPr>
          <p:cNvPr id="4" name="ZoneTexte 3">
            <a:extLst>
              <a:ext uri="{FF2B5EF4-FFF2-40B4-BE49-F238E27FC236}">
                <a16:creationId xmlns:a16="http://schemas.microsoft.com/office/drawing/2014/main" id="{5C8A14EF-E664-49BE-A6FD-0FF9C1724A09}"/>
              </a:ext>
            </a:extLst>
          </p:cNvPr>
          <p:cNvSpPr txBox="1"/>
          <p:nvPr/>
        </p:nvSpPr>
        <p:spPr>
          <a:xfrm>
            <a:off x="6001305" y="2518008"/>
            <a:ext cx="4943982" cy="2862322"/>
          </a:xfrm>
          <a:prstGeom prst="rect">
            <a:avLst/>
          </a:prstGeom>
          <a:noFill/>
        </p:spPr>
        <p:txBody>
          <a:bodyPr wrap="none" rtlCol="0">
            <a:spAutoFit/>
          </a:bodyPr>
          <a:lstStyle/>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video</a:t>
            </a:r>
            <a:r>
              <a:rPr lang="fr-FR" b="1" dirty="0">
                <a:latin typeface="Courier New" panose="02070309020205020404" pitchFamily="49" charset="0"/>
                <a:cs typeface="Courier New" panose="02070309020205020404" pitchFamily="49" charset="0"/>
              </a:rPr>
              <a:t>&gt; </a:t>
            </a:r>
            <a:r>
              <a:rPr lang="fr-FR" dirty="0"/>
              <a:t>: </a:t>
            </a:r>
            <a:r>
              <a:rPr lang="fr-FR" dirty="0" err="1"/>
              <a:t>video</a:t>
            </a:r>
            <a:endParaRPr lang="fr-FR" dirty="0"/>
          </a:p>
          <a:p>
            <a:pPr lvl="1"/>
            <a:r>
              <a:rPr lang="fr-FR" b="1" dirty="0">
                <a:latin typeface="Courier New" panose="02070309020205020404" pitchFamily="49" charset="0"/>
                <a:cs typeface="Courier New" panose="02070309020205020404" pitchFamily="49" charset="0"/>
              </a:rPr>
              <a:t>&lt;table&gt; </a:t>
            </a:r>
            <a:r>
              <a:rPr lang="fr-FR" dirty="0"/>
              <a:t>: tableau</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form</a:t>
            </a:r>
            <a:r>
              <a:rPr lang="fr-FR" b="1" dirty="0">
                <a:latin typeface="Courier New" panose="02070309020205020404" pitchFamily="49" charset="0"/>
                <a:cs typeface="Courier New" panose="02070309020205020404" pitchFamily="49" charset="0"/>
              </a:rPr>
              <a:t>&gt; </a:t>
            </a:r>
            <a:r>
              <a:rPr lang="fr-FR" dirty="0"/>
              <a:t>: formulaire</a:t>
            </a:r>
          </a:p>
          <a:p>
            <a:pPr lvl="1"/>
            <a:r>
              <a:rPr lang="fr-FR" b="1" dirty="0">
                <a:latin typeface="Courier New" panose="02070309020205020404" pitchFamily="49" charset="0"/>
                <a:cs typeface="Courier New" panose="02070309020205020404" pitchFamily="49" charset="0"/>
              </a:rPr>
              <a:t>&lt;input&gt; </a:t>
            </a:r>
            <a:r>
              <a:rPr lang="fr-FR" dirty="0"/>
              <a:t>: champ de formulaire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ul</a:t>
            </a:r>
            <a:r>
              <a:rPr lang="fr-FR" b="1" dirty="0">
                <a:latin typeface="Courier New" panose="02070309020205020404" pitchFamily="49" charset="0"/>
                <a:cs typeface="Courier New" panose="02070309020205020404" pitchFamily="49" charset="0"/>
              </a:rPr>
              <a:t>&gt; </a:t>
            </a:r>
            <a:r>
              <a:rPr lang="fr-FR" dirty="0">
                <a:cs typeface="Courier New" panose="02070309020205020404" pitchFamily="49" charset="0"/>
              </a:rPr>
              <a:t>et</a:t>
            </a:r>
            <a:r>
              <a:rPr lang="fr-FR"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&lt;li&gt; </a:t>
            </a:r>
            <a:r>
              <a:rPr lang="fr-FR" dirty="0"/>
              <a:t>: listes à puces</a:t>
            </a:r>
          </a:p>
          <a:p>
            <a:pPr lvl="1"/>
            <a:r>
              <a:rPr lang="fr-FR" b="1" dirty="0">
                <a:latin typeface="Courier New" panose="02070309020205020404" pitchFamily="49" charset="0"/>
                <a:cs typeface="Courier New" panose="02070309020205020404" pitchFamily="49" charset="0"/>
              </a:rPr>
              <a:t>&lt;div&gt; </a:t>
            </a:r>
            <a:r>
              <a:rPr lang="fr-FR" dirty="0"/>
              <a:t>: conteneur générique (bloc)</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span</a:t>
            </a:r>
            <a:r>
              <a:rPr lang="fr-FR" b="1" dirty="0">
                <a:latin typeface="Courier New" panose="02070309020205020404" pitchFamily="49" charset="0"/>
                <a:cs typeface="Courier New" panose="02070309020205020404" pitchFamily="49" charset="0"/>
              </a:rPr>
              <a:t>&gt; </a:t>
            </a:r>
            <a:r>
              <a:rPr lang="fr-FR" dirty="0"/>
              <a:t>: conteneur générique (</a:t>
            </a:r>
            <a:r>
              <a:rPr lang="fr-FR" dirty="0" err="1"/>
              <a:t>inline</a:t>
            </a:r>
            <a:r>
              <a:rPr lang="fr-FR" dirty="0"/>
              <a:t>)</a:t>
            </a:r>
          </a:p>
          <a:p>
            <a:pPr lvl="1"/>
            <a:r>
              <a:rPr lang="fr-FR" b="1" dirty="0">
                <a:latin typeface="Courier New" panose="02070309020205020404" pitchFamily="49" charset="0"/>
                <a:cs typeface="Courier New" panose="02070309020205020404" pitchFamily="49" charset="0"/>
              </a:rPr>
              <a:t>&lt;header&gt; </a:t>
            </a:r>
            <a:r>
              <a:rPr lang="fr-FR" dirty="0"/>
              <a:t>: entête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nav</a:t>
            </a:r>
            <a:r>
              <a:rPr lang="fr-FR" b="1" dirty="0">
                <a:latin typeface="Courier New" panose="02070309020205020404" pitchFamily="49" charset="0"/>
                <a:cs typeface="Courier New" panose="02070309020205020404" pitchFamily="49" charset="0"/>
              </a:rPr>
              <a:t>&gt; </a:t>
            </a:r>
            <a:r>
              <a:rPr lang="fr-FR" dirty="0"/>
              <a:t>: barre de navigation</a:t>
            </a:r>
          </a:p>
          <a:p>
            <a:endParaRPr lang="fr-FR" dirty="0"/>
          </a:p>
        </p:txBody>
      </p:sp>
      <p:sp>
        <p:nvSpPr>
          <p:cNvPr id="5" name="ZoneTexte 4">
            <a:extLst>
              <a:ext uri="{FF2B5EF4-FFF2-40B4-BE49-F238E27FC236}">
                <a16:creationId xmlns:a16="http://schemas.microsoft.com/office/drawing/2014/main" id="{6E924BD6-06C6-4987-845E-FD66E280731A}"/>
              </a:ext>
            </a:extLst>
          </p:cNvPr>
          <p:cNvSpPr txBox="1"/>
          <p:nvPr/>
        </p:nvSpPr>
        <p:spPr>
          <a:xfrm>
            <a:off x="685799" y="5743852"/>
            <a:ext cx="10259487" cy="369332"/>
          </a:xfrm>
          <a:prstGeom prst="rect">
            <a:avLst/>
          </a:prstGeom>
          <a:noFill/>
        </p:spPr>
        <p:txBody>
          <a:bodyPr wrap="square" rtlCol="0">
            <a:spAutoFit/>
          </a:bodyPr>
          <a:lstStyle/>
          <a:p>
            <a:r>
              <a:rPr lang="fr-FR" i="1" dirty="0"/>
              <a:t>Liste non exhaustive…</a:t>
            </a:r>
          </a:p>
        </p:txBody>
      </p:sp>
    </p:spTree>
    <p:extLst>
      <p:ext uri="{BB962C8B-B14F-4D97-AF65-F5344CB8AC3E}">
        <p14:creationId xmlns:p14="http://schemas.microsoft.com/office/powerpoint/2010/main" val="165314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70C8B3-E322-496C-9C2B-665E012F52EF}"/>
              </a:ext>
            </a:extLst>
          </p:cNvPr>
          <p:cNvSpPr>
            <a:spLocks noGrp="1"/>
          </p:cNvSpPr>
          <p:nvPr>
            <p:ph type="title"/>
          </p:nvPr>
        </p:nvSpPr>
        <p:spPr/>
        <p:txBody>
          <a:bodyPr/>
          <a:lstStyle/>
          <a:p>
            <a:r>
              <a:rPr lang="fr-FR" dirty="0"/>
              <a:t>Principales balises</a:t>
            </a:r>
          </a:p>
        </p:txBody>
      </p:sp>
      <p:sp>
        <p:nvSpPr>
          <p:cNvPr id="3" name="Espace réservé du contenu 2">
            <a:extLst>
              <a:ext uri="{FF2B5EF4-FFF2-40B4-BE49-F238E27FC236}">
                <a16:creationId xmlns:a16="http://schemas.microsoft.com/office/drawing/2014/main" id="{3E9C4368-457F-4CC1-9D5B-836E043F36B9}"/>
              </a:ext>
            </a:extLst>
          </p:cNvPr>
          <p:cNvSpPr>
            <a:spLocks noGrp="1"/>
          </p:cNvSpPr>
          <p:nvPr>
            <p:ph idx="1"/>
          </p:nvPr>
        </p:nvSpPr>
        <p:spPr/>
        <p:txBody>
          <a:bodyPr/>
          <a:lstStyle/>
          <a:p>
            <a:r>
              <a:rPr lang="fr-FR" dirty="0"/>
              <a:t>Certaines balises possèdent des attributs :</a:t>
            </a:r>
          </a:p>
          <a:p>
            <a:pPr lvl="1"/>
            <a:r>
              <a:rPr lang="fr-FR" b="1" dirty="0"/>
              <a:t>&lt;</a:t>
            </a:r>
            <a:r>
              <a:rPr lang="fr-FR" b="1" dirty="0" err="1"/>
              <a:t>img</a:t>
            </a:r>
            <a:r>
              <a:rPr lang="fr-FR" b="1" dirty="0"/>
              <a:t> /&gt; </a:t>
            </a:r>
            <a:r>
              <a:rPr lang="fr-FR" dirty="0"/>
              <a:t>possède l’attribut </a:t>
            </a:r>
            <a:r>
              <a:rPr lang="fr-FR" i="1" dirty="0"/>
              <a:t>src</a:t>
            </a:r>
            <a:r>
              <a:rPr lang="fr-FR" dirty="0"/>
              <a:t> pour indiquer le fichier image à inclure</a:t>
            </a:r>
          </a:p>
          <a:p>
            <a:pPr lvl="1"/>
            <a:r>
              <a:rPr lang="fr-FR" b="1" dirty="0"/>
              <a:t>&lt;a&gt;&lt;/a&gt; </a:t>
            </a:r>
            <a:r>
              <a:rPr lang="fr-FR" dirty="0"/>
              <a:t>possède l’attribut </a:t>
            </a:r>
            <a:r>
              <a:rPr lang="fr-FR" i="1" dirty="0"/>
              <a:t>href </a:t>
            </a:r>
            <a:r>
              <a:rPr lang="fr-FR" dirty="0"/>
              <a:t>pour indiquer l’emplacement du lien hypertexte</a:t>
            </a:r>
          </a:p>
          <a:p>
            <a:r>
              <a:rPr lang="fr-FR" dirty="0"/>
              <a:t>Les liens ou références à des fichiers (que ce soit via </a:t>
            </a:r>
            <a:r>
              <a:rPr lang="fr-FR" i="1" dirty="0"/>
              <a:t>src</a:t>
            </a:r>
            <a:r>
              <a:rPr lang="fr-FR" dirty="0"/>
              <a:t> ou </a:t>
            </a:r>
            <a:r>
              <a:rPr lang="fr-FR" i="1" dirty="0"/>
              <a:t>href</a:t>
            </a:r>
            <a:r>
              <a:rPr lang="fr-FR" dirty="0"/>
              <a:t>) peuvent être de deux formes :</a:t>
            </a:r>
          </a:p>
          <a:p>
            <a:pPr lvl="1"/>
            <a:r>
              <a:rPr lang="fr-FR" b="1" dirty="0"/>
              <a:t>Chemin absolu</a:t>
            </a:r>
            <a:r>
              <a:rPr lang="fr-FR" dirty="0"/>
              <a:t> : il commence souvent par </a:t>
            </a:r>
            <a:r>
              <a:rPr lang="fr-FR" b="1" dirty="0"/>
              <a:t>http://</a:t>
            </a:r>
            <a:r>
              <a:rPr lang="fr-FR" dirty="0"/>
              <a:t> ou </a:t>
            </a:r>
            <a:r>
              <a:rPr lang="fr-FR" b="1" dirty="0"/>
              <a:t>https://</a:t>
            </a:r>
          </a:p>
          <a:p>
            <a:pPr lvl="1"/>
            <a:r>
              <a:rPr lang="fr-FR" b="1" dirty="0"/>
              <a:t>Chemin relatif</a:t>
            </a:r>
            <a:r>
              <a:rPr lang="fr-FR" dirty="0"/>
              <a:t> : décrit l’emplacement du fichier relativement au fichier HTML courant</a:t>
            </a:r>
          </a:p>
        </p:txBody>
      </p:sp>
    </p:spTree>
    <p:extLst>
      <p:ext uri="{BB962C8B-B14F-4D97-AF65-F5344CB8AC3E}">
        <p14:creationId xmlns:p14="http://schemas.microsoft.com/office/powerpoint/2010/main" val="4107901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Principales balises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A l’intérieur de </a:t>
            </a:r>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head</a:t>
            </a:r>
            <a:r>
              <a:rPr lang="fr-FR" b="1" dirty="0">
                <a:latin typeface="Courier New" panose="02070309020205020404" pitchFamily="49" charset="0"/>
                <a:cs typeface="Courier New" panose="02070309020205020404" pitchFamily="49" charset="0"/>
              </a:rPr>
              <a:t>&gt; </a:t>
            </a:r>
            <a:r>
              <a:rPr lang="fr-FR" dirty="0"/>
              <a:t>:</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title</a:t>
            </a:r>
            <a:r>
              <a:rPr lang="fr-FR" b="1" dirty="0">
                <a:latin typeface="Courier New" panose="02070309020205020404" pitchFamily="49" charset="0"/>
                <a:cs typeface="Courier New" panose="02070309020205020404" pitchFamily="49" charset="0"/>
              </a:rPr>
              <a:t>&gt; </a:t>
            </a:r>
            <a:r>
              <a:rPr lang="fr-FR" dirty="0"/>
              <a:t>: titre de la page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meta</a:t>
            </a:r>
            <a:r>
              <a:rPr lang="fr-FR" b="1" dirty="0">
                <a:latin typeface="Courier New" panose="02070309020205020404" pitchFamily="49" charset="0"/>
                <a:cs typeface="Courier New" panose="02070309020205020404" pitchFamily="49" charset="0"/>
              </a:rPr>
              <a:t> </a:t>
            </a:r>
            <a:r>
              <a:rPr lang="fr-FR" b="1" dirty="0" err="1">
                <a:latin typeface="Courier New" panose="02070309020205020404" pitchFamily="49" charset="0"/>
                <a:cs typeface="Courier New" panose="02070309020205020404" pitchFamily="49" charset="0"/>
              </a:rPr>
              <a:t>charset</a:t>
            </a:r>
            <a:r>
              <a:rPr lang="fr-FR" b="1" dirty="0">
                <a:latin typeface="Courier New" panose="02070309020205020404" pitchFamily="49" charset="0"/>
                <a:cs typeface="Courier New" panose="02070309020205020404" pitchFamily="49" charset="0"/>
              </a:rPr>
              <a:t>="utf8" /&gt;</a:t>
            </a:r>
            <a:r>
              <a:rPr lang="fr-FR" dirty="0">
                <a:latin typeface="Courier New" panose="02070309020205020404" pitchFamily="49" charset="0"/>
                <a:cs typeface="Courier New" panose="02070309020205020404" pitchFamily="49" charset="0"/>
              </a:rPr>
              <a:t> </a:t>
            </a:r>
            <a:r>
              <a:rPr lang="fr-FR" dirty="0"/>
              <a:t>: encodage des caractères de la page</a:t>
            </a:r>
          </a:p>
          <a:p>
            <a:pPr lvl="1"/>
            <a:r>
              <a:rPr lang="fr-FR" b="1" dirty="0">
                <a:latin typeface="Courier New" panose="02070309020205020404" pitchFamily="49" charset="0"/>
                <a:cs typeface="Courier New" panose="02070309020205020404" pitchFamily="49" charset="0"/>
              </a:rPr>
              <a:t>&lt;</a:t>
            </a:r>
            <a:r>
              <a:rPr lang="fr-FR" b="1" dirty="0" err="1">
                <a:latin typeface="Courier New" panose="02070309020205020404" pitchFamily="49" charset="0"/>
                <a:cs typeface="Courier New" panose="02070309020205020404" pitchFamily="49" charset="0"/>
              </a:rPr>
              <a:t>link</a:t>
            </a:r>
            <a:r>
              <a:rPr lang="fr-FR" b="1" dirty="0">
                <a:latin typeface="Courier New" panose="02070309020205020404" pitchFamily="49" charset="0"/>
                <a:cs typeface="Courier New" panose="02070309020205020404" pitchFamily="49" charset="0"/>
              </a:rPr>
              <a:t> rel="</a:t>
            </a:r>
            <a:r>
              <a:rPr lang="fr-FR" b="1" dirty="0" err="1">
                <a:latin typeface="Courier New" panose="02070309020205020404" pitchFamily="49" charset="0"/>
                <a:cs typeface="Courier New" panose="02070309020205020404" pitchFamily="49" charset="0"/>
              </a:rPr>
              <a:t>stylesheet</a:t>
            </a:r>
            <a:r>
              <a:rPr lang="fr-FR" b="1" dirty="0">
                <a:latin typeface="Courier New" panose="02070309020205020404" pitchFamily="49" charset="0"/>
                <a:cs typeface="Courier New" panose="02070309020205020404" pitchFamily="49" charset="0"/>
              </a:rPr>
              <a:t>" href="style.css" /&gt;</a:t>
            </a:r>
            <a:r>
              <a:rPr lang="fr-FR" dirty="0">
                <a:latin typeface="Courier New" panose="02070309020205020404" pitchFamily="49" charset="0"/>
                <a:cs typeface="Courier New" panose="02070309020205020404" pitchFamily="49" charset="0"/>
              </a:rPr>
              <a:t> </a:t>
            </a:r>
            <a:r>
              <a:rPr lang="fr-FR" dirty="0"/>
              <a:t>: lien vers une ressource externe à la page (exemple : feuille CSS, favicon du site, etc.)</a:t>
            </a:r>
          </a:p>
          <a:p>
            <a:pPr lvl="1"/>
            <a:r>
              <a:rPr lang="fr-FR" b="1" dirty="0">
                <a:latin typeface="Courier New" panose="02070309020205020404" pitchFamily="49" charset="0"/>
                <a:cs typeface="Courier New" panose="02070309020205020404" pitchFamily="49" charset="0"/>
              </a:rPr>
              <a:t>&lt;script type="</a:t>
            </a:r>
            <a:r>
              <a:rPr lang="fr-FR" b="1" dirty="0" err="1">
                <a:latin typeface="Courier New" panose="02070309020205020404" pitchFamily="49" charset="0"/>
                <a:cs typeface="Courier New" panose="02070309020205020404" pitchFamily="49" charset="0"/>
              </a:rPr>
              <a:t>text</a:t>
            </a:r>
            <a:r>
              <a:rPr lang="fr-FR" b="1" dirty="0">
                <a:latin typeface="Courier New" panose="02070309020205020404" pitchFamily="49" charset="0"/>
                <a:cs typeface="Courier New" panose="02070309020205020404" pitchFamily="49" charset="0"/>
              </a:rPr>
              <a:t>/javascript"&gt;</a:t>
            </a:r>
            <a:r>
              <a:rPr lang="fr-FR" dirty="0">
                <a:latin typeface="Courier New" panose="02070309020205020404" pitchFamily="49" charset="0"/>
                <a:cs typeface="Courier New" panose="02070309020205020404" pitchFamily="49" charset="0"/>
              </a:rPr>
              <a:t>…</a:t>
            </a:r>
            <a:r>
              <a:rPr lang="fr-FR" b="1" dirty="0">
                <a:latin typeface="Courier New" panose="02070309020205020404" pitchFamily="49" charset="0"/>
                <a:cs typeface="Courier New" panose="02070309020205020404" pitchFamily="49" charset="0"/>
              </a:rPr>
              <a:t>&lt;/script&gt; </a:t>
            </a:r>
            <a:r>
              <a:rPr lang="fr-FR" dirty="0"/>
              <a:t>: définition de script</a:t>
            </a:r>
          </a:p>
        </p:txBody>
      </p:sp>
    </p:spTree>
    <p:extLst>
      <p:ext uri="{BB962C8B-B14F-4D97-AF65-F5344CB8AC3E}">
        <p14:creationId xmlns:p14="http://schemas.microsoft.com/office/powerpoint/2010/main" val="254829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28D88-36F7-4650-BF01-B1C1E81CC67A}"/>
              </a:ext>
            </a:extLst>
          </p:cNvPr>
          <p:cNvSpPr>
            <a:spLocks noGrp="1"/>
          </p:cNvSpPr>
          <p:nvPr>
            <p:ph type="title"/>
          </p:nvPr>
        </p:nvSpPr>
        <p:spPr/>
        <p:txBody>
          <a:bodyPr/>
          <a:lstStyle/>
          <a:p>
            <a:r>
              <a:rPr lang="fr-FR" dirty="0"/>
              <a:t>Introduction</a:t>
            </a:r>
          </a:p>
        </p:txBody>
      </p:sp>
      <p:sp>
        <p:nvSpPr>
          <p:cNvPr id="3" name="Espace réservé du texte 2">
            <a:extLst>
              <a:ext uri="{FF2B5EF4-FFF2-40B4-BE49-F238E27FC236}">
                <a16:creationId xmlns:a16="http://schemas.microsoft.com/office/drawing/2014/main" id="{E239A4AD-0BC9-41EA-89DB-0DE66B4CFB12}"/>
              </a:ext>
            </a:extLst>
          </p:cNvPr>
          <p:cNvSpPr>
            <a:spLocks noGrp="1"/>
          </p:cNvSpPr>
          <p:nvPr>
            <p:ph type="body" idx="1"/>
          </p:nvPr>
        </p:nvSpPr>
        <p:spPr/>
        <p:txBody>
          <a:bodyPr/>
          <a:lstStyle/>
          <a:p>
            <a:r>
              <a:rPr lang="fr-FR" dirty="0"/>
              <a:t>Concepts fondamentaux et technologies associés</a:t>
            </a:r>
          </a:p>
        </p:txBody>
      </p:sp>
    </p:spTree>
    <p:extLst>
      <p:ext uri="{BB962C8B-B14F-4D97-AF65-F5344CB8AC3E}">
        <p14:creationId xmlns:p14="http://schemas.microsoft.com/office/powerpoint/2010/main" val="162232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6A4CC6-907E-423E-8B20-3288911D46C5}"/>
              </a:ext>
            </a:extLst>
          </p:cNvPr>
          <p:cNvSpPr>
            <a:spLocks noGrp="1"/>
          </p:cNvSpPr>
          <p:nvPr>
            <p:ph type="title"/>
          </p:nvPr>
        </p:nvSpPr>
        <p:spPr/>
        <p:txBody>
          <a:bodyPr/>
          <a:lstStyle/>
          <a:p>
            <a:r>
              <a:rPr lang="fr-FR" dirty="0"/>
              <a:t>Principales balises</a:t>
            </a:r>
          </a:p>
        </p:txBody>
      </p:sp>
      <p:sp>
        <p:nvSpPr>
          <p:cNvPr id="3" name="Espace réservé du contenu 2">
            <a:extLst>
              <a:ext uri="{FF2B5EF4-FFF2-40B4-BE49-F238E27FC236}">
                <a16:creationId xmlns:a16="http://schemas.microsoft.com/office/drawing/2014/main" id="{8027BEB2-EBE0-4013-B4C1-C6CF07041EA2}"/>
              </a:ext>
            </a:extLst>
          </p:cNvPr>
          <p:cNvSpPr>
            <a:spLocks noGrp="1"/>
          </p:cNvSpPr>
          <p:nvPr>
            <p:ph idx="1"/>
          </p:nvPr>
        </p:nvSpPr>
        <p:spPr/>
        <p:txBody>
          <a:bodyPr/>
          <a:lstStyle/>
          <a:p>
            <a:r>
              <a:rPr lang="fr-FR" dirty="0"/>
              <a:t>On distingue généralement deux types de balise :</a:t>
            </a:r>
          </a:p>
          <a:p>
            <a:pPr lvl="1"/>
            <a:r>
              <a:rPr lang="fr-FR" dirty="0"/>
              <a:t>Les balises </a:t>
            </a:r>
            <a:r>
              <a:rPr lang="fr-FR" b="1" dirty="0"/>
              <a:t>bloc</a:t>
            </a:r>
            <a:r>
              <a:rPr lang="fr-FR" dirty="0"/>
              <a:t> qui représentent un conteneur pour d’autres éléments et qui apparaissent en général sur une nouvelle ligne (par exemple &lt;p&gt;, &lt;div&gt;, etc.)</a:t>
            </a:r>
          </a:p>
          <a:p>
            <a:pPr lvl="1"/>
            <a:r>
              <a:rPr lang="fr-FR" dirty="0"/>
              <a:t>Les balises </a:t>
            </a:r>
            <a:r>
              <a:rPr lang="fr-FR" b="1" dirty="0"/>
              <a:t>en ligne</a:t>
            </a:r>
            <a:r>
              <a:rPr lang="fr-FR" dirty="0"/>
              <a:t> qui sont contenues dans des blocs et qui ne déclenchent pas de nouvelles lignes (par exemple &lt;a&gt;, &lt;</a:t>
            </a:r>
            <a:r>
              <a:rPr lang="fr-FR" dirty="0" err="1"/>
              <a:t>img</a:t>
            </a:r>
            <a:r>
              <a:rPr lang="fr-FR" dirty="0"/>
              <a:t>&gt;, &lt;</a:t>
            </a:r>
            <a:r>
              <a:rPr lang="fr-FR" dirty="0" err="1"/>
              <a:t>span</a:t>
            </a:r>
            <a:r>
              <a:rPr lang="fr-FR" dirty="0"/>
              <a:t>&gt;, etc.)</a:t>
            </a:r>
          </a:p>
        </p:txBody>
      </p:sp>
    </p:spTree>
    <p:extLst>
      <p:ext uri="{BB962C8B-B14F-4D97-AF65-F5344CB8AC3E}">
        <p14:creationId xmlns:p14="http://schemas.microsoft.com/office/powerpoint/2010/main" val="249896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Tableaux</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5643979" cy="4024125"/>
          </a:xfrm>
        </p:spPr>
        <p:txBody>
          <a:bodyPr>
            <a:normAutofit lnSpcReduction="10000"/>
          </a:bodyPr>
          <a:lstStyle/>
          <a:p>
            <a:pPr marL="0" indent="0">
              <a:spcBef>
                <a:spcPts val="0"/>
              </a:spcBef>
              <a:buNone/>
            </a:pPr>
            <a:r>
              <a:rPr lang="fr-FR" dirty="0">
                <a:latin typeface="Courier New" panose="02070309020205020404" pitchFamily="49" charset="0"/>
                <a:cs typeface="Courier New" panose="02070309020205020404" pitchFamily="49" charset="0"/>
              </a:rPr>
              <a:t>&lt;</a:t>
            </a:r>
            <a:r>
              <a:rPr lang="fr-FR" b="1" dirty="0">
                <a:solidFill>
                  <a:schemeClr val="accent6">
                    <a:lumMod val="75000"/>
                  </a:schemeClr>
                </a:solidFill>
                <a:latin typeface="Courier New" panose="02070309020205020404" pitchFamily="49" charset="0"/>
                <a:cs typeface="Courier New" panose="02070309020205020404" pitchFamily="49" charset="0"/>
              </a:rPr>
              <a:t>table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&gt;Entête 1&lt;/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&gt;Entête 2&lt;/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1, col 1&lt;/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1, col 2&lt;/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2, col 1&lt;/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2, col 2&lt;/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&lt;/</a:t>
            </a:r>
            <a:r>
              <a:rPr lang="fr-FR" b="1" dirty="0">
                <a:solidFill>
                  <a:schemeClr val="accent6">
                    <a:lumMod val="75000"/>
                  </a:schemeClr>
                </a:solidFill>
                <a:latin typeface="Courier New" panose="02070309020205020404" pitchFamily="49" charset="0"/>
                <a:cs typeface="Courier New" panose="02070309020205020404" pitchFamily="49" charset="0"/>
              </a:rPr>
              <a:t>table</a:t>
            </a:r>
            <a:r>
              <a:rPr lang="fr-FR" dirty="0">
                <a:latin typeface="Courier New" panose="02070309020205020404" pitchFamily="49" charset="0"/>
                <a:cs typeface="Courier New" panose="02070309020205020404" pitchFamily="49" charset="0"/>
              </a:rPr>
              <a:t>&gt;</a:t>
            </a:r>
          </a:p>
        </p:txBody>
      </p:sp>
      <p:graphicFrame>
        <p:nvGraphicFramePr>
          <p:cNvPr id="5" name="Tableau 4">
            <a:extLst>
              <a:ext uri="{FF2B5EF4-FFF2-40B4-BE49-F238E27FC236}">
                <a16:creationId xmlns:a16="http://schemas.microsoft.com/office/drawing/2014/main" id="{4E688900-CF50-4051-8987-2384ED872FF1}"/>
              </a:ext>
            </a:extLst>
          </p:cNvPr>
          <p:cNvGraphicFramePr>
            <a:graphicFrameLocks noGrp="1"/>
          </p:cNvGraphicFramePr>
          <p:nvPr>
            <p:extLst>
              <p:ext uri="{D42A27DB-BD31-4B8C-83A1-F6EECF244321}">
                <p14:modId xmlns:p14="http://schemas.microsoft.com/office/powerpoint/2010/main" val="1351327161"/>
              </p:ext>
            </p:extLst>
          </p:nvPr>
        </p:nvGraphicFramePr>
        <p:xfrm>
          <a:off x="6912498" y="3650362"/>
          <a:ext cx="4593702" cy="1112520"/>
        </p:xfrm>
        <a:graphic>
          <a:graphicData uri="http://schemas.openxmlformats.org/drawingml/2006/table">
            <a:tbl>
              <a:tblPr firstRow="1" bandRow="1">
                <a:tableStyleId>{5C22544A-7EE6-4342-B048-85BDC9FD1C3A}</a:tableStyleId>
              </a:tblPr>
              <a:tblGrid>
                <a:gridCol w="2296851">
                  <a:extLst>
                    <a:ext uri="{9D8B030D-6E8A-4147-A177-3AD203B41FA5}">
                      <a16:colId xmlns:a16="http://schemas.microsoft.com/office/drawing/2014/main" val="553997536"/>
                    </a:ext>
                  </a:extLst>
                </a:gridCol>
                <a:gridCol w="2296851">
                  <a:extLst>
                    <a:ext uri="{9D8B030D-6E8A-4147-A177-3AD203B41FA5}">
                      <a16:colId xmlns:a16="http://schemas.microsoft.com/office/drawing/2014/main" val="289041814"/>
                    </a:ext>
                  </a:extLst>
                </a:gridCol>
              </a:tblGrid>
              <a:tr h="370840">
                <a:tc>
                  <a:txBody>
                    <a:bodyPr/>
                    <a:lstStyle/>
                    <a:p>
                      <a:r>
                        <a:rPr lang="fr-FR" dirty="0"/>
                        <a:t>Entête 1</a:t>
                      </a:r>
                    </a:p>
                  </a:txBody>
                  <a:tcPr/>
                </a:tc>
                <a:tc>
                  <a:txBody>
                    <a:bodyPr/>
                    <a:lstStyle/>
                    <a:p>
                      <a:r>
                        <a:rPr lang="fr-FR" dirty="0"/>
                        <a:t>Entête 2</a:t>
                      </a:r>
                    </a:p>
                  </a:txBody>
                  <a:tcPr/>
                </a:tc>
                <a:extLst>
                  <a:ext uri="{0D108BD9-81ED-4DB2-BD59-A6C34878D82A}">
                    <a16:rowId xmlns:a16="http://schemas.microsoft.com/office/drawing/2014/main" val="4210719881"/>
                  </a:ext>
                </a:extLst>
              </a:tr>
              <a:tr h="370840">
                <a:tc>
                  <a:txBody>
                    <a:bodyPr/>
                    <a:lstStyle/>
                    <a:p>
                      <a:r>
                        <a:rPr lang="fr-FR" dirty="0"/>
                        <a:t>Ligne 1, col 1</a:t>
                      </a:r>
                    </a:p>
                  </a:txBody>
                  <a:tcPr/>
                </a:tc>
                <a:tc>
                  <a:txBody>
                    <a:bodyPr/>
                    <a:lstStyle/>
                    <a:p>
                      <a:r>
                        <a:rPr lang="fr-FR" dirty="0"/>
                        <a:t>Ligne 1, col 2</a:t>
                      </a:r>
                    </a:p>
                  </a:txBody>
                  <a:tcPr/>
                </a:tc>
                <a:extLst>
                  <a:ext uri="{0D108BD9-81ED-4DB2-BD59-A6C34878D82A}">
                    <a16:rowId xmlns:a16="http://schemas.microsoft.com/office/drawing/2014/main" val="3268704318"/>
                  </a:ext>
                </a:extLst>
              </a:tr>
              <a:tr h="370840">
                <a:tc>
                  <a:txBody>
                    <a:bodyPr/>
                    <a:lstStyle/>
                    <a:p>
                      <a:r>
                        <a:rPr lang="fr-FR" dirty="0"/>
                        <a:t>Ligne 2, col 1</a:t>
                      </a:r>
                    </a:p>
                  </a:txBody>
                  <a:tcPr/>
                </a:tc>
                <a:tc>
                  <a:txBody>
                    <a:bodyPr/>
                    <a:lstStyle/>
                    <a:p>
                      <a:r>
                        <a:rPr lang="fr-FR" dirty="0"/>
                        <a:t>Ligne 2, col 2</a:t>
                      </a:r>
                    </a:p>
                  </a:txBody>
                  <a:tcPr/>
                </a:tc>
                <a:extLst>
                  <a:ext uri="{0D108BD9-81ED-4DB2-BD59-A6C34878D82A}">
                    <a16:rowId xmlns:a16="http://schemas.microsoft.com/office/drawing/2014/main" val="3826198502"/>
                  </a:ext>
                </a:extLst>
              </a:tr>
            </a:tbl>
          </a:graphicData>
        </a:graphic>
      </p:graphicFrame>
    </p:spTree>
    <p:extLst>
      <p:ext uri="{BB962C8B-B14F-4D97-AF65-F5344CB8AC3E}">
        <p14:creationId xmlns:p14="http://schemas.microsoft.com/office/powerpoint/2010/main" val="488034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Tableaux</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5643979" cy="4024125"/>
          </a:xfrm>
        </p:spPr>
        <p:txBody>
          <a:bodyPr>
            <a:normAutofit fontScale="85000" lnSpcReduction="20000"/>
          </a:bodyPr>
          <a:lstStyle/>
          <a:p>
            <a:pPr marL="0" indent="0">
              <a:spcBef>
                <a:spcPts val="0"/>
              </a:spcBef>
              <a:buNone/>
            </a:pPr>
            <a:r>
              <a:rPr lang="fr-FR" dirty="0">
                <a:latin typeface="Courier New" panose="02070309020205020404" pitchFamily="49" charset="0"/>
                <a:cs typeface="Courier New" panose="02070309020205020404" pitchFamily="49" charset="0"/>
              </a:rPr>
              <a:t>&lt;</a:t>
            </a:r>
            <a:r>
              <a:rPr lang="fr-FR" b="1" dirty="0">
                <a:solidFill>
                  <a:schemeClr val="accent6">
                    <a:lumMod val="75000"/>
                  </a:schemeClr>
                </a:solidFill>
                <a:latin typeface="Courier New" panose="02070309020205020404" pitchFamily="49" charset="0"/>
                <a:cs typeface="Courier New" panose="02070309020205020404" pitchFamily="49" charset="0"/>
              </a:rPr>
              <a:t>table</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solidFill>
                  <a:schemeClr val="accent6">
                    <a:lumMod val="75000"/>
                  </a:schemeClr>
                </a:solidFill>
                <a:latin typeface="Courier New" panose="02070309020205020404" pitchFamily="49" charset="0"/>
                <a:cs typeface="Courier New" panose="02070309020205020404" pitchFamily="49" charset="0"/>
              </a:rPr>
              <a:t>thead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&gt;Entête 1&lt;/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&gt;Entête 2&lt;/</a:t>
            </a:r>
            <a:r>
              <a:rPr lang="fr-FR" b="1" dirty="0">
                <a:solidFill>
                  <a:schemeClr val="accent6">
                    <a:lumMod val="75000"/>
                  </a:schemeClr>
                </a:solidFill>
                <a:latin typeface="Courier New" panose="02070309020205020404" pitchFamily="49" charset="0"/>
                <a:cs typeface="Courier New" panose="02070309020205020404" pitchFamily="49" charset="0"/>
              </a:rPr>
              <a:t>th</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solidFill>
                  <a:schemeClr val="accent6">
                    <a:lumMod val="75000"/>
                  </a:schemeClr>
                </a:solidFill>
                <a:latin typeface="Courier New" panose="02070309020205020404" pitchFamily="49" charset="0"/>
                <a:cs typeface="Courier New" panose="02070309020205020404" pitchFamily="49" charset="0"/>
              </a:rPr>
              <a:t>thead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solidFill>
                  <a:schemeClr val="accent6">
                    <a:lumMod val="75000"/>
                  </a:schemeClr>
                </a:solidFill>
                <a:latin typeface="Courier New" panose="02070309020205020404" pitchFamily="49" charset="0"/>
                <a:cs typeface="Courier New" panose="02070309020205020404" pitchFamily="49" charset="0"/>
              </a:rPr>
              <a:t>tbody</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1, col 1&lt;/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1, col 2&lt;/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2, col 1&lt;/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&gt;Ligne 2, col 2&lt;/</a:t>
            </a:r>
            <a:r>
              <a:rPr lang="fr-FR" b="1" dirty="0">
                <a:solidFill>
                  <a:schemeClr val="accent6">
                    <a:lumMod val="75000"/>
                  </a:schemeClr>
                </a:solidFill>
                <a:latin typeface="Courier New" panose="02070309020205020404" pitchFamily="49" charset="0"/>
                <a:cs typeface="Courier New" panose="02070309020205020404" pitchFamily="49" charset="0"/>
              </a:rPr>
              <a:t>td</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a:solidFill>
                  <a:schemeClr val="accent6">
                    <a:lumMod val="75000"/>
                  </a:schemeClr>
                </a:solidFill>
                <a:latin typeface="Courier New" panose="02070309020205020404" pitchFamily="49" charset="0"/>
                <a:cs typeface="Courier New" panose="02070309020205020404" pitchFamily="49" charset="0"/>
              </a:rPr>
              <a:t>tr</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  &lt;/</a:t>
            </a:r>
            <a:r>
              <a:rPr lang="fr-FR" b="1" dirty="0" err="1">
                <a:solidFill>
                  <a:schemeClr val="accent6">
                    <a:lumMod val="75000"/>
                  </a:schemeClr>
                </a:solidFill>
                <a:latin typeface="Courier New" panose="02070309020205020404" pitchFamily="49" charset="0"/>
                <a:cs typeface="Courier New" panose="02070309020205020404" pitchFamily="49" charset="0"/>
              </a:rPr>
              <a:t>tbody</a:t>
            </a:r>
            <a:r>
              <a:rPr lang="fr-FR" dirty="0">
                <a:latin typeface="Courier New" panose="02070309020205020404" pitchFamily="49" charset="0"/>
                <a:cs typeface="Courier New" panose="02070309020205020404" pitchFamily="49" charset="0"/>
              </a:rPr>
              <a:t>&gt;</a:t>
            </a:r>
          </a:p>
          <a:p>
            <a:pPr marL="0" indent="0">
              <a:spcBef>
                <a:spcPts val="0"/>
              </a:spcBef>
              <a:buNone/>
            </a:pPr>
            <a:r>
              <a:rPr lang="fr-FR" dirty="0">
                <a:latin typeface="Courier New" panose="02070309020205020404" pitchFamily="49" charset="0"/>
                <a:cs typeface="Courier New" panose="02070309020205020404" pitchFamily="49" charset="0"/>
              </a:rPr>
              <a:t>&lt;/</a:t>
            </a:r>
            <a:r>
              <a:rPr lang="fr-FR" b="1" dirty="0">
                <a:solidFill>
                  <a:schemeClr val="accent6">
                    <a:lumMod val="75000"/>
                  </a:schemeClr>
                </a:solidFill>
                <a:latin typeface="Courier New" panose="02070309020205020404" pitchFamily="49" charset="0"/>
                <a:cs typeface="Courier New" panose="02070309020205020404" pitchFamily="49" charset="0"/>
              </a:rPr>
              <a:t>table</a:t>
            </a:r>
            <a:r>
              <a:rPr lang="fr-FR" dirty="0">
                <a:latin typeface="Courier New" panose="02070309020205020404" pitchFamily="49" charset="0"/>
                <a:cs typeface="Courier New" panose="02070309020205020404" pitchFamily="49" charset="0"/>
              </a:rPr>
              <a:t>&gt;</a:t>
            </a:r>
          </a:p>
        </p:txBody>
      </p:sp>
      <p:graphicFrame>
        <p:nvGraphicFramePr>
          <p:cNvPr id="5" name="Tableau 4">
            <a:extLst>
              <a:ext uri="{FF2B5EF4-FFF2-40B4-BE49-F238E27FC236}">
                <a16:creationId xmlns:a16="http://schemas.microsoft.com/office/drawing/2014/main" id="{4E688900-CF50-4051-8987-2384ED872FF1}"/>
              </a:ext>
            </a:extLst>
          </p:cNvPr>
          <p:cNvGraphicFramePr>
            <a:graphicFrameLocks noGrp="1"/>
          </p:cNvGraphicFramePr>
          <p:nvPr/>
        </p:nvGraphicFramePr>
        <p:xfrm>
          <a:off x="6912498" y="3650362"/>
          <a:ext cx="4593702" cy="1112520"/>
        </p:xfrm>
        <a:graphic>
          <a:graphicData uri="http://schemas.openxmlformats.org/drawingml/2006/table">
            <a:tbl>
              <a:tblPr firstRow="1" bandRow="1">
                <a:tableStyleId>{5C22544A-7EE6-4342-B048-85BDC9FD1C3A}</a:tableStyleId>
              </a:tblPr>
              <a:tblGrid>
                <a:gridCol w="2296851">
                  <a:extLst>
                    <a:ext uri="{9D8B030D-6E8A-4147-A177-3AD203B41FA5}">
                      <a16:colId xmlns:a16="http://schemas.microsoft.com/office/drawing/2014/main" val="553997536"/>
                    </a:ext>
                  </a:extLst>
                </a:gridCol>
                <a:gridCol w="2296851">
                  <a:extLst>
                    <a:ext uri="{9D8B030D-6E8A-4147-A177-3AD203B41FA5}">
                      <a16:colId xmlns:a16="http://schemas.microsoft.com/office/drawing/2014/main" val="289041814"/>
                    </a:ext>
                  </a:extLst>
                </a:gridCol>
              </a:tblGrid>
              <a:tr h="370840">
                <a:tc>
                  <a:txBody>
                    <a:bodyPr/>
                    <a:lstStyle/>
                    <a:p>
                      <a:r>
                        <a:rPr lang="fr-FR" dirty="0"/>
                        <a:t>Entête 1</a:t>
                      </a:r>
                    </a:p>
                  </a:txBody>
                  <a:tcPr/>
                </a:tc>
                <a:tc>
                  <a:txBody>
                    <a:bodyPr/>
                    <a:lstStyle/>
                    <a:p>
                      <a:r>
                        <a:rPr lang="fr-FR" dirty="0"/>
                        <a:t>Entête 2</a:t>
                      </a:r>
                    </a:p>
                  </a:txBody>
                  <a:tcPr/>
                </a:tc>
                <a:extLst>
                  <a:ext uri="{0D108BD9-81ED-4DB2-BD59-A6C34878D82A}">
                    <a16:rowId xmlns:a16="http://schemas.microsoft.com/office/drawing/2014/main" val="4210719881"/>
                  </a:ext>
                </a:extLst>
              </a:tr>
              <a:tr h="370840">
                <a:tc>
                  <a:txBody>
                    <a:bodyPr/>
                    <a:lstStyle/>
                    <a:p>
                      <a:r>
                        <a:rPr lang="fr-FR" dirty="0"/>
                        <a:t>Ligne 1, col 1</a:t>
                      </a:r>
                    </a:p>
                  </a:txBody>
                  <a:tcPr/>
                </a:tc>
                <a:tc>
                  <a:txBody>
                    <a:bodyPr/>
                    <a:lstStyle/>
                    <a:p>
                      <a:r>
                        <a:rPr lang="fr-FR" dirty="0"/>
                        <a:t>Ligne 1, col 2</a:t>
                      </a:r>
                    </a:p>
                  </a:txBody>
                  <a:tcPr/>
                </a:tc>
                <a:extLst>
                  <a:ext uri="{0D108BD9-81ED-4DB2-BD59-A6C34878D82A}">
                    <a16:rowId xmlns:a16="http://schemas.microsoft.com/office/drawing/2014/main" val="3268704318"/>
                  </a:ext>
                </a:extLst>
              </a:tr>
              <a:tr h="370840">
                <a:tc>
                  <a:txBody>
                    <a:bodyPr/>
                    <a:lstStyle/>
                    <a:p>
                      <a:r>
                        <a:rPr lang="fr-FR" dirty="0"/>
                        <a:t>Ligne 2, col 1</a:t>
                      </a:r>
                    </a:p>
                  </a:txBody>
                  <a:tcPr/>
                </a:tc>
                <a:tc>
                  <a:txBody>
                    <a:bodyPr/>
                    <a:lstStyle/>
                    <a:p>
                      <a:r>
                        <a:rPr lang="fr-FR" dirty="0"/>
                        <a:t>Ligne 2, col 2</a:t>
                      </a:r>
                    </a:p>
                  </a:txBody>
                  <a:tcPr/>
                </a:tc>
                <a:extLst>
                  <a:ext uri="{0D108BD9-81ED-4DB2-BD59-A6C34878D82A}">
                    <a16:rowId xmlns:a16="http://schemas.microsoft.com/office/drawing/2014/main" val="3826198502"/>
                  </a:ext>
                </a:extLst>
              </a:tr>
            </a:tbl>
          </a:graphicData>
        </a:graphic>
      </p:graphicFrame>
    </p:spTree>
    <p:extLst>
      <p:ext uri="{BB962C8B-B14F-4D97-AF65-F5344CB8AC3E}">
        <p14:creationId xmlns:p14="http://schemas.microsoft.com/office/powerpoint/2010/main" val="327397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Formulaires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85800" y="2194560"/>
            <a:ext cx="7472779" cy="4024125"/>
          </a:xfrm>
        </p:spPr>
        <p:txBody>
          <a:bodyPr>
            <a:normAutofit/>
          </a:bodyPr>
          <a:lstStyle/>
          <a:p>
            <a:pPr marL="0" indent="0">
              <a:spcBef>
                <a:spcPts val="0"/>
              </a:spcBef>
              <a:buNone/>
            </a:pPr>
            <a:r>
              <a:rPr lang="fr-FR" sz="1600" dirty="0">
                <a:latin typeface="Courier New" panose="02070309020205020404" pitchFamily="49" charset="0"/>
                <a:cs typeface="Courier New" panose="02070309020205020404" pitchFamily="49" charset="0"/>
              </a:rPr>
              <a:t>&lt;</a:t>
            </a:r>
            <a:r>
              <a:rPr lang="fr-FR" sz="1600" b="1" dirty="0" err="1">
                <a:solidFill>
                  <a:schemeClr val="accent6">
                    <a:lumMod val="75000"/>
                  </a:schemeClr>
                </a:solidFill>
                <a:latin typeface="Courier New" panose="02070309020205020404" pitchFamily="49" charset="0"/>
                <a:cs typeface="Courier New" panose="02070309020205020404" pitchFamily="49" charset="0"/>
              </a:rPr>
              <a:t>form</a:t>
            </a:r>
            <a:r>
              <a:rPr lang="fr-FR" sz="1600" dirty="0">
                <a:latin typeface="Courier New" panose="02070309020205020404" pitchFamily="49" charset="0"/>
                <a:cs typeface="Courier New" panose="02070309020205020404" pitchFamily="49" charset="0"/>
              </a:rPr>
              <a:t> </a:t>
            </a:r>
            <a:r>
              <a:rPr lang="fr-FR" sz="1600" dirty="0" err="1">
                <a:solidFill>
                  <a:schemeClr val="accent1">
                    <a:lumMod val="75000"/>
                  </a:schemeClr>
                </a:solidFill>
                <a:latin typeface="Courier New" panose="02070309020205020404" pitchFamily="49" charset="0"/>
                <a:cs typeface="Courier New" panose="02070309020205020404" pitchFamily="49" charset="0"/>
              </a:rPr>
              <a:t>method</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POST</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action</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signup</a:t>
            </a:r>
            <a:r>
              <a:rPr lang="fr-FR" sz="1600" dirty="0" err="1">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php</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for</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email</a:t>
            </a:r>
            <a:r>
              <a:rPr lang="fr-FR" sz="1600" dirty="0">
                <a:latin typeface="Courier New" panose="02070309020205020404" pitchFamily="49" charset="0"/>
                <a:cs typeface="Courier New" panose="02070309020205020404" pitchFamily="49" charset="0"/>
              </a:rPr>
              <a:t>"&gt;Email&lt;/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input</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id</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email</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type</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email</a:t>
            </a:r>
            <a:r>
              <a:rPr lang="fr-FR" sz="1600" dirty="0">
                <a:latin typeface="Courier New" panose="02070309020205020404" pitchFamily="49" charset="0"/>
                <a:cs typeface="Courier New" panose="02070309020205020404" pitchFamily="49" charset="0"/>
              </a:rPr>
              <a:t>" </a:t>
            </a:r>
            <a:r>
              <a:rPr lang="fr-FR" sz="1600" dirty="0" err="1">
                <a:solidFill>
                  <a:schemeClr val="accent1">
                    <a:lumMod val="75000"/>
                  </a:schemeClr>
                </a:solidFill>
                <a:latin typeface="Courier New" panose="02070309020205020404" pitchFamily="49" charset="0"/>
                <a:cs typeface="Courier New" panose="02070309020205020404" pitchFamily="49" charset="0"/>
              </a:rPr>
              <a:t>name</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email</a:t>
            </a:r>
            <a:r>
              <a:rPr lang="fr-FR" sz="1600" dirty="0">
                <a:latin typeface="Courier New" panose="02070309020205020404" pitchFamily="49" charset="0"/>
                <a:cs typeface="Courier New" panose="02070309020205020404" pitchFamily="49" charset="0"/>
              </a:rPr>
              <a:t>" /&gt;&lt;</a:t>
            </a:r>
            <a:r>
              <a:rPr lang="fr-FR" sz="1600" b="1" dirty="0" err="1">
                <a:solidFill>
                  <a:schemeClr val="accent6">
                    <a:lumMod val="75000"/>
                  </a:schemeClr>
                </a:solidFill>
                <a:latin typeface="Courier New" panose="02070309020205020404" pitchFamily="49" charset="0"/>
                <a:cs typeface="Courier New" panose="02070309020205020404" pitchFamily="49" charset="0"/>
              </a:rPr>
              <a:t>br</a:t>
            </a:r>
            <a:r>
              <a:rPr lang="fr-FR" sz="1600" dirty="0">
                <a:latin typeface="Courier New" panose="02070309020205020404" pitchFamily="49" charset="0"/>
                <a:cs typeface="Courier New" panose="02070309020205020404" pitchFamily="49" charset="0"/>
              </a:rPr>
              <a:t> /&gt;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for</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pass</a:t>
            </a:r>
            <a:r>
              <a:rPr lang="fr-FR" sz="1600" dirty="0">
                <a:latin typeface="Courier New" panose="02070309020205020404" pitchFamily="49" charset="0"/>
                <a:cs typeface="Courier New" panose="02070309020205020404" pitchFamily="49" charset="0"/>
              </a:rPr>
              <a:t>"&gt;Mot de passe&lt;/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input</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id</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pass</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type</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password</a:t>
            </a:r>
            <a:r>
              <a:rPr lang="fr-FR" sz="1600" dirty="0">
                <a:latin typeface="Courier New" panose="02070309020205020404" pitchFamily="49" charset="0"/>
                <a:cs typeface="Courier New" panose="02070309020205020404" pitchFamily="49" charset="0"/>
              </a:rPr>
              <a:t>" </a:t>
            </a:r>
            <a:r>
              <a:rPr lang="fr-FR" sz="1600" dirty="0" err="1">
                <a:solidFill>
                  <a:schemeClr val="accent1">
                    <a:lumMod val="75000"/>
                  </a:schemeClr>
                </a:solidFill>
                <a:latin typeface="Courier New" panose="02070309020205020404" pitchFamily="49" charset="0"/>
                <a:cs typeface="Courier New" panose="02070309020205020404" pitchFamily="49" charset="0"/>
              </a:rPr>
              <a:t>name</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pass</a:t>
            </a:r>
            <a:r>
              <a:rPr lang="fr-FR" sz="1600" dirty="0">
                <a:latin typeface="Courier New" panose="02070309020205020404" pitchFamily="49" charset="0"/>
                <a:cs typeface="Courier New" panose="02070309020205020404" pitchFamily="49" charset="0"/>
              </a:rPr>
              <a:t>" /&gt;&lt;</a:t>
            </a:r>
            <a:r>
              <a:rPr lang="fr-FR" sz="1600" b="1" dirty="0" err="1">
                <a:solidFill>
                  <a:schemeClr val="accent6">
                    <a:lumMod val="75000"/>
                  </a:schemeClr>
                </a:solidFill>
                <a:latin typeface="Courier New" panose="02070309020205020404" pitchFamily="49" charset="0"/>
                <a:cs typeface="Courier New" panose="02070309020205020404" pitchFamily="49" charset="0"/>
              </a:rPr>
              <a:t>br</a:t>
            </a:r>
            <a:r>
              <a:rPr lang="fr-FR" sz="1600" dirty="0">
                <a:latin typeface="Courier New" panose="02070309020205020404" pitchFamily="49" charset="0"/>
                <a:cs typeface="Courier New" panose="02070309020205020404" pitchFamily="49" charset="0"/>
              </a:rPr>
              <a:t> /&gt;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for</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country</a:t>
            </a:r>
            <a:r>
              <a:rPr lang="fr-FR" sz="1600" dirty="0">
                <a:latin typeface="Courier New" panose="02070309020205020404" pitchFamily="49" charset="0"/>
                <a:cs typeface="Courier New" panose="02070309020205020404" pitchFamily="49" charset="0"/>
              </a:rPr>
              <a:t>"&gt;Pays&lt;/</a:t>
            </a:r>
            <a:r>
              <a:rPr lang="fr-FR" sz="1600" b="1" dirty="0">
                <a:solidFill>
                  <a:schemeClr val="accent6">
                    <a:lumMod val="75000"/>
                  </a:schemeClr>
                </a:solidFill>
                <a:latin typeface="Courier New" panose="02070309020205020404" pitchFamily="49" charset="0"/>
                <a:cs typeface="Courier New" panose="02070309020205020404" pitchFamily="49" charset="0"/>
              </a:rPr>
              <a:t>label</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select</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id</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country</a:t>
            </a:r>
            <a:r>
              <a:rPr lang="fr-FR" sz="1600" dirty="0">
                <a:latin typeface="Courier New" panose="02070309020205020404" pitchFamily="49" charset="0"/>
                <a:cs typeface="Courier New" panose="02070309020205020404" pitchFamily="49" charset="0"/>
              </a:rPr>
              <a:t>" </a:t>
            </a:r>
            <a:r>
              <a:rPr lang="fr-FR" sz="1600" dirty="0" err="1">
                <a:solidFill>
                  <a:schemeClr val="accent1">
                    <a:lumMod val="75000"/>
                  </a:schemeClr>
                </a:solidFill>
                <a:latin typeface="Courier New" panose="02070309020205020404" pitchFamily="49" charset="0"/>
                <a:cs typeface="Courier New" panose="02070309020205020404" pitchFamily="49" charset="0"/>
              </a:rPr>
              <a:t>name</a:t>
            </a:r>
            <a:r>
              <a:rPr lang="fr-FR" sz="1600" dirty="0">
                <a:latin typeface="Courier New" panose="02070309020205020404" pitchFamily="49" charset="0"/>
                <a:cs typeface="Courier New" panose="02070309020205020404" pitchFamily="49" charset="0"/>
              </a:rPr>
              <a:t>="</a:t>
            </a:r>
            <a:r>
              <a:rPr lang="fr-FR" sz="1600" b="1" dirty="0">
                <a:solidFill>
                  <a:schemeClr val="accent4">
                    <a:lumMod val="50000"/>
                  </a:schemeClr>
                </a:solidFill>
                <a:latin typeface="Courier New" panose="02070309020205020404" pitchFamily="49" charset="0"/>
                <a:cs typeface="Courier New" panose="02070309020205020404" pitchFamily="49" charset="0"/>
              </a:rPr>
              <a:t>country</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option</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value</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fr</a:t>
            </a:r>
            <a:r>
              <a:rPr lang="fr-FR" sz="1600" dirty="0">
                <a:latin typeface="Courier New" panose="02070309020205020404" pitchFamily="49" charset="0"/>
                <a:cs typeface="Courier New" panose="02070309020205020404" pitchFamily="49" charset="0"/>
              </a:rPr>
              <a:t>"&gt;France&lt;/</a:t>
            </a:r>
            <a:r>
              <a:rPr lang="fr-FR" sz="1600" b="1" dirty="0">
                <a:solidFill>
                  <a:schemeClr val="accent6">
                    <a:lumMod val="75000"/>
                  </a:schemeClr>
                </a:solidFill>
                <a:latin typeface="Courier New" panose="02070309020205020404" pitchFamily="49" charset="0"/>
                <a:cs typeface="Courier New" panose="02070309020205020404" pitchFamily="49" charset="0"/>
              </a:rPr>
              <a:t>option</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option</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value</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ch</a:t>
            </a:r>
            <a:r>
              <a:rPr lang="fr-FR" sz="1600" dirty="0">
                <a:latin typeface="Courier New" panose="02070309020205020404" pitchFamily="49" charset="0"/>
                <a:cs typeface="Courier New" panose="02070309020205020404" pitchFamily="49" charset="0"/>
              </a:rPr>
              <a:t>"&gt;Suisse&lt;/</a:t>
            </a:r>
            <a:r>
              <a:rPr lang="fr-FR" sz="1600" b="1" dirty="0">
                <a:solidFill>
                  <a:schemeClr val="accent6">
                    <a:lumMod val="75000"/>
                  </a:schemeClr>
                </a:solidFill>
                <a:latin typeface="Courier New" panose="02070309020205020404" pitchFamily="49" charset="0"/>
                <a:cs typeface="Courier New" panose="02070309020205020404" pitchFamily="49" charset="0"/>
              </a:rPr>
              <a:t>option</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select</a:t>
            </a:r>
            <a:r>
              <a:rPr lang="fr-FR" sz="1600" dirty="0">
                <a:latin typeface="Courier New" panose="02070309020205020404" pitchFamily="49" charset="0"/>
                <a:cs typeface="Courier New" panose="02070309020205020404" pitchFamily="49" charset="0"/>
              </a:rPr>
              <a:t>&gt;</a:t>
            </a:r>
          </a:p>
          <a:p>
            <a:pPr marL="0" indent="0">
              <a:spcBef>
                <a:spcPts val="0"/>
              </a:spcBef>
              <a:buNone/>
            </a:pPr>
            <a:r>
              <a:rPr lang="fr-FR" sz="1600" dirty="0">
                <a:latin typeface="Courier New" panose="02070309020205020404" pitchFamily="49" charset="0"/>
                <a:cs typeface="Courier New" panose="02070309020205020404" pitchFamily="49" charset="0"/>
              </a:rPr>
              <a:t>  &lt;</a:t>
            </a:r>
            <a:r>
              <a:rPr lang="fr-FR" sz="1600" b="1" dirty="0">
                <a:solidFill>
                  <a:schemeClr val="accent6">
                    <a:lumMod val="75000"/>
                  </a:schemeClr>
                </a:solidFill>
                <a:latin typeface="Courier New" panose="02070309020205020404" pitchFamily="49" charset="0"/>
                <a:cs typeface="Courier New" panose="02070309020205020404" pitchFamily="49" charset="0"/>
              </a:rPr>
              <a:t>input</a:t>
            </a:r>
            <a:r>
              <a:rPr lang="fr-FR" sz="1600" dirty="0">
                <a:latin typeface="Courier New" panose="02070309020205020404" pitchFamily="49" charset="0"/>
                <a:cs typeface="Courier New" panose="02070309020205020404" pitchFamily="49" charset="0"/>
              </a:rPr>
              <a:t> </a:t>
            </a:r>
            <a:r>
              <a:rPr lang="fr-FR" sz="1600" dirty="0">
                <a:solidFill>
                  <a:schemeClr val="accent1">
                    <a:lumMod val="75000"/>
                  </a:schemeClr>
                </a:solidFill>
                <a:latin typeface="Courier New" panose="02070309020205020404" pitchFamily="49" charset="0"/>
                <a:cs typeface="Courier New" panose="02070309020205020404" pitchFamily="49" charset="0"/>
              </a:rPr>
              <a:t>type</a:t>
            </a:r>
            <a:r>
              <a:rPr lang="fr-FR" sz="1600" dirty="0">
                <a:latin typeface="Courier New" panose="02070309020205020404" pitchFamily="49" charset="0"/>
                <a:cs typeface="Courier New" panose="02070309020205020404" pitchFamily="49" charset="0"/>
              </a:rPr>
              <a:t>="</a:t>
            </a:r>
            <a:r>
              <a:rPr lang="fr-FR" sz="1600" b="1" dirty="0" err="1">
                <a:solidFill>
                  <a:schemeClr val="accent4">
                    <a:lumMod val="50000"/>
                  </a:schemeClr>
                </a:solidFill>
                <a:latin typeface="Courier New" panose="02070309020205020404" pitchFamily="49" charset="0"/>
                <a:cs typeface="Courier New" panose="02070309020205020404" pitchFamily="49" charset="0"/>
              </a:rPr>
              <a:t>submit</a:t>
            </a:r>
            <a:r>
              <a:rPr lang="fr-FR" sz="1600" dirty="0">
                <a:latin typeface="Courier New" panose="02070309020205020404" pitchFamily="49" charset="0"/>
                <a:cs typeface="Courier New" panose="02070309020205020404" pitchFamily="49" charset="0"/>
              </a:rPr>
              <a:t>" /&gt;</a:t>
            </a:r>
          </a:p>
          <a:p>
            <a:pPr marL="0" indent="0">
              <a:spcBef>
                <a:spcPts val="0"/>
              </a:spcBef>
              <a:buNone/>
            </a:pPr>
            <a:r>
              <a:rPr lang="fr-FR" sz="1600" dirty="0">
                <a:latin typeface="Courier New" panose="02070309020205020404" pitchFamily="49" charset="0"/>
                <a:cs typeface="Courier New" panose="02070309020205020404" pitchFamily="49" charset="0"/>
              </a:rPr>
              <a:t>&lt;/</a:t>
            </a:r>
            <a:r>
              <a:rPr lang="fr-FR" sz="1600" b="1" dirty="0" err="1">
                <a:solidFill>
                  <a:schemeClr val="accent6">
                    <a:lumMod val="75000"/>
                  </a:schemeClr>
                </a:solidFill>
                <a:latin typeface="Courier New" panose="02070309020205020404" pitchFamily="49" charset="0"/>
                <a:cs typeface="Courier New" panose="02070309020205020404" pitchFamily="49" charset="0"/>
              </a:rPr>
              <a:t>form</a:t>
            </a:r>
            <a:r>
              <a:rPr lang="fr-FR" sz="1600" dirty="0">
                <a:latin typeface="Courier New" panose="02070309020205020404" pitchFamily="49" charset="0"/>
                <a:cs typeface="Courier New" panose="02070309020205020404" pitchFamily="49" charset="0"/>
              </a:rPr>
              <a:t>&gt;</a:t>
            </a:r>
          </a:p>
        </p:txBody>
      </p:sp>
      <p:pic>
        <p:nvPicPr>
          <p:cNvPr id="4" name="Image 3">
            <a:extLst>
              <a:ext uri="{FF2B5EF4-FFF2-40B4-BE49-F238E27FC236}">
                <a16:creationId xmlns:a16="http://schemas.microsoft.com/office/drawing/2014/main" id="{E842C6C1-434A-4EF2-84AA-66D4BCEDF2B1}"/>
              </a:ext>
            </a:extLst>
          </p:cNvPr>
          <p:cNvPicPr>
            <a:picLocks noChangeAspect="1"/>
          </p:cNvPicPr>
          <p:nvPr/>
        </p:nvPicPr>
        <p:blipFill>
          <a:blip r:embed="rId2"/>
          <a:stretch>
            <a:fillRect/>
          </a:stretch>
        </p:blipFill>
        <p:spPr>
          <a:xfrm>
            <a:off x="8224258" y="3429000"/>
            <a:ext cx="3967742" cy="1203071"/>
          </a:xfrm>
          <a:prstGeom prst="rect">
            <a:avLst/>
          </a:prstGeom>
        </p:spPr>
      </p:pic>
    </p:spTree>
    <p:extLst>
      <p:ext uri="{BB962C8B-B14F-4D97-AF65-F5344CB8AC3E}">
        <p14:creationId xmlns:p14="http://schemas.microsoft.com/office/powerpoint/2010/main" val="1100318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446CFC-E9D8-4582-8C26-7744EDE8E489}"/>
              </a:ext>
            </a:extLst>
          </p:cNvPr>
          <p:cNvSpPr>
            <a:spLocks noGrp="1"/>
          </p:cNvSpPr>
          <p:nvPr>
            <p:ph type="title"/>
          </p:nvPr>
        </p:nvSpPr>
        <p:spPr/>
        <p:txBody>
          <a:bodyPr/>
          <a:lstStyle/>
          <a:p>
            <a:r>
              <a:rPr lang="fr-FR" dirty="0"/>
              <a:t>Formulaires</a:t>
            </a:r>
          </a:p>
        </p:txBody>
      </p:sp>
      <p:sp>
        <p:nvSpPr>
          <p:cNvPr id="3" name="Espace réservé du contenu 2">
            <a:extLst>
              <a:ext uri="{FF2B5EF4-FFF2-40B4-BE49-F238E27FC236}">
                <a16:creationId xmlns:a16="http://schemas.microsoft.com/office/drawing/2014/main" id="{BA0CAAD7-4A74-4169-AD22-B98BB913D042}"/>
              </a:ext>
            </a:extLst>
          </p:cNvPr>
          <p:cNvSpPr>
            <a:spLocks noGrp="1"/>
          </p:cNvSpPr>
          <p:nvPr>
            <p:ph idx="1"/>
          </p:nvPr>
        </p:nvSpPr>
        <p:spPr/>
        <p:txBody>
          <a:bodyPr/>
          <a:lstStyle/>
          <a:p>
            <a:r>
              <a:rPr lang="fr-FR" dirty="0"/>
              <a:t>Les différents types de champs de formulaires sont :</a:t>
            </a:r>
          </a:p>
          <a:p>
            <a:pPr lvl="1"/>
            <a:r>
              <a:rPr lang="fr-FR" dirty="0"/>
              <a:t>Champs simple </a:t>
            </a:r>
            <a:r>
              <a:rPr lang="fr-FR" b="1" dirty="0"/>
              <a:t>&lt;input&gt;</a:t>
            </a:r>
            <a:r>
              <a:rPr lang="fr-FR" dirty="0"/>
              <a:t>, de type « </a:t>
            </a:r>
            <a:r>
              <a:rPr lang="fr-FR" dirty="0" err="1"/>
              <a:t>text</a:t>
            </a:r>
            <a:r>
              <a:rPr lang="fr-FR" dirty="0"/>
              <a:t> », « </a:t>
            </a:r>
            <a:r>
              <a:rPr lang="fr-FR" dirty="0" err="1"/>
              <a:t>password</a:t>
            </a:r>
            <a:r>
              <a:rPr lang="fr-FR" dirty="0"/>
              <a:t> », « date », « email », etc.</a:t>
            </a:r>
          </a:p>
          <a:p>
            <a:pPr lvl="1"/>
            <a:r>
              <a:rPr lang="fr-FR" dirty="0"/>
              <a:t>Champs </a:t>
            </a:r>
            <a:r>
              <a:rPr lang="fr-FR" b="1" dirty="0"/>
              <a:t>&lt;input&gt;</a:t>
            </a:r>
            <a:r>
              <a:rPr lang="fr-FR" dirty="0"/>
              <a:t>, de type « radio » ou « </a:t>
            </a:r>
            <a:r>
              <a:rPr lang="fr-FR" dirty="0" err="1"/>
              <a:t>checkbox</a:t>
            </a:r>
            <a:r>
              <a:rPr lang="fr-FR" dirty="0"/>
              <a:t> »</a:t>
            </a:r>
          </a:p>
          <a:p>
            <a:pPr lvl="1"/>
            <a:r>
              <a:rPr lang="fr-FR" dirty="0"/>
              <a:t>Liste déroulantes avec </a:t>
            </a:r>
            <a:r>
              <a:rPr lang="fr-FR" b="1" dirty="0"/>
              <a:t>&lt;select&gt;</a:t>
            </a:r>
            <a:r>
              <a:rPr lang="fr-FR" dirty="0"/>
              <a:t> et </a:t>
            </a:r>
            <a:r>
              <a:rPr lang="fr-FR" b="1" dirty="0"/>
              <a:t>&lt;option&gt;</a:t>
            </a:r>
          </a:p>
          <a:p>
            <a:pPr lvl="1"/>
            <a:r>
              <a:rPr lang="fr-FR" dirty="0"/>
              <a:t>Champs texte étendu avec </a:t>
            </a:r>
            <a:r>
              <a:rPr lang="fr-FR" b="1" dirty="0"/>
              <a:t>&lt;</a:t>
            </a:r>
            <a:r>
              <a:rPr lang="fr-FR" b="1" dirty="0" err="1"/>
              <a:t>textarea</a:t>
            </a:r>
            <a:r>
              <a:rPr lang="fr-FR" b="1" dirty="0"/>
              <a:t>&gt;</a:t>
            </a:r>
          </a:p>
          <a:p>
            <a:pPr lvl="1"/>
            <a:r>
              <a:rPr lang="fr-FR" b="1" dirty="0"/>
              <a:t>&lt;</a:t>
            </a:r>
            <a:r>
              <a:rPr lang="fr-FR" b="1" dirty="0" err="1"/>
              <a:t>button</a:t>
            </a:r>
            <a:r>
              <a:rPr lang="fr-FR" b="1" dirty="0"/>
              <a:t>&gt; </a:t>
            </a:r>
            <a:r>
              <a:rPr lang="fr-FR" dirty="0"/>
              <a:t>et </a:t>
            </a:r>
            <a:r>
              <a:rPr lang="fr-FR" b="1" dirty="0"/>
              <a:t>&lt;input type="</a:t>
            </a:r>
            <a:r>
              <a:rPr lang="fr-FR" b="1" dirty="0" err="1"/>
              <a:t>submit</a:t>
            </a:r>
            <a:r>
              <a:rPr lang="fr-FR" b="1" dirty="0"/>
              <a:t>" /&gt;</a:t>
            </a:r>
          </a:p>
          <a:p>
            <a:r>
              <a:rPr lang="fr-FR" dirty="0"/>
              <a:t>Chaque champ à remplir doit être associé à un </a:t>
            </a:r>
            <a:r>
              <a:rPr lang="fr-FR" b="1" dirty="0"/>
              <a:t>&lt;label&gt;</a:t>
            </a:r>
          </a:p>
        </p:txBody>
      </p:sp>
    </p:spTree>
    <p:extLst>
      <p:ext uri="{BB962C8B-B14F-4D97-AF65-F5344CB8AC3E}">
        <p14:creationId xmlns:p14="http://schemas.microsoft.com/office/powerpoint/2010/main" val="2590962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F555187A-AEEA-436B-9BAC-FDF850DA383C}"/>
              </a:ext>
            </a:extLst>
          </p:cNvPr>
          <p:cNvSpPr>
            <a:spLocks noGrp="1"/>
          </p:cNvSpPr>
          <p:nvPr>
            <p:ph type="title"/>
          </p:nvPr>
        </p:nvSpPr>
        <p:spPr>
          <a:xfrm>
            <a:off x="685799" y="764373"/>
            <a:ext cx="3977639" cy="1600200"/>
          </a:xfrm>
        </p:spPr>
        <p:txBody>
          <a:bodyPr anchor="b">
            <a:normAutofit/>
          </a:bodyPr>
          <a:lstStyle/>
          <a:p>
            <a:pPr algn="l"/>
            <a:r>
              <a:rPr lang="fr-FR" sz="3200"/>
              <a:t>Exercice</a:t>
            </a:r>
          </a:p>
        </p:txBody>
      </p:sp>
      <p:sp>
        <p:nvSpPr>
          <p:cNvPr id="8" name="Content Placeholder 7">
            <a:extLst>
              <a:ext uri="{FF2B5EF4-FFF2-40B4-BE49-F238E27FC236}">
                <a16:creationId xmlns:a16="http://schemas.microsoft.com/office/drawing/2014/main" id="{0B878AC1-2616-5FE8-4B24-01A4B966AB4F}"/>
              </a:ext>
            </a:extLst>
          </p:cNvPr>
          <p:cNvSpPr>
            <a:spLocks noGrp="1"/>
          </p:cNvSpPr>
          <p:nvPr>
            <p:ph idx="1"/>
          </p:nvPr>
        </p:nvSpPr>
        <p:spPr>
          <a:xfrm>
            <a:off x="685800" y="2364573"/>
            <a:ext cx="3977639" cy="3854112"/>
          </a:xfrm>
        </p:spPr>
        <p:txBody>
          <a:bodyPr>
            <a:normAutofit/>
          </a:bodyPr>
          <a:lstStyle/>
          <a:p>
            <a:r>
              <a:rPr lang="en-US" sz="1600" dirty="0" err="1"/>
              <a:t>Écrire</a:t>
            </a:r>
            <a:r>
              <a:rPr lang="en-US" sz="1600" dirty="0"/>
              <a:t> le code HTML </a:t>
            </a:r>
            <a:r>
              <a:rPr lang="en-US" sz="1600" dirty="0" err="1"/>
              <a:t>permettant</a:t>
            </a:r>
            <a:r>
              <a:rPr lang="en-US" sz="1600" dirty="0"/>
              <a:t> de </a:t>
            </a:r>
            <a:r>
              <a:rPr lang="en-US" sz="1600" dirty="0" err="1"/>
              <a:t>reproduire</a:t>
            </a:r>
            <a:r>
              <a:rPr lang="en-US" sz="1600" dirty="0"/>
              <a:t> la page ci-</a:t>
            </a:r>
            <a:r>
              <a:rPr lang="en-US" sz="1600" dirty="0" err="1"/>
              <a:t>contre</a:t>
            </a:r>
            <a:endParaRPr lang="en-US" sz="1600" dirty="0"/>
          </a:p>
        </p:txBody>
      </p:sp>
      <p:pic>
        <p:nvPicPr>
          <p:cNvPr id="4" name="Espace réservé du contenu 3">
            <a:extLst>
              <a:ext uri="{FF2B5EF4-FFF2-40B4-BE49-F238E27FC236}">
                <a16:creationId xmlns:a16="http://schemas.microsoft.com/office/drawing/2014/main" id="{1A99927F-4756-4036-BA33-10D1F9D68181}"/>
              </a:ext>
            </a:extLst>
          </p:cNvPr>
          <p:cNvPicPr>
            <a:picLocks noChangeAspect="1"/>
          </p:cNvPicPr>
          <p:nvPr/>
        </p:nvPicPr>
        <p:blipFill>
          <a:blip r:embed="rId3"/>
          <a:stretch>
            <a:fillRect/>
          </a:stretch>
        </p:blipFill>
        <p:spPr>
          <a:xfrm>
            <a:off x="4972699" y="942507"/>
            <a:ext cx="6533501" cy="5079795"/>
          </a:xfrm>
          <a:prstGeom prst="rect">
            <a:avLst/>
          </a:prstGeom>
        </p:spPr>
      </p:pic>
    </p:spTree>
    <p:extLst>
      <p:ext uri="{BB962C8B-B14F-4D97-AF65-F5344CB8AC3E}">
        <p14:creationId xmlns:p14="http://schemas.microsoft.com/office/powerpoint/2010/main" val="1745230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Div, SPAN</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Deux balises sont également très utilisées pour structurer le contenu, notamment lorsqu’on utilise CSS et/ou Javascript</a:t>
            </a:r>
          </a:p>
          <a:p>
            <a:r>
              <a:rPr lang="fr-FR" dirty="0">
                <a:latin typeface="Courier New" panose="02070309020205020404" pitchFamily="49" charset="0"/>
                <a:cs typeface="Courier New" panose="02070309020205020404" pitchFamily="49" charset="0"/>
              </a:rPr>
              <a:t>&lt;div&gt; </a:t>
            </a:r>
            <a:r>
              <a:rPr lang="fr-FR" dirty="0"/>
              <a:t>permet de définir un bloc, pour donner des attributs à son contenu</a:t>
            </a:r>
          </a:p>
          <a:p>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&gt; </a:t>
            </a:r>
            <a:r>
              <a:rPr lang="fr-FR" dirty="0"/>
              <a:t>fonctionne de façon similaire, mais sur une ligne</a:t>
            </a:r>
          </a:p>
        </p:txBody>
      </p:sp>
    </p:spTree>
    <p:extLst>
      <p:ext uri="{BB962C8B-B14F-4D97-AF65-F5344CB8AC3E}">
        <p14:creationId xmlns:p14="http://schemas.microsoft.com/office/powerpoint/2010/main" val="52781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ID et Class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Notamment avec </a:t>
            </a:r>
            <a:r>
              <a:rPr lang="fr-FR" dirty="0">
                <a:latin typeface="Courier New" panose="02070309020205020404" pitchFamily="49" charset="0"/>
                <a:cs typeface="Courier New" panose="02070309020205020404" pitchFamily="49" charset="0"/>
              </a:rPr>
              <a:t>&lt;div&gt; </a:t>
            </a:r>
            <a:r>
              <a:rPr lang="fr-FR" dirty="0"/>
              <a:t>et </a:t>
            </a:r>
            <a:r>
              <a:rPr lang="fr-FR" dirty="0">
                <a:latin typeface="Courier New" panose="02070309020205020404" pitchFamily="49" charset="0"/>
                <a:cs typeface="Courier New" panose="02070309020205020404" pitchFamily="49" charset="0"/>
              </a:rPr>
              <a:t>&lt;</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&gt;</a:t>
            </a:r>
            <a:r>
              <a:rPr lang="fr-FR" dirty="0"/>
              <a:t>, deux attributs sont très utiles pour manipuler une page HTML</a:t>
            </a:r>
          </a:p>
          <a:p>
            <a:r>
              <a:rPr lang="fr-FR" b="1" dirty="0"/>
              <a:t>id</a:t>
            </a:r>
            <a:r>
              <a:rPr lang="fr-FR" dirty="0"/>
              <a:t> : permet de donner un identifiant unique à une balise</a:t>
            </a:r>
          </a:p>
          <a:p>
            <a:r>
              <a:rPr lang="fr-FR" b="1" dirty="0"/>
              <a:t>class</a:t>
            </a:r>
            <a:r>
              <a:rPr lang="fr-FR" dirty="0"/>
              <a:t> : permet d’attribuer une classe à une balise (à la différence de </a:t>
            </a:r>
            <a:r>
              <a:rPr lang="fr-FR" dirty="0" err="1"/>
              <a:t>l’id</a:t>
            </a:r>
            <a:r>
              <a:rPr lang="fr-FR" dirty="0"/>
              <a:t>, plusieurs balises peuvent partager la même classe)</a:t>
            </a:r>
          </a:p>
          <a:p>
            <a:r>
              <a:rPr lang="fr-FR" dirty="0"/>
              <a:t>Ces deux attributs sont utilisés en CSS et en Javascript</a:t>
            </a:r>
          </a:p>
        </p:txBody>
      </p:sp>
    </p:spTree>
    <p:extLst>
      <p:ext uri="{BB962C8B-B14F-4D97-AF65-F5344CB8AC3E}">
        <p14:creationId xmlns:p14="http://schemas.microsoft.com/office/powerpoint/2010/main" val="709579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9C3A2-0315-4755-9459-615A89CA654F}"/>
              </a:ext>
            </a:extLst>
          </p:cNvPr>
          <p:cNvSpPr>
            <a:spLocks noGrp="1"/>
          </p:cNvSpPr>
          <p:nvPr>
            <p:ph type="title"/>
          </p:nvPr>
        </p:nvSpPr>
        <p:spPr>
          <a:xfrm>
            <a:off x="2895600" y="764373"/>
            <a:ext cx="8610600" cy="1293028"/>
          </a:xfrm>
        </p:spPr>
        <p:txBody>
          <a:bodyPr>
            <a:normAutofit/>
          </a:bodyPr>
          <a:lstStyle/>
          <a:p>
            <a:r>
              <a:rPr lang="fr-FR" dirty="0"/>
              <a:t>Structure du contenu d’une page Web</a:t>
            </a:r>
          </a:p>
        </p:txBody>
      </p:sp>
      <p:pic>
        <p:nvPicPr>
          <p:cNvPr id="4" name="Image 3">
            <a:extLst>
              <a:ext uri="{FF2B5EF4-FFF2-40B4-BE49-F238E27FC236}">
                <a16:creationId xmlns:a16="http://schemas.microsoft.com/office/drawing/2014/main" id="{F6C55445-8787-46CE-A2B8-B593BDB25DC6}"/>
              </a:ext>
            </a:extLst>
          </p:cNvPr>
          <p:cNvPicPr>
            <a:picLocks noChangeAspect="1"/>
          </p:cNvPicPr>
          <p:nvPr/>
        </p:nvPicPr>
        <p:blipFill>
          <a:blip r:embed="rId2"/>
          <a:stretch>
            <a:fillRect/>
          </a:stretch>
        </p:blipFill>
        <p:spPr>
          <a:xfrm>
            <a:off x="1471752" y="2501159"/>
            <a:ext cx="2949296" cy="3410926"/>
          </a:xfrm>
          <a:prstGeom prst="rect">
            <a:avLst/>
          </a:prstGeom>
        </p:spPr>
      </p:pic>
      <p:sp>
        <p:nvSpPr>
          <p:cNvPr id="3" name="Espace réservé du contenu 2">
            <a:extLst>
              <a:ext uri="{FF2B5EF4-FFF2-40B4-BE49-F238E27FC236}">
                <a16:creationId xmlns:a16="http://schemas.microsoft.com/office/drawing/2014/main" id="{7419D557-E241-416A-B630-1475D404BA4E}"/>
              </a:ext>
            </a:extLst>
          </p:cNvPr>
          <p:cNvSpPr>
            <a:spLocks noGrp="1"/>
          </p:cNvSpPr>
          <p:nvPr>
            <p:ph idx="1"/>
          </p:nvPr>
        </p:nvSpPr>
        <p:spPr>
          <a:xfrm>
            <a:off x="5689600" y="2194560"/>
            <a:ext cx="5816600" cy="4024125"/>
          </a:xfrm>
        </p:spPr>
        <p:txBody>
          <a:bodyPr>
            <a:normAutofit/>
          </a:bodyPr>
          <a:lstStyle/>
          <a:p>
            <a:r>
              <a:rPr lang="fr-FR" dirty="0"/>
              <a:t>De nombreuses balises permettent de structurer une page Web</a:t>
            </a:r>
          </a:p>
          <a:p>
            <a:pPr lvl="1"/>
            <a:r>
              <a:rPr lang="fr-FR" b="1" dirty="0"/>
              <a:t>&lt;</a:t>
            </a:r>
            <a:r>
              <a:rPr lang="fr-FR" b="1" dirty="0" err="1"/>
              <a:t>nav</a:t>
            </a:r>
            <a:r>
              <a:rPr lang="fr-FR" b="1" dirty="0"/>
              <a:t>&gt;</a:t>
            </a:r>
            <a:r>
              <a:rPr lang="fr-FR" dirty="0"/>
              <a:t> : liens de navigation</a:t>
            </a:r>
          </a:p>
          <a:p>
            <a:pPr lvl="1"/>
            <a:r>
              <a:rPr lang="fr-FR" b="1" dirty="0"/>
              <a:t>&lt;header&gt;</a:t>
            </a:r>
            <a:r>
              <a:rPr lang="fr-FR" dirty="0"/>
              <a:t> : entête de page ou de section</a:t>
            </a:r>
          </a:p>
          <a:p>
            <a:pPr lvl="1"/>
            <a:r>
              <a:rPr lang="fr-FR" b="1" dirty="0"/>
              <a:t>&lt;</a:t>
            </a:r>
            <a:r>
              <a:rPr lang="fr-FR" b="1" dirty="0" err="1"/>
              <a:t>footer</a:t>
            </a:r>
            <a:r>
              <a:rPr lang="fr-FR" b="1" dirty="0"/>
              <a:t>&gt;</a:t>
            </a:r>
            <a:r>
              <a:rPr lang="fr-FR" dirty="0"/>
              <a:t> : pied de page ou de section</a:t>
            </a:r>
          </a:p>
          <a:p>
            <a:pPr lvl="1"/>
            <a:r>
              <a:rPr lang="fr-FR" b="1" dirty="0"/>
              <a:t>&lt;</a:t>
            </a:r>
            <a:r>
              <a:rPr lang="fr-FR" b="1" dirty="0" err="1"/>
              <a:t>aside</a:t>
            </a:r>
            <a:r>
              <a:rPr lang="fr-FR" b="1" dirty="0"/>
              <a:t>&gt; </a:t>
            </a:r>
            <a:r>
              <a:rPr lang="fr-FR" dirty="0"/>
              <a:t>: contenu « à côté » (par exemple, barre latérale)</a:t>
            </a:r>
          </a:p>
          <a:p>
            <a:pPr lvl="1"/>
            <a:r>
              <a:rPr lang="fr-FR" b="1" dirty="0"/>
              <a:t>&lt;section&gt;</a:t>
            </a:r>
            <a:r>
              <a:rPr lang="fr-FR" dirty="0"/>
              <a:t> : définit une section</a:t>
            </a:r>
          </a:p>
          <a:p>
            <a:pPr lvl="1"/>
            <a:r>
              <a:rPr lang="fr-FR" b="1" dirty="0"/>
              <a:t>&lt;article&gt;</a:t>
            </a:r>
            <a:r>
              <a:rPr lang="fr-FR" dirty="0"/>
              <a:t> : définit un contenu indépendant du reste de la page</a:t>
            </a:r>
          </a:p>
        </p:txBody>
      </p:sp>
    </p:spTree>
    <p:extLst>
      <p:ext uri="{BB962C8B-B14F-4D97-AF65-F5344CB8AC3E}">
        <p14:creationId xmlns:p14="http://schemas.microsoft.com/office/powerpoint/2010/main" val="1124781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DD7CB4-C0B5-41B9-BFB9-08FC265F594F}"/>
              </a:ext>
            </a:extLst>
          </p:cNvPr>
          <p:cNvSpPr>
            <a:spLocks noGrp="1"/>
          </p:cNvSpPr>
          <p:nvPr>
            <p:ph type="title"/>
          </p:nvPr>
        </p:nvSpPr>
        <p:spPr/>
        <p:txBody>
          <a:bodyPr/>
          <a:lstStyle/>
          <a:p>
            <a:r>
              <a:rPr lang="fr-FR" dirty="0"/>
              <a:t>Respect de la sémantique</a:t>
            </a:r>
          </a:p>
        </p:txBody>
      </p:sp>
      <p:sp>
        <p:nvSpPr>
          <p:cNvPr id="3" name="Espace réservé du contenu 2">
            <a:extLst>
              <a:ext uri="{FF2B5EF4-FFF2-40B4-BE49-F238E27FC236}">
                <a16:creationId xmlns:a16="http://schemas.microsoft.com/office/drawing/2014/main" id="{94AEE323-FF32-43D2-BFDB-0D36DC655BF2}"/>
              </a:ext>
            </a:extLst>
          </p:cNvPr>
          <p:cNvSpPr>
            <a:spLocks noGrp="1"/>
          </p:cNvSpPr>
          <p:nvPr>
            <p:ph idx="1"/>
          </p:nvPr>
        </p:nvSpPr>
        <p:spPr/>
        <p:txBody>
          <a:bodyPr/>
          <a:lstStyle/>
          <a:p>
            <a:r>
              <a:rPr lang="fr-FR" dirty="0"/>
              <a:t>Attention : </a:t>
            </a:r>
            <a:r>
              <a:rPr lang="fr-FR" b="1" dirty="0"/>
              <a:t>le choix d’une balise HTML doit se faire essentiellement en accord avec la sémantique du contenu </a:t>
            </a:r>
            <a:r>
              <a:rPr lang="fr-FR" b="1" dirty="0">
                <a:sym typeface="Wingdings" panose="05000000000000000000" pitchFamily="2" charset="2"/>
              </a:rPr>
              <a:t>et non avec l’apparence désirée </a:t>
            </a:r>
            <a:r>
              <a:rPr lang="fr-FR" dirty="0">
                <a:sym typeface="Wingdings" panose="05000000000000000000" pitchFamily="2" charset="2"/>
              </a:rPr>
              <a:t> par exemple, &lt;h1&gt; doit être utilisé uniquement pour signaler un titre, pas pour mettre un texte en gros</a:t>
            </a:r>
          </a:p>
          <a:p>
            <a:r>
              <a:rPr lang="fr-FR" dirty="0">
                <a:sym typeface="Wingdings" panose="05000000000000000000" pitchFamily="2" charset="2"/>
              </a:rPr>
              <a:t>De même les balises type &lt;header&gt;, &lt;</a:t>
            </a:r>
            <a:r>
              <a:rPr lang="fr-FR" dirty="0" err="1">
                <a:sym typeface="Wingdings" panose="05000000000000000000" pitchFamily="2" charset="2"/>
              </a:rPr>
              <a:t>nav</a:t>
            </a:r>
            <a:r>
              <a:rPr lang="fr-FR" dirty="0">
                <a:sym typeface="Wingdings" panose="05000000000000000000" pitchFamily="2" charset="2"/>
              </a:rPr>
              <a:t>&gt;, etc. permettent uniquement de décrire le rôle de leur contenu</a:t>
            </a:r>
          </a:p>
          <a:p>
            <a:r>
              <a:rPr lang="fr-FR" dirty="0"/>
              <a:t>La gestion de l’apparence sera gérée avec CSS</a:t>
            </a:r>
          </a:p>
        </p:txBody>
      </p:sp>
    </p:spTree>
    <p:extLst>
      <p:ext uri="{BB962C8B-B14F-4D97-AF65-F5344CB8AC3E}">
        <p14:creationId xmlns:p14="http://schemas.microsoft.com/office/powerpoint/2010/main" val="88483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FC7DF-3CAE-49F6-9ED3-C1FB24203597}"/>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467EB57F-A40D-462D-9A2D-EC9C154C0391}"/>
              </a:ext>
            </a:extLst>
          </p:cNvPr>
          <p:cNvSpPr>
            <a:spLocks noGrp="1"/>
          </p:cNvSpPr>
          <p:nvPr>
            <p:ph idx="1"/>
          </p:nvPr>
        </p:nvSpPr>
        <p:spPr/>
        <p:txBody>
          <a:bodyPr/>
          <a:lstStyle/>
          <a:p>
            <a:r>
              <a:rPr lang="fr-FR" dirty="0"/>
              <a:t>Le </a:t>
            </a:r>
            <a:r>
              <a:rPr lang="fr-FR" b="1" dirty="0"/>
              <a:t>Web</a:t>
            </a:r>
            <a:r>
              <a:rPr lang="fr-FR" dirty="0"/>
              <a:t> désigne un système de pages d’informations reliées entre elles par des liens hypertextes, ainsi que les technologies associées</a:t>
            </a:r>
          </a:p>
          <a:p>
            <a:r>
              <a:rPr lang="fr-FR" dirty="0"/>
              <a:t>Il repose sur les technologies réseau disponibles sur les ordinateurs et autres dispositifs communicants (smartphones, télévisions, voitures, etc.)</a:t>
            </a:r>
          </a:p>
          <a:p>
            <a:r>
              <a:rPr lang="fr-FR" dirty="0"/>
              <a:t>Le Web dispose de ses propres protocoles et technologies (HTML, HTTP, Javascript, etc.)</a:t>
            </a:r>
          </a:p>
          <a:p>
            <a:r>
              <a:rPr lang="fr-FR" dirty="0"/>
              <a:t>On distinguera la partie</a:t>
            </a:r>
            <a:r>
              <a:rPr lang="fr-FR" b="1" dirty="0"/>
              <a:t> </a:t>
            </a:r>
            <a:r>
              <a:rPr lang="fr-FR" b="1" dirty="0" err="1"/>
              <a:t>front-end</a:t>
            </a:r>
            <a:r>
              <a:rPr lang="fr-FR" dirty="0"/>
              <a:t> (exécutée par l’ordinateur de l’utilisateur, orientée affichage) et la partie </a:t>
            </a:r>
            <a:r>
              <a:rPr lang="fr-FR" b="1" dirty="0" err="1"/>
              <a:t>back-end</a:t>
            </a:r>
            <a:r>
              <a:rPr lang="fr-FR" dirty="0"/>
              <a:t> (exécutée par un ordinateur distant, orientée traitement) qui disposent de leur propres technologies reliées par un langage commun (HTTP)</a:t>
            </a:r>
          </a:p>
        </p:txBody>
      </p:sp>
    </p:spTree>
    <p:extLst>
      <p:ext uri="{BB962C8B-B14F-4D97-AF65-F5344CB8AC3E}">
        <p14:creationId xmlns:p14="http://schemas.microsoft.com/office/powerpoint/2010/main" val="2097195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CSS</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Règles de style</a:t>
            </a:r>
          </a:p>
        </p:txBody>
      </p:sp>
    </p:spTree>
    <p:extLst>
      <p:ext uri="{BB962C8B-B14F-4D97-AF65-F5344CB8AC3E}">
        <p14:creationId xmlns:p14="http://schemas.microsoft.com/office/powerpoint/2010/main" val="255259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Feuille de style CSS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b="1" dirty="0" err="1"/>
              <a:t>Cascading</a:t>
            </a:r>
            <a:r>
              <a:rPr lang="fr-FR" b="1" dirty="0"/>
              <a:t> Style Sheets</a:t>
            </a:r>
            <a:r>
              <a:rPr lang="fr-FR" dirty="0"/>
              <a:t> (CSS) est un langage informatique qui décrit la présentation de document HTML et XML</a:t>
            </a:r>
          </a:p>
          <a:p>
            <a:r>
              <a:rPr lang="fr-FR" dirty="0"/>
              <a:t>Ce langage est standardisé par W3C depuis 1996</a:t>
            </a:r>
          </a:p>
          <a:p>
            <a:r>
              <a:rPr lang="fr-FR" dirty="0"/>
              <a:t>Le standard est actuellement dans sa version 4</a:t>
            </a:r>
          </a:p>
        </p:txBody>
      </p:sp>
    </p:spTree>
    <p:extLst>
      <p:ext uri="{BB962C8B-B14F-4D97-AF65-F5344CB8AC3E}">
        <p14:creationId xmlns:p14="http://schemas.microsoft.com/office/powerpoint/2010/main" val="253338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2B3BEA3-0FFD-461B-B2B2-D0C904103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3E606C7-510E-424D-AF48-191310DC39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35781"/>
          <a:stretch/>
        </p:blipFill>
        <p:spPr>
          <a:xfrm>
            <a:off x="0" y="0"/>
            <a:ext cx="7829550" cy="1441450"/>
          </a:xfrm>
          <a:prstGeom prst="rect">
            <a:avLst/>
          </a:prstGeom>
        </p:spPr>
      </p:pic>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685799" y="764373"/>
            <a:ext cx="6848855" cy="1293028"/>
          </a:xfrm>
        </p:spPr>
        <p:txBody>
          <a:bodyPr>
            <a:normAutofit/>
          </a:bodyPr>
          <a:lstStyle/>
          <a:p>
            <a:r>
              <a:rPr lang="fr-FR" dirty="0"/>
              <a:t>Utilisation de CSS</a:t>
            </a:r>
          </a:p>
        </p:txBody>
      </p:sp>
      <p:sp>
        <p:nvSpPr>
          <p:cNvPr id="12" name="Content Placeholder 11">
            <a:extLst>
              <a:ext uri="{FF2B5EF4-FFF2-40B4-BE49-F238E27FC236}">
                <a16:creationId xmlns:a16="http://schemas.microsoft.com/office/drawing/2014/main" id="{1A891291-0C76-57E6-76FC-20FC62E8A19F}"/>
              </a:ext>
            </a:extLst>
          </p:cNvPr>
          <p:cNvSpPr>
            <a:spLocks noGrp="1"/>
          </p:cNvSpPr>
          <p:nvPr>
            <p:ph idx="1"/>
          </p:nvPr>
        </p:nvSpPr>
        <p:spPr>
          <a:xfrm>
            <a:off x="685800" y="2194560"/>
            <a:ext cx="6848854" cy="4024125"/>
          </a:xfrm>
        </p:spPr>
        <p:txBody>
          <a:bodyPr>
            <a:normAutofit/>
          </a:bodyPr>
          <a:lstStyle/>
          <a:p>
            <a:r>
              <a:rPr lang="en-US" dirty="0"/>
              <a:t>La page au dessus correspond à </a:t>
            </a:r>
            <a:r>
              <a:rPr lang="en-US" dirty="0" err="1"/>
              <a:t>une</a:t>
            </a:r>
            <a:r>
              <a:rPr lang="en-US" dirty="0"/>
              <a:t> page HTML brute (i.e. sans </a:t>
            </a:r>
            <a:r>
              <a:rPr lang="en-US" dirty="0" err="1"/>
              <a:t>feuille</a:t>
            </a:r>
            <a:r>
              <a:rPr lang="en-US" dirty="0"/>
              <a:t> de style </a:t>
            </a:r>
            <a:r>
              <a:rPr lang="en-US" dirty="0" err="1"/>
              <a:t>appliquée</a:t>
            </a:r>
            <a:r>
              <a:rPr lang="en-US" dirty="0"/>
              <a:t>)</a:t>
            </a:r>
          </a:p>
          <a:p>
            <a:r>
              <a:rPr lang="en-US" dirty="0"/>
              <a:t>Les pages ci-après correspondent </a:t>
            </a:r>
            <a:r>
              <a:rPr lang="en-US" dirty="0" err="1"/>
              <a:t>strictement</a:t>
            </a:r>
            <a:r>
              <a:rPr lang="en-US" dirty="0"/>
              <a:t> au </a:t>
            </a:r>
            <a:r>
              <a:rPr lang="en-US" dirty="0" err="1"/>
              <a:t>même</a:t>
            </a:r>
            <a:r>
              <a:rPr lang="en-US" dirty="0"/>
              <a:t> code HTML, </a:t>
            </a:r>
            <a:r>
              <a:rPr lang="en-US" dirty="0" err="1"/>
              <a:t>mais</a:t>
            </a:r>
            <a:r>
              <a:rPr lang="en-US" dirty="0"/>
              <a:t> avec des </a:t>
            </a:r>
            <a:r>
              <a:rPr lang="en-US" dirty="0" err="1"/>
              <a:t>feuilles</a:t>
            </a:r>
            <a:r>
              <a:rPr lang="en-US" dirty="0"/>
              <a:t> de style </a:t>
            </a:r>
            <a:r>
              <a:rPr lang="en-US" dirty="0" err="1"/>
              <a:t>différentes</a:t>
            </a:r>
            <a:endParaRPr lang="en-US" dirty="0"/>
          </a:p>
          <a:p>
            <a:r>
              <a:rPr lang="en-US" dirty="0"/>
              <a:t>Les couleurs et les polices </a:t>
            </a:r>
            <a:r>
              <a:rPr lang="en-US" dirty="0" err="1"/>
              <a:t>changent</a:t>
            </a:r>
            <a:r>
              <a:rPr lang="en-US" dirty="0"/>
              <a:t>, </a:t>
            </a:r>
            <a:r>
              <a:rPr lang="en-US" dirty="0" err="1"/>
              <a:t>mais</a:t>
            </a:r>
            <a:r>
              <a:rPr lang="en-US" dirty="0"/>
              <a:t> </a:t>
            </a:r>
            <a:r>
              <a:rPr lang="en-US" dirty="0" err="1"/>
              <a:t>aussi</a:t>
            </a:r>
            <a:r>
              <a:rPr lang="en-US" dirty="0"/>
              <a:t> </a:t>
            </a:r>
            <a:r>
              <a:rPr lang="en-US" dirty="0" err="1"/>
              <a:t>l’emplacement</a:t>
            </a:r>
            <a:r>
              <a:rPr lang="en-US" dirty="0"/>
              <a:t> du </a:t>
            </a:r>
            <a:r>
              <a:rPr lang="en-US" dirty="0" err="1"/>
              <a:t>contenu</a:t>
            </a:r>
            <a:endParaRPr lang="en-US" dirty="0"/>
          </a:p>
        </p:txBody>
      </p:sp>
      <p:pic>
        <p:nvPicPr>
          <p:cNvPr id="8" name="Image 7">
            <a:extLst>
              <a:ext uri="{FF2B5EF4-FFF2-40B4-BE49-F238E27FC236}">
                <a16:creationId xmlns:a16="http://schemas.microsoft.com/office/drawing/2014/main" id="{DE255824-81B4-4D24-8057-9E4F22BFCE31}"/>
              </a:ext>
            </a:extLst>
          </p:cNvPr>
          <p:cNvPicPr>
            <a:picLocks noChangeAspect="1"/>
          </p:cNvPicPr>
          <p:nvPr/>
        </p:nvPicPr>
        <p:blipFill rotWithShape="1">
          <a:blip r:embed="rId3"/>
          <a:srcRect t="1466" r="2" b="4118"/>
          <a:stretch/>
        </p:blipFill>
        <p:spPr>
          <a:xfrm>
            <a:off x="8132064" y="2413238"/>
            <a:ext cx="4059936" cy="2194550"/>
          </a:xfrm>
          <a:prstGeom prst="rect">
            <a:avLst/>
          </a:prstGeom>
        </p:spPr>
      </p:pic>
      <p:pic>
        <p:nvPicPr>
          <p:cNvPr id="6" name="Espace réservé du contenu 5">
            <a:extLst>
              <a:ext uri="{FF2B5EF4-FFF2-40B4-BE49-F238E27FC236}">
                <a16:creationId xmlns:a16="http://schemas.microsoft.com/office/drawing/2014/main" id="{B8EA0875-D20F-4D95-8AE1-024CF0BAC065}"/>
              </a:ext>
            </a:extLst>
          </p:cNvPr>
          <p:cNvPicPr>
            <a:picLocks noChangeAspect="1"/>
          </p:cNvPicPr>
          <p:nvPr/>
        </p:nvPicPr>
        <p:blipFill rotWithShape="1">
          <a:blip r:embed="rId4"/>
          <a:srcRect r="5186" b="-2"/>
          <a:stretch/>
        </p:blipFill>
        <p:spPr>
          <a:xfrm>
            <a:off x="8132064" y="137160"/>
            <a:ext cx="4059936" cy="2194560"/>
          </a:xfrm>
          <a:prstGeom prst="rect">
            <a:avLst/>
          </a:prstGeom>
        </p:spPr>
      </p:pic>
      <p:pic>
        <p:nvPicPr>
          <p:cNvPr id="7" name="Image 6">
            <a:extLst>
              <a:ext uri="{FF2B5EF4-FFF2-40B4-BE49-F238E27FC236}">
                <a16:creationId xmlns:a16="http://schemas.microsoft.com/office/drawing/2014/main" id="{C431150B-C96B-44F7-BA13-5C3F46CAA230}"/>
              </a:ext>
            </a:extLst>
          </p:cNvPr>
          <p:cNvPicPr>
            <a:picLocks noChangeAspect="1"/>
          </p:cNvPicPr>
          <p:nvPr/>
        </p:nvPicPr>
        <p:blipFill rotWithShape="1">
          <a:blip r:embed="rId5"/>
          <a:srcRect l="3094" r="12731"/>
          <a:stretch/>
        </p:blipFill>
        <p:spPr>
          <a:xfrm>
            <a:off x="8132064" y="4663440"/>
            <a:ext cx="4059936" cy="2194560"/>
          </a:xfrm>
          <a:prstGeom prst="rect">
            <a:avLst/>
          </a:prstGeom>
        </p:spPr>
      </p:pic>
    </p:spTree>
    <p:extLst>
      <p:ext uri="{BB962C8B-B14F-4D97-AF65-F5344CB8AC3E}">
        <p14:creationId xmlns:p14="http://schemas.microsoft.com/office/powerpoint/2010/main" val="2642265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6D2E9-1255-43C9-A396-C33C11CC0750}"/>
              </a:ext>
            </a:extLst>
          </p:cNvPr>
          <p:cNvSpPr>
            <a:spLocks noGrp="1"/>
          </p:cNvSpPr>
          <p:nvPr>
            <p:ph type="title"/>
          </p:nvPr>
        </p:nvSpPr>
        <p:spPr/>
        <p:txBody>
          <a:bodyPr/>
          <a:lstStyle/>
          <a:p>
            <a:r>
              <a:rPr lang="fr-FR" dirty="0"/>
              <a:t>Intégration de CSS dans une page HTML</a:t>
            </a:r>
          </a:p>
        </p:txBody>
      </p:sp>
      <p:sp>
        <p:nvSpPr>
          <p:cNvPr id="3" name="Espace réservé du contenu 2">
            <a:extLst>
              <a:ext uri="{FF2B5EF4-FFF2-40B4-BE49-F238E27FC236}">
                <a16:creationId xmlns:a16="http://schemas.microsoft.com/office/drawing/2014/main" id="{2FB50D1A-549E-462B-86A6-5AB6F9120824}"/>
              </a:ext>
            </a:extLst>
          </p:cNvPr>
          <p:cNvSpPr>
            <a:spLocks noGrp="1"/>
          </p:cNvSpPr>
          <p:nvPr>
            <p:ph idx="1"/>
          </p:nvPr>
        </p:nvSpPr>
        <p:spPr/>
        <p:txBody>
          <a:bodyPr/>
          <a:lstStyle/>
          <a:p>
            <a:r>
              <a:rPr lang="fr-FR" dirty="0"/>
              <a:t>Ajout des éléments de style dans les balises (à éviter) :</a:t>
            </a:r>
          </a:p>
          <a:p>
            <a:pPr marL="0" indent="0">
              <a:buNone/>
            </a:pPr>
            <a:endParaRPr lang="fr-FR" dirty="0"/>
          </a:p>
          <a:p>
            <a:pPr marL="0" indent="0">
              <a:buNone/>
            </a:pPr>
            <a:r>
              <a:rPr lang="pt-BR" sz="1800" dirty="0">
                <a:solidFill>
                  <a:srgbClr val="006600"/>
                </a:solidFill>
                <a:latin typeface="SFSS0600"/>
              </a:rPr>
              <a:t>&lt;</a:t>
            </a:r>
            <a:r>
              <a:rPr lang="pt-BR" sz="1800" dirty="0">
                <a:solidFill>
                  <a:srgbClr val="0000FF"/>
                </a:solidFill>
                <a:latin typeface="SFSS0600"/>
              </a:rPr>
              <a:t>h2 style</a:t>
            </a:r>
            <a:r>
              <a:rPr lang="pt-BR" sz="1800" dirty="0">
                <a:solidFill>
                  <a:srgbClr val="006600"/>
                </a:solidFill>
                <a:latin typeface="SFSS0600"/>
              </a:rPr>
              <a:t>=</a:t>
            </a:r>
            <a:r>
              <a:rPr lang="pt-BR" sz="1800" dirty="0">
                <a:solidFill>
                  <a:srgbClr val="FF7321"/>
                </a:solidFill>
                <a:latin typeface="SFSS0600"/>
              </a:rPr>
              <a:t>"color: red"</a:t>
            </a:r>
            <a:r>
              <a:rPr lang="pt-BR" sz="1800" dirty="0">
                <a:solidFill>
                  <a:srgbClr val="006600"/>
                </a:solidFill>
                <a:latin typeface="SFSS0600"/>
              </a:rPr>
              <a:t>&gt;</a:t>
            </a:r>
            <a:r>
              <a:rPr lang="pt-BR" sz="1800" dirty="0">
                <a:solidFill>
                  <a:srgbClr val="800080"/>
                </a:solidFill>
                <a:latin typeface="SFSS0600"/>
              </a:rPr>
              <a:t>Titre en rouge</a:t>
            </a:r>
            <a:r>
              <a:rPr lang="pt-BR" sz="1800" dirty="0">
                <a:solidFill>
                  <a:srgbClr val="006600"/>
                </a:solidFill>
                <a:latin typeface="SFSS0600"/>
              </a:rPr>
              <a:t>&lt;/</a:t>
            </a:r>
            <a:r>
              <a:rPr lang="pt-BR" sz="1800" dirty="0">
                <a:solidFill>
                  <a:srgbClr val="0000FF"/>
                </a:solidFill>
                <a:latin typeface="SFSS0600"/>
              </a:rPr>
              <a:t>h2</a:t>
            </a:r>
            <a:r>
              <a:rPr lang="pt-BR" sz="1800" dirty="0">
                <a:solidFill>
                  <a:srgbClr val="006600"/>
                </a:solidFill>
                <a:latin typeface="SFSS0600"/>
              </a:rPr>
              <a:t>&gt;</a:t>
            </a:r>
          </a:p>
          <a:p>
            <a:pPr marL="0" indent="0">
              <a:buNone/>
            </a:pPr>
            <a:endParaRPr lang="pt-BR" sz="1800" dirty="0">
              <a:solidFill>
                <a:srgbClr val="006600"/>
              </a:solidFill>
              <a:latin typeface="SFSS0600"/>
            </a:endParaRPr>
          </a:p>
          <a:p>
            <a:r>
              <a:rPr lang="fr-FR" sz="2000" dirty="0"/>
              <a:t>Ajout des élément de style dans la balise &lt;</a:t>
            </a:r>
            <a:r>
              <a:rPr lang="fr-FR" sz="2000" b="1" dirty="0"/>
              <a:t>style</a:t>
            </a:r>
            <a:r>
              <a:rPr lang="fr-FR" sz="2000" dirty="0"/>
              <a:t>&gt; :</a:t>
            </a:r>
          </a:p>
          <a:p>
            <a:pPr marL="0" indent="0">
              <a:buNone/>
            </a:pPr>
            <a:endParaRPr lang="fr-FR" sz="2000" dirty="0"/>
          </a:p>
          <a:p>
            <a:pPr marL="0" indent="0">
              <a:spcBef>
                <a:spcPts val="0"/>
              </a:spcBef>
              <a:buNone/>
            </a:pPr>
            <a:r>
              <a:rPr lang="fr-FR" sz="1800" dirty="0">
                <a:solidFill>
                  <a:srgbClr val="006600"/>
                </a:solidFill>
                <a:latin typeface="SFSS0600"/>
              </a:rPr>
              <a:t>&lt;</a:t>
            </a:r>
            <a:r>
              <a:rPr lang="fr-FR" sz="1800" dirty="0" err="1">
                <a:solidFill>
                  <a:srgbClr val="0000FF"/>
                </a:solidFill>
                <a:latin typeface="SFSS0600"/>
              </a:rPr>
              <a:t>head</a:t>
            </a:r>
            <a:r>
              <a:rPr lang="fr-FR" sz="1800" dirty="0">
                <a:solidFill>
                  <a:srgbClr val="006600"/>
                </a:solidFill>
                <a:latin typeface="SFSS0600"/>
              </a:rPr>
              <a:t>&gt;</a:t>
            </a:r>
          </a:p>
          <a:p>
            <a:pPr marL="0" indent="0">
              <a:spcBef>
                <a:spcPts val="0"/>
              </a:spcBef>
              <a:buNone/>
            </a:pPr>
            <a:r>
              <a:rPr lang="fr-FR" sz="1800" dirty="0">
                <a:solidFill>
                  <a:srgbClr val="006600"/>
                </a:solidFill>
                <a:latin typeface="SFSS0600"/>
              </a:rPr>
              <a:t>&lt;</a:t>
            </a:r>
            <a:r>
              <a:rPr lang="fr-FR" sz="1800" dirty="0">
                <a:solidFill>
                  <a:srgbClr val="0000FF"/>
                </a:solidFill>
                <a:latin typeface="SFSS0600"/>
              </a:rPr>
              <a:t>style type</a:t>
            </a:r>
            <a:r>
              <a:rPr lang="fr-FR" sz="1800" dirty="0">
                <a:solidFill>
                  <a:srgbClr val="006600"/>
                </a:solidFill>
                <a:latin typeface="SFSS0600"/>
              </a:rPr>
              <a:t>=</a:t>
            </a:r>
            <a:r>
              <a:rPr lang="fr-FR" sz="1800" dirty="0">
                <a:solidFill>
                  <a:srgbClr val="FF7321"/>
                </a:solidFill>
                <a:latin typeface="SFSS0600"/>
              </a:rPr>
              <a:t>"</a:t>
            </a:r>
            <a:r>
              <a:rPr lang="fr-FR" sz="1800" dirty="0" err="1">
                <a:solidFill>
                  <a:srgbClr val="FF7321"/>
                </a:solidFill>
                <a:latin typeface="SFSS0600"/>
              </a:rPr>
              <a:t>text</a:t>
            </a:r>
            <a:r>
              <a:rPr lang="fr-FR" sz="1800" dirty="0">
                <a:solidFill>
                  <a:srgbClr val="FF7321"/>
                </a:solidFill>
                <a:latin typeface="SFSS0600"/>
              </a:rPr>
              <a:t>/</a:t>
            </a:r>
            <a:r>
              <a:rPr lang="fr-FR" sz="1800" dirty="0" err="1">
                <a:solidFill>
                  <a:srgbClr val="FF7321"/>
                </a:solidFill>
                <a:latin typeface="SFSS0600"/>
              </a:rPr>
              <a:t>css</a:t>
            </a:r>
            <a:r>
              <a:rPr lang="fr-FR" sz="1800" dirty="0">
                <a:solidFill>
                  <a:srgbClr val="FF7321"/>
                </a:solidFill>
                <a:latin typeface="SFSS0600"/>
              </a:rPr>
              <a:t>"</a:t>
            </a:r>
            <a:r>
              <a:rPr lang="fr-FR" sz="1800" dirty="0">
                <a:solidFill>
                  <a:srgbClr val="006600"/>
                </a:solidFill>
                <a:latin typeface="SFSS0600"/>
              </a:rPr>
              <a:t>&gt;</a:t>
            </a:r>
          </a:p>
          <a:p>
            <a:pPr marL="0" indent="0">
              <a:spcBef>
                <a:spcPts val="0"/>
              </a:spcBef>
              <a:buNone/>
            </a:pPr>
            <a:r>
              <a:rPr lang="pt-BR" sz="1800" dirty="0">
                <a:solidFill>
                  <a:srgbClr val="800080"/>
                </a:solidFill>
                <a:latin typeface="SFSS0600"/>
              </a:rPr>
              <a:t>    déclaration des styles</a:t>
            </a:r>
          </a:p>
          <a:p>
            <a:pPr marL="0" indent="0">
              <a:spcBef>
                <a:spcPts val="0"/>
              </a:spcBef>
              <a:buNone/>
            </a:pPr>
            <a:r>
              <a:rPr lang="fr-FR" sz="1800" dirty="0">
                <a:solidFill>
                  <a:srgbClr val="006600"/>
                </a:solidFill>
                <a:latin typeface="SFSS0600"/>
              </a:rPr>
              <a:t>&lt;/</a:t>
            </a:r>
            <a:r>
              <a:rPr lang="fr-FR" sz="1800" dirty="0">
                <a:solidFill>
                  <a:srgbClr val="0000FF"/>
                </a:solidFill>
                <a:latin typeface="SFSS0600"/>
              </a:rPr>
              <a:t>style</a:t>
            </a:r>
            <a:r>
              <a:rPr lang="fr-FR" sz="1800" dirty="0">
                <a:solidFill>
                  <a:srgbClr val="006600"/>
                </a:solidFill>
                <a:latin typeface="SFSS0600"/>
              </a:rPr>
              <a:t>&gt;</a:t>
            </a:r>
          </a:p>
          <a:p>
            <a:pPr marL="0" indent="0">
              <a:spcBef>
                <a:spcPts val="0"/>
              </a:spcBef>
              <a:buNone/>
            </a:pPr>
            <a:r>
              <a:rPr lang="fr-FR" sz="1800" dirty="0">
                <a:solidFill>
                  <a:srgbClr val="006600"/>
                </a:solidFill>
                <a:latin typeface="SFSS0600"/>
              </a:rPr>
              <a:t>&lt;/</a:t>
            </a:r>
            <a:r>
              <a:rPr lang="fr-FR" sz="1800" dirty="0" err="1">
                <a:solidFill>
                  <a:srgbClr val="0000FF"/>
                </a:solidFill>
                <a:latin typeface="SFSS0600"/>
              </a:rPr>
              <a:t>head</a:t>
            </a:r>
            <a:r>
              <a:rPr lang="fr-FR" sz="1800" dirty="0">
                <a:solidFill>
                  <a:srgbClr val="006600"/>
                </a:solidFill>
                <a:latin typeface="SFSS0600"/>
              </a:rPr>
              <a:t>&gt;</a:t>
            </a:r>
            <a:endParaRPr lang="fr-FR" sz="1800" dirty="0"/>
          </a:p>
        </p:txBody>
      </p:sp>
    </p:spTree>
    <p:extLst>
      <p:ext uri="{BB962C8B-B14F-4D97-AF65-F5344CB8AC3E}">
        <p14:creationId xmlns:p14="http://schemas.microsoft.com/office/powerpoint/2010/main" val="914662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6D2E9-1255-43C9-A396-C33C11CC0750}"/>
              </a:ext>
            </a:extLst>
          </p:cNvPr>
          <p:cNvSpPr>
            <a:spLocks noGrp="1"/>
          </p:cNvSpPr>
          <p:nvPr>
            <p:ph type="title"/>
          </p:nvPr>
        </p:nvSpPr>
        <p:spPr/>
        <p:txBody>
          <a:bodyPr/>
          <a:lstStyle/>
          <a:p>
            <a:r>
              <a:rPr lang="fr-FR" dirty="0"/>
              <a:t>Intégration de CSS dans une page HTML</a:t>
            </a:r>
          </a:p>
        </p:txBody>
      </p:sp>
      <p:sp>
        <p:nvSpPr>
          <p:cNvPr id="3" name="Espace réservé du contenu 2">
            <a:extLst>
              <a:ext uri="{FF2B5EF4-FFF2-40B4-BE49-F238E27FC236}">
                <a16:creationId xmlns:a16="http://schemas.microsoft.com/office/drawing/2014/main" id="{2FB50D1A-549E-462B-86A6-5AB6F9120824}"/>
              </a:ext>
            </a:extLst>
          </p:cNvPr>
          <p:cNvSpPr>
            <a:spLocks noGrp="1"/>
          </p:cNvSpPr>
          <p:nvPr>
            <p:ph idx="1"/>
          </p:nvPr>
        </p:nvSpPr>
        <p:spPr/>
        <p:txBody>
          <a:bodyPr/>
          <a:lstStyle/>
          <a:p>
            <a:r>
              <a:rPr lang="fr-FR" dirty="0"/>
              <a:t>Intégration des éléments de style via un lien (à privilégier) :</a:t>
            </a:r>
          </a:p>
          <a:p>
            <a:pPr marL="0" indent="0">
              <a:buNone/>
            </a:pPr>
            <a:endParaRPr lang="fr-FR" dirty="0"/>
          </a:p>
          <a:p>
            <a:pPr marL="0" indent="0">
              <a:buNone/>
            </a:pPr>
            <a:r>
              <a:rPr lang="fr-FR" sz="1800" dirty="0">
                <a:solidFill>
                  <a:srgbClr val="006600"/>
                </a:solidFill>
                <a:latin typeface="SFSS0600"/>
              </a:rPr>
              <a:t>&lt;</a:t>
            </a:r>
            <a:r>
              <a:rPr lang="fr-FR" sz="1800" dirty="0" err="1">
                <a:solidFill>
                  <a:srgbClr val="0000FF"/>
                </a:solidFill>
                <a:latin typeface="SFSS0600"/>
              </a:rPr>
              <a:t>head</a:t>
            </a:r>
            <a:r>
              <a:rPr lang="fr-FR" sz="1800" dirty="0">
                <a:solidFill>
                  <a:srgbClr val="006600"/>
                </a:solidFill>
                <a:latin typeface="SFSS0600"/>
              </a:rPr>
              <a:t>&gt;</a:t>
            </a:r>
          </a:p>
          <a:p>
            <a:pPr marL="0" indent="0">
              <a:buNone/>
            </a:pPr>
            <a:r>
              <a:rPr lang="pt-BR" sz="1800" dirty="0">
                <a:solidFill>
                  <a:srgbClr val="006600"/>
                </a:solidFill>
                <a:latin typeface="SFSS0600"/>
              </a:rPr>
              <a:t>    &lt;</a:t>
            </a:r>
            <a:r>
              <a:rPr lang="pt-BR" sz="1800" dirty="0">
                <a:solidFill>
                  <a:srgbClr val="0000FF"/>
                </a:solidFill>
                <a:latin typeface="SFSS0600"/>
              </a:rPr>
              <a:t>link href</a:t>
            </a:r>
            <a:r>
              <a:rPr lang="pt-BR" sz="1800" dirty="0">
                <a:solidFill>
                  <a:srgbClr val="006600"/>
                </a:solidFill>
                <a:latin typeface="SFSS0600"/>
              </a:rPr>
              <a:t>=</a:t>
            </a:r>
            <a:r>
              <a:rPr lang="pt-BR" sz="1800" dirty="0">
                <a:solidFill>
                  <a:srgbClr val="FF7321"/>
                </a:solidFill>
                <a:latin typeface="SFSS0600"/>
              </a:rPr>
              <a:t>"fichier.css" </a:t>
            </a:r>
            <a:r>
              <a:rPr lang="pt-BR" sz="1800" dirty="0">
                <a:solidFill>
                  <a:srgbClr val="0000FF"/>
                </a:solidFill>
                <a:latin typeface="SFSS0600"/>
              </a:rPr>
              <a:t>rel</a:t>
            </a:r>
            <a:r>
              <a:rPr lang="pt-BR" sz="1800" dirty="0">
                <a:solidFill>
                  <a:srgbClr val="006600"/>
                </a:solidFill>
                <a:latin typeface="SFSS0600"/>
              </a:rPr>
              <a:t>=</a:t>
            </a:r>
            <a:r>
              <a:rPr lang="pt-BR" sz="1800" dirty="0">
                <a:solidFill>
                  <a:srgbClr val="FF7321"/>
                </a:solidFill>
                <a:latin typeface="SFSS0600"/>
              </a:rPr>
              <a:t>"stylesheet" </a:t>
            </a:r>
            <a:r>
              <a:rPr lang="pt-BR" sz="1800" dirty="0">
                <a:solidFill>
                  <a:srgbClr val="0000FF"/>
                </a:solidFill>
                <a:latin typeface="SFSS0600"/>
              </a:rPr>
              <a:t>type</a:t>
            </a:r>
            <a:r>
              <a:rPr lang="pt-BR" sz="1800" dirty="0">
                <a:solidFill>
                  <a:srgbClr val="006600"/>
                </a:solidFill>
                <a:latin typeface="SFSS0600"/>
              </a:rPr>
              <a:t>=</a:t>
            </a:r>
            <a:r>
              <a:rPr lang="pt-BR" sz="1800" dirty="0">
                <a:solidFill>
                  <a:srgbClr val="FF7321"/>
                </a:solidFill>
                <a:latin typeface="SFSS0600"/>
              </a:rPr>
              <a:t>"text/css"</a:t>
            </a:r>
            <a:r>
              <a:rPr lang="pt-BR" sz="1800" dirty="0">
                <a:solidFill>
                  <a:srgbClr val="006600"/>
                </a:solidFill>
                <a:latin typeface="SFSS0600"/>
              </a:rPr>
              <a:t>/&gt;</a:t>
            </a:r>
          </a:p>
          <a:p>
            <a:pPr marL="0" indent="0">
              <a:buNone/>
            </a:pPr>
            <a:r>
              <a:rPr lang="fr-FR" sz="1800" dirty="0">
                <a:solidFill>
                  <a:srgbClr val="006600"/>
                </a:solidFill>
                <a:latin typeface="SFSS0600"/>
              </a:rPr>
              <a:t>&lt;/ </a:t>
            </a:r>
            <a:r>
              <a:rPr lang="fr-FR" sz="1800" dirty="0" err="1">
                <a:solidFill>
                  <a:srgbClr val="0000FF"/>
                </a:solidFill>
                <a:latin typeface="SFSS0600"/>
              </a:rPr>
              <a:t>head</a:t>
            </a:r>
            <a:r>
              <a:rPr lang="fr-FR" sz="1800" dirty="0">
                <a:solidFill>
                  <a:srgbClr val="006600"/>
                </a:solidFill>
                <a:latin typeface="SFSS0600"/>
              </a:rPr>
              <a:t>&gt;</a:t>
            </a:r>
            <a:endParaRPr lang="fr-FR" sz="1800" dirty="0"/>
          </a:p>
        </p:txBody>
      </p:sp>
    </p:spTree>
    <p:extLst>
      <p:ext uri="{BB962C8B-B14F-4D97-AF65-F5344CB8AC3E}">
        <p14:creationId xmlns:p14="http://schemas.microsoft.com/office/powerpoint/2010/main" val="3076636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Format de fichier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lnSpcReduction="10000"/>
          </a:bodyPr>
          <a:lstStyle/>
          <a:p>
            <a:r>
              <a:rPr lang="fr-FR" dirty="0"/>
              <a:t>Un style CSS est un ensemble de règles qui permettent de décrire comment un élément (une balise) doit être affiché</a:t>
            </a:r>
          </a:p>
          <a:p>
            <a:r>
              <a:rPr lang="fr-FR" dirty="0"/>
              <a:t>Chaque règle est au format :</a:t>
            </a:r>
          </a:p>
          <a:p>
            <a:pPr marL="0" indent="0" algn="ctr">
              <a:buNone/>
            </a:pPr>
            <a:r>
              <a:rPr lang="fr-FR" dirty="0">
                <a:latin typeface="Courier New" panose="02070309020205020404" pitchFamily="49" charset="0"/>
                <a:cs typeface="Courier New" panose="02070309020205020404" pitchFamily="49" charset="0"/>
              </a:rPr>
              <a:t>sélecteur { propriété1; propriété2; …; </a:t>
            </a:r>
            <a:r>
              <a:rPr lang="fr-FR" dirty="0" err="1">
                <a:latin typeface="Courier New" panose="02070309020205020404" pitchFamily="49" charset="0"/>
                <a:cs typeface="Courier New" panose="02070309020205020404" pitchFamily="49" charset="0"/>
              </a:rPr>
              <a:t>propriétéN</a:t>
            </a:r>
            <a:r>
              <a:rPr lang="fr-FR" dirty="0">
                <a:latin typeface="Courier New" panose="02070309020205020404" pitchFamily="49" charset="0"/>
                <a:cs typeface="Courier New" panose="02070309020205020404" pitchFamily="49" charset="0"/>
              </a:rPr>
              <a:t>; }</a:t>
            </a:r>
          </a:p>
          <a:p>
            <a:r>
              <a:rPr lang="fr-FR" dirty="0"/>
              <a:t>Toutes les règles entre accolades sont appliquées aux éléments répondant au critère du sélecteur</a:t>
            </a:r>
          </a:p>
          <a:p>
            <a:r>
              <a:rPr lang="fr-FR" dirty="0"/>
              <a:t>Exemple :</a:t>
            </a:r>
          </a:p>
          <a:p>
            <a:pPr marL="0" indent="0">
              <a:buNone/>
            </a:pPr>
            <a:r>
              <a:rPr lang="fr-FR" dirty="0">
                <a:latin typeface="Courier New" panose="02070309020205020404" pitchFamily="49" charset="0"/>
                <a:cs typeface="Courier New" panose="02070309020205020404" pitchFamily="49" charset="0"/>
              </a:rPr>
              <a:t>p {</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color</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red</a:t>
            </a:r>
            <a:r>
              <a:rPr lang="fr-FR" dirty="0">
                <a:latin typeface="Courier New" panose="02070309020205020404" pitchFamily="49" charset="0"/>
                <a:cs typeface="Courier New" panose="02070309020205020404" pitchFamily="49" charset="0"/>
              </a:rPr>
              <a:t>;</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text-align</a:t>
            </a:r>
            <a:r>
              <a:rPr lang="fr-FR" dirty="0">
                <a:latin typeface="Courier New" panose="02070309020205020404" pitchFamily="49" charset="0"/>
                <a:cs typeface="Courier New" panose="02070309020205020404" pitchFamily="49" charset="0"/>
              </a:rPr>
              <a:t>: center;</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76704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Sélecteur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fontScale="85000" lnSpcReduction="20000"/>
          </a:bodyPr>
          <a:lstStyle/>
          <a:p>
            <a:r>
              <a:rPr lang="fr-FR" dirty="0"/>
              <a:t>Le sélecteur peut prendre plusieurs formes :</a:t>
            </a:r>
          </a:p>
          <a:p>
            <a:pPr lvl="1"/>
            <a:r>
              <a:rPr lang="fr-FR" dirty="0"/>
              <a:t>Sélecteur simple : le sélecteur désigne une balise HTML</a:t>
            </a:r>
          </a:p>
          <a:p>
            <a:pPr marL="457200" lvl="1" indent="0">
              <a:buNone/>
            </a:pPr>
            <a:r>
              <a:rPr lang="fr-FR" dirty="0">
                <a:latin typeface="Courier New" panose="02070309020205020404" pitchFamily="49" charset="0"/>
                <a:cs typeface="Courier New" panose="02070309020205020404" pitchFamily="49" charset="0"/>
              </a:rPr>
              <a:t>p {</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text-align</a:t>
            </a:r>
            <a:r>
              <a:rPr lang="fr-FR" dirty="0">
                <a:latin typeface="Courier New" panose="02070309020205020404" pitchFamily="49" charset="0"/>
                <a:cs typeface="Courier New" panose="02070309020205020404" pitchFamily="49" charset="0"/>
              </a:rPr>
              <a:t>: center;</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color</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red</a:t>
            </a:r>
            <a:r>
              <a:rPr lang="fr-FR" dirty="0">
                <a:latin typeface="Courier New" panose="02070309020205020404" pitchFamily="49" charset="0"/>
                <a:cs typeface="Courier New" panose="02070309020205020404" pitchFamily="49" charset="0"/>
              </a:rPr>
              <a:t>;</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a:t>
            </a:r>
            <a:endParaRPr lang="fr-FR" dirty="0"/>
          </a:p>
          <a:p>
            <a:pPr lvl="1"/>
            <a:r>
              <a:rPr lang="fr-FR" dirty="0"/>
              <a:t>Sélecteur </a:t>
            </a:r>
            <a:r>
              <a:rPr lang="fr-FR" dirty="0" err="1"/>
              <a:t>d’id</a:t>
            </a:r>
            <a:r>
              <a:rPr lang="fr-FR" dirty="0"/>
              <a:t> : le sélecteur désigne l’ID d’un élément de la page HTML, l’identifiant est préfixé par #</a:t>
            </a:r>
          </a:p>
          <a:p>
            <a:pPr marL="457200" lvl="1" indent="0">
              <a:buNone/>
            </a:pPr>
            <a:r>
              <a:rPr lang="es-ES" dirty="0">
                <a:latin typeface="Courier New" panose="02070309020205020404" pitchFamily="49" charset="0"/>
                <a:cs typeface="Courier New" panose="02070309020205020404" pitchFamily="49" charset="0"/>
              </a:rPr>
              <a:t>#para1 {</a:t>
            </a:r>
            <a:br>
              <a:rPr lang="es-ES" dirty="0">
                <a:latin typeface="Courier New" panose="02070309020205020404" pitchFamily="49" charset="0"/>
                <a:cs typeface="Courier New" panose="02070309020205020404" pitchFamily="49" charset="0"/>
              </a:rPr>
            </a:br>
            <a:r>
              <a:rPr lang="es-ES" dirty="0">
                <a:latin typeface="Courier New" panose="02070309020205020404" pitchFamily="49" charset="0"/>
                <a:cs typeface="Courier New" panose="02070309020205020404" pitchFamily="49" charset="0"/>
              </a:rPr>
              <a:t>  </a:t>
            </a:r>
            <a:r>
              <a:rPr lang="es-ES" dirty="0" err="1">
                <a:latin typeface="Courier New" panose="02070309020205020404" pitchFamily="49" charset="0"/>
                <a:cs typeface="Courier New" panose="02070309020205020404" pitchFamily="49" charset="0"/>
              </a:rPr>
              <a:t>text-align</a:t>
            </a:r>
            <a:r>
              <a:rPr lang="es-ES" dirty="0">
                <a:latin typeface="Courier New" panose="02070309020205020404" pitchFamily="49" charset="0"/>
                <a:cs typeface="Courier New" panose="02070309020205020404" pitchFamily="49" charset="0"/>
              </a:rPr>
              <a:t>: center;</a:t>
            </a:r>
            <a:br>
              <a:rPr lang="es-ES" dirty="0">
                <a:latin typeface="Courier New" panose="02070309020205020404" pitchFamily="49" charset="0"/>
                <a:cs typeface="Courier New" panose="02070309020205020404" pitchFamily="49" charset="0"/>
              </a:rPr>
            </a:br>
            <a:r>
              <a:rPr lang="es-ES" dirty="0">
                <a:latin typeface="Courier New" panose="02070309020205020404" pitchFamily="49" charset="0"/>
                <a:cs typeface="Courier New" panose="02070309020205020404" pitchFamily="49" charset="0"/>
              </a:rPr>
              <a:t>  color: red;</a:t>
            </a:r>
            <a:br>
              <a:rPr lang="es-ES" dirty="0">
                <a:latin typeface="Courier New" panose="02070309020205020404" pitchFamily="49" charset="0"/>
                <a:cs typeface="Courier New" panose="02070309020205020404" pitchFamily="49" charset="0"/>
              </a:rPr>
            </a:br>
            <a:r>
              <a:rPr lang="es-ES" dirty="0">
                <a:latin typeface="Courier New" panose="02070309020205020404" pitchFamily="49" charset="0"/>
                <a:cs typeface="Courier New" panose="02070309020205020404" pitchFamily="49" charset="0"/>
              </a:rPr>
              <a:t>}</a:t>
            </a:r>
          </a:p>
          <a:p>
            <a:pPr lvl="1"/>
            <a:r>
              <a:rPr lang="es-ES" sz="2200" b="1" dirty="0" err="1"/>
              <a:t>Sélecteur</a:t>
            </a:r>
            <a:r>
              <a:rPr lang="es-ES" sz="2200" b="1" dirty="0"/>
              <a:t> de </a:t>
            </a:r>
            <a:r>
              <a:rPr lang="es-ES" sz="2200" b="1" dirty="0" err="1"/>
              <a:t>classe</a:t>
            </a:r>
            <a:r>
              <a:rPr lang="es-ES" sz="2200" dirty="0"/>
              <a:t> : le </a:t>
            </a:r>
            <a:r>
              <a:rPr lang="es-ES" sz="2200" dirty="0" err="1"/>
              <a:t>sélecteur</a:t>
            </a:r>
            <a:r>
              <a:rPr lang="es-ES" sz="2200" dirty="0"/>
              <a:t> </a:t>
            </a:r>
            <a:r>
              <a:rPr lang="es-ES" sz="2200" dirty="0" err="1"/>
              <a:t>désigne</a:t>
            </a:r>
            <a:r>
              <a:rPr lang="es-ES" sz="2200" dirty="0"/>
              <a:t> la </a:t>
            </a:r>
            <a:r>
              <a:rPr lang="es-ES" sz="2200" dirty="0" err="1"/>
              <a:t>classe</a:t>
            </a:r>
            <a:r>
              <a:rPr lang="es-ES" sz="2200" dirty="0"/>
              <a:t> </a:t>
            </a:r>
            <a:r>
              <a:rPr lang="es-ES" sz="2200" dirty="0" err="1"/>
              <a:t>d’un</a:t>
            </a:r>
            <a:r>
              <a:rPr lang="es-ES" sz="2200" dirty="0"/>
              <a:t> </a:t>
            </a:r>
            <a:r>
              <a:rPr lang="es-ES" sz="2200" dirty="0" err="1"/>
              <a:t>élément</a:t>
            </a:r>
            <a:r>
              <a:rPr lang="es-ES" sz="2200" dirty="0"/>
              <a:t>, la </a:t>
            </a:r>
            <a:r>
              <a:rPr lang="es-ES" sz="2200" dirty="0" err="1"/>
              <a:t>classe</a:t>
            </a:r>
            <a:r>
              <a:rPr lang="es-ES" sz="2200" dirty="0"/>
              <a:t> </a:t>
            </a:r>
            <a:r>
              <a:rPr lang="es-ES" sz="2200" dirty="0" err="1"/>
              <a:t>est</a:t>
            </a:r>
            <a:r>
              <a:rPr lang="es-ES" sz="2200" dirty="0"/>
              <a:t> </a:t>
            </a:r>
            <a:r>
              <a:rPr lang="es-ES" sz="2200" dirty="0" err="1"/>
              <a:t>préfixée</a:t>
            </a:r>
            <a:r>
              <a:rPr lang="es-ES" sz="2200" dirty="0"/>
              <a:t> par .</a:t>
            </a:r>
          </a:p>
          <a:p>
            <a:pPr marL="457200" lvl="1" indent="0">
              <a:buNone/>
            </a:pPr>
            <a:r>
              <a:rPr lang="fr-FR" sz="2100" dirty="0">
                <a:latin typeface="Courier New" panose="02070309020205020404" pitchFamily="49" charset="0"/>
                <a:cs typeface="Courier New" panose="02070309020205020404" pitchFamily="49" charset="0"/>
              </a:rPr>
              <a:t>.center {</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text-align</a:t>
            </a:r>
            <a:r>
              <a:rPr lang="fr-FR" sz="2100" dirty="0">
                <a:latin typeface="Courier New" panose="02070309020205020404" pitchFamily="49" charset="0"/>
                <a:cs typeface="Courier New" panose="02070309020205020404" pitchFamily="49" charset="0"/>
              </a:rPr>
              <a:t>: center;</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color</a:t>
            </a: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red</a:t>
            </a:r>
            <a:r>
              <a:rPr lang="fr-FR" sz="2100" dirty="0">
                <a:latin typeface="Courier New" panose="02070309020205020404" pitchFamily="49" charset="0"/>
                <a:cs typeface="Courier New" panose="02070309020205020404" pitchFamily="49" charset="0"/>
              </a:rPr>
              <a:t>;</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79399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Sélecteur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fontScale="92500" lnSpcReduction="10000"/>
          </a:bodyPr>
          <a:lstStyle/>
          <a:p>
            <a:r>
              <a:rPr lang="fr-FR" dirty="0"/>
              <a:t>Il est aussi possible de combiner les sélecteurs :</a:t>
            </a:r>
          </a:p>
          <a:p>
            <a:pPr marL="457200" lvl="1" indent="0">
              <a:buNone/>
            </a:pPr>
            <a:r>
              <a:rPr lang="fr-FR" sz="2100" dirty="0" err="1">
                <a:latin typeface="Courier New" panose="02070309020205020404" pitchFamily="49" charset="0"/>
                <a:cs typeface="Courier New" panose="02070309020205020404" pitchFamily="49" charset="0"/>
              </a:rPr>
              <a:t>p.center</a:t>
            </a:r>
            <a:r>
              <a:rPr lang="fr-FR" sz="2100" dirty="0">
                <a:latin typeface="Courier New" panose="02070309020205020404" pitchFamily="49" charset="0"/>
                <a:cs typeface="Courier New" panose="02070309020205020404" pitchFamily="49" charset="0"/>
              </a:rPr>
              <a:t> {</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text-align</a:t>
            </a:r>
            <a:r>
              <a:rPr lang="fr-FR" sz="2100" dirty="0">
                <a:latin typeface="Courier New" panose="02070309020205020404" pitchFamily="49" charset="0"/>
                <a:cs typeface="Courier New" panose="02070309020205020404" pitchFamily="49" charset="0"/>
              </a:rPr>
              <a:t>: center;</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color</a:t>
            </a: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red</a:t>
            </a:r>
            <a:r>
              <a:rPr lang="fr-FR" sz="2100" dirty="0">
                <a:latin typeface="Courier New" panose="02070309020205020404" pitchFamily="49" charset="0"/>
                <a:cs typeface="Courier New" panose="02070309020205020404" pitchFamily="49" charset="0"/>
              </a:rPr>
              <a:t>;</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a:t>
            </a:r>
          </a:p>
          <a:p>
            <a:pPr>
              <a:buFont typeface="Wingdings" panose="05000000000000000000" pitchFamily="2" charset="2"/>
              <a:buChar char="Ø"/>
            </a:pPr>
            <a:r>
              <a:rPr lang="fr-FR" dirty="0"/>
              <a:t>Tous les paragraphes ayant la classe « center » se verront appliquer les deux propriétés</a:t>
            </a:r>
          </a:p>
          <a:p>
            <a:pPr marL="0" indent="0">
              <a:buNone/>
            </a:pPr>
            <a:r>
              <a:rPr lang="fr-FR" sz="2400" dirty="0">
                <a:latin typeface="Courier New" panose="02070309020205020404" pitchFamily="49" charset="0"/>
                <a:cs typeface="Courier New" panose="02070309020205020404" pitchFamily="49" charset="0"/>
              </a:rPr>
              <a:t>div p {</a:t>
            </a:r>
            <a:br>
              <a:rPr lang="fr-FR" sz="2400" dirty="0">
                <a:latin typeface="Courier New" panose="02070309020205020404" pitchFamily="49" charset="0"/>
                <a:cs typeface="Courier New" panose="02070309020205020404" pitchFamily="49" charset="0"/>
              </a:rPr>
            </a:br>
            <a:r>
              <a:rPr lang="fr-FR" sz="2400" dirty="0">
                <a:latin typeface="Courier New" panose="02070309020205020404" pitchFamily="49" charset="0"/>
                <a:cs typeface="Courier New" panose="02070309020205020404" pitchFamily="49" charset="0"/>
              </a:rPr>
              <a:t>  </a:t>
            </a:r>
            <a:r>
              <a:rPr lang="fr-FR" sz="2400" dirty="0" err="1">
                <a:latin typeface="Courier New" panose="02070309020205020404" pitchFamily="49" charset="0"/>
                <a:cs typeface="Courier New" panose="02070309020205020404" pitchFamily="49" charset="0"/>
              </a:rPr>
              <a:t>text-align</a:t>
            </a:r>
            <a:r>
              <a:rPr lang="fr-FR" sz="2400" dirty="0">
                <a:latin typeface="Courier New" panose="02070309020205020404" pitchFamily="49" charset="0"/>
                <a:cs typeface="Courier New" panose="02070309020205020404" pitchFamily="49" charset="0"/>
              </a:rPr>
              <a:t>: center;</a:t>
            </a:r>
            <a:br>
              <a:rPr lang="fr-FR" sz="2400" dirty="0">
                <a:latin typeface="Courier New" panose="02070309020205020404" pitchFamily="49" charset="0"/>
                <a:cs typeface="Courier New" panose="02070309020205020404" pitchFamily="49" charset="0"/>
              </a:rPr>
            </a:br>
            <a:r>
              <a:rPr lang="fr-FR" sz="2400" dirty="0">
                <a:latin typeface="Courier New" panose="02070309020205020404" pitchFamily="49" charset="0"/>
                <a:cs typeface="Courier New" panose="02070309020205020404" pitchFamily="49" charset="0"/>
              </a:rPr>
              <a:t>  </a:t>
            </a:r>
            <a:r>
              <a:rPr lang="fr-FR" sz="2400" dirty="0" err="1">
                <a:latin typeface="Courier New" panose="02070309020205020404" pitchFamily="49" charset="0"/>
                <a:cs typeface="Courier New" panose="02070309020205020404" pitchFamily="49" charset="0"/>
              </a:rPr>
              <a:t>color</a:t>
            </a:r>
            <a:r>
              <a:rPr lang="fr-FR" sz="2400" dirty="0">
                <a:latin typeface="Courier New" panose="02070309020205020404" pitchFamily="49" charset="0"/>
                <a:cs typeface="Courier New" panose="02070309020205020404" pitchFamily="49" charset="0"/>
              </a:rPr>
              <a:t>: </a:t>
            </a:r>
            <a:r>
              <a:rPr lang="fr-FR" sz="2400" dirty="0" err="1">
                <a:latin typeface="Courier New" panose="02070309020205020404" pitchFamily="49" charset="0"/>
                <a:cs typeface="Courier New" panose="02070309020205020404" pitchFamily="49" charset="0"/>
              </a:rPr>
              <a:t>red</a:t>
            </a:r>
            <a:r>
              <a:rPr lang="fr-FR" sz="2400" dirty="0">
                <a:latin typeface="Courier New" panose="02070309020205020404" pitchFamily="49" charset="0"/>
                <a:cs typeface="Courier New" panose="02070309020205020404" pitchFamily="49" charset="0"/>
              </a:rPr>
              <a:t>;</a:t>
            </a:r>
            <a:br>
              <a:rPr lang="fr-FR" sz="2400" dirty="0">
                <a:latin typeface="Courier New" panose="02070309020205020404" pitchFamily="49" charset="0"/>
                <a:cs typeface="Courier New" panose="02070309020205020404" pitchFamily="49" charset="0"/>
              </a:rPr>
            </a:br>
            <a:r>
              <a:rPr lang="fr-FR" sz="2400" dirty="0">
                <a:latin typeface="Courier New" panose="02070309020205020404" pitchFamily="49" charset="0"/>
                <a:cs typeface="Courier New" panose="02070309020205020404" pitchFamily="49" charset="0"/>
              </a:rPr>
              <a:t>}</a:t>
            </a:r>
          </a:p>
          <a:p>
            <a:pPr>
              <a:buFont typeface="Wingdings" panose="05000000000000000000" pitchFamily="2" charset="2"/>
              <a:buChar char="Ø"/>
            </a:pPr>
            <a:r>
              <a:rPr lang="fr-FR" dirty="0"/>
              <a:t>Tous les paragraphes à l’intérieur d’un bloc div se verront appliquer les deux propriétés</a:t>
            </a:r>
          </a:p>
        </p:txBody>
      </p:sp>
    </p:spTree>
    <p:extLst>
      <p:ext uri="{BB962C8B-B14F-4D97-AF65-F5344CB8AC3E}">
        <p14:creationId xmlns:p14="http://schemas.microsoft.com/office/powerpoint/2010/main" val="3922110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Sélecteur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dirty="0"/>
              <a:t>Le sélecteur peut être spécifié avec les attributs de l’élément :</a:t>
            </a:r>
          </a:p>
          <a:p>
            <a:pPr marL="457200" lvl="1" indent="0">
              <a:buNone/>
            </a:pPr>
            <a:r>
              <a:rPr lang="fr-FR" sz="2100" dirty="0">
                <a:latin typeface="Courier New" panose="02070309020205020404" pitchFamily="49" charset="0"/>
                <a:cs typeface="Courier New" panose="02070309020205020404" pitchFamily="49" charset="0"/>
              </a:rPr>
              <a:t>input[type=</a:t>
            </a:r>
            <a:r>
              <a:rPr lang="fr-FR" sz="2100" dirty="0" err="1">
                <a:latin typeface="Courier New" panose="02070309020205020404" pitchFamily="49" charset="0"/>
                <a:cs typeface="Courier New" panose="02070309020205020404" pitchFamily="49" charset="0"/>
              </a:rPr>
              <a:t>password</a:t>
            </a:r>
            <a:r>
              <a:rPr lang="fr-FR" sz="2100" dirty="0">
                <a:latin typeface="Courier New" panose="02070309020205020404" pitchFamily="49" charset="0"/>
                <a:cs typeface="Courier New" panose="02070309020205020404" pitchFamily="49" charset="0"/>
              </a:rPr>
              <a:t>] {</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color</a:t>
            </a:r>
            <a:r>
              <a:rPr lang="fr-FR" sz="2100" dirty="0">
                <a:latin typeface="Courier New" panose="02070309020205020404" pitchFamily="49" charset="0"/>
                <a:cs typeface="Courier New" panose="02070309020205020404" pitchFamily="49" charset="0"/>
              </a:rPr>
              <a:t>: </a:t>
            </a:r>
            <a:r>
              <a:rPr lang="fr-FR" sz="2100" dirty="0" err="1">
                <a:latin typeface="Courier New" panose="02070309020205020404" pitchFamily="49" charset="0"/>
                <a:cs typeface="Courier New" panose="02070309020205020404" pitchFamily="49" charset="0"/>
              </a:rPr>
              <a:t>red</a:t>
            </a:r>
            <a:r>
              <a:rPr lang="fr-FR" sz="2100" dirty="0">
                <a:latin typeface="Courier New" panose="02070309020205020404" pitchFamily="49" charset="0"/>
                <a:cs typeface="Courier New" panose="02070309020205020404" pitchFamily="49" charset="0"/>
              </a:rPr>
              <a:t>;</a:t>
            </a:r>
            <a:br>
              <a:rPr lang="fr-FR" sz="2100" dirty="0">
                <a:latin typeface="Courier New" panose="02070309020205020404" pitchFamily="49" charset="0"/>
                <a:cs typeface="Courier New" panose="02070309020205020404" pitchFamily="49" charset="0"/>
              </a:rPr>
            </a:br>
            <a:r>
              <a:rPr lang="fr-FR" sz="2100" dirty="0">
                <a:latin typeface="Courier New" panose="02070309020205020404" pitchFamily="49" charset="0"/>
                <a:cs typeface="Courier New" panose="02070309020205020404" pitchFamily="49" charset="0"/>
              </a:rPr>
              <a:t>}</a:t>
            </a:r>
          </a:p>
          <a:p>
            <a:r>
              <a:rPr lang="fr-FR" dirty="0"/>
              <a:t>Seuls les champs </a:t>
            </a:r>
            <a:r>
              <a:rPr lang="fr-FR" dirty="0">
                <a:latin typeface="Courier New" panose="02070309020205020404" pitchFamily="49" charset="0"/>
                <a:cs typeface="Courier New" panose="02070309020205020404" pitchFamily="49" charset="0"/>
              </a:rPr>
              <a:t>input</a:t>
            </a:r>
            <a:r>
              <a:rPr lang="fr-FR" dirty="0"/>
              <a:t> avec comme attribut </a:t>
            </a:r>
            <a:r>
              <a:rPr lang="fr-FR" dirty="0">
                <a:latin typeface="Courier New" panose="02070309020205020404" pitchFamily="49" charset="0"/>
                <a:cs typeface="Courier New" panose="02070309020205020404" pitchFamily="49" charset="0"/>
              </a:rPr>
              <a:t>type</a:t>
            </a:r>
            <a:r>
              <a:rPr lang="fr-FR" dirty="0"/>
              <a:t> la valeur </a:t>
            </a:r>
            <a:r>
              <a:rPr lang="fr-FR" dirty="0" err="1">
                <a:latin typeface="Courier New" panose="02070309020205020404" pitchFamily="49" charset="0"/>
                <a:cs typeface="Courier New" panose="02070309020205020404" pitchFamily="49" charset="0"/>
              </a:rPr>
              <a:t>password</a:t>
            </a:r>
            <a:r>
              <a:rPr lang="fr-FR" dirty="0"/>
              <a:t> se verront appliquer la règle</a:t>
            </a:r>
          </a:p>
        </p:txBody>
      </p:sp>
    </p:spTree>
    <p:extLst>
      <p:ext uri="{BB962C8B-B14F-4D97-AF65-F5344CB8AC3E}">
        <p14:creationId xmlns:p14="http://schemas.microsoft.com/office/powerpoint/2010/main" val="3800560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Remarques sur le Sélecteur</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a:bodyPr>
          <a:lstStyle/>
          <a:p>
            <a:r>
              <a:rPr lang="fr-FR" dirty="0"/>
              <a:t>Si un même élément d’une page est concerné par plusieurs règles CSS définies par différents sélecteurs, l’ensemble des règles s’appliquent</a:t>
            </a:r>
          </a:p>
          <a:p>
            <a:r>
              <a:rPr lang="fr-FR" dirty="0"/>
              <a:t>Si deux règles sont contradictoires, la règle avec le sélecteur le plus spécifique s’applique</a:t>
            </a:r>
          </a:p>
          <a:p>
            <a:r>
              <a:rPr lang="fr-FR" dirty="0"/>
              <a:t>La syntaxe du sélecteur CSS est aussi utilisée en Javascript</a:t>
            </a:r>
          </a:p>
        </p:txBody>
      </p:sp>
    </p:spTree>
    <p:extLst>
      <p:ext uri="{BB962C8B-B14F-4D97-AF65-F5344CB8AC3E}">
        <p14:creationId xmlns:p14="http://schemas.microsoft.com/office/powerpoint/2010/main" val="7551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FC7DF-3CAE-49F6-9ED3-C1FB24203597}"/>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467EB57F-A40D-462D-9A2D-EC9C154C0391}"/>
              </a:ext>
            </a:extLst>
          </p:cNvPr>
          <p:cNvSpPr>
            <a:spLocks noGrp="1"/>
          </p:cNvSpPr>
          <p:nvPr>
            <p:ph idx="1"/>
          </p:nvPr>
        </p:nvSpPr>
        <p:spPr/>
        <p:txBody>
          <a:bodyPr/>
          <a:lstStyle/>
          <a:p>
            <a:r>
              <a:rPr lang="fr-FR" dirty="0"/>
              <a:t>Ce cours couvre les parties </a:t>
            </a:r>
            <a:r>
              <a:rPr lang="fr-FR" dirty="0" err="1"/>
              <a:t>front-end</a:t>
            </a:r>
            <a:r>
              <a:rPr lang="fr-FR" dirty="0"/>
              <a:t>, </a:t>
            </a:r>
            <a:r>
              <a:rPr lang="fr-FR" dirty="0" err="1"/>
              <a:t>back-end</a:t>
            </a:r>
            <a:r>
              <a:rPr lang="fr-FR" dirty="0"/>
              <a:t> ainsi que les bonnes pratiques de conception</a:t>
            </a:r>
          </a:p>
          <a:p>
            <a:r>
              <a:rPr lang="fr-FR" dirty="0"/>
              <a:t>L’objectif est que vous soyez capable de concevoir intégralement un site Web en respectant les standards</a:t>
            </a:r>
          </a:p>
          <a:p>
            <a:r>
              <a:rPr lang="fr-FR" dirty="0"/>
              <a:t>Aussi, le Web ce n’est pas que de la technologie, c’est aussi de l’ergonomie, du design, de l’accessibilité, et nous étudierons quelques principes généraux</a:t>
            </a:r>
          </a:p>
        </p:txBody>
      </p:sp>
    </p:spTree>
    <p:extLst>
      <p:ext uri="{BB962C8B-B14F-4D97-AF65-F5344CB8AC3E}">
        <p14:creationId xmlns:p14="http://schemas.microsoft.com/office/powerpoint/2010/main" val="459375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Propriétés de style</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normAutofit fontScale="92500" lnSpcReduction="10000"/>
          </a:bodyPr>
          <a:lstStyle/>
          <a:p>
            <a:r>
              <a:rPr lang="fr-FR" dirty="0"/>
              <a:t>Les propriétés de style à l’intérieur des règles suivent toutes le même format :</a:t>
            </a:r>
          </a:p>
          <a:p>
            <a:pPr marL="0" indent="0" algn="ctr">
              <a:buNone/>
            </a:pPr>
            <a:r>
              <a:rPr lang="fr-FR" dirty="0">
                <a:latin typeface="Courier New" panose="02070309020205020404" pitchFamily="49" charset="0"/>
                <a:cs typeface="Courier New" panose="02070309020205020404" pitchFamily="49" charset="0"/>
              </a:rPr>
              <a:t>ma-</a:t>
            </a:r>
            <a:r>
              <a:rPr lang="fr-FR" dirty="0" err="1">
                <a:latin typeface="Courier New" panose="02070309020205020404" pitchFamily="49" charset="0"/>
                <a:cs typeface="Courier New" panose="02070309020205020404" pitchFamily="49" charset="0"/>
              </a:rPr>
              <a:t>propriete</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ma_valeur</a:t>
            </a:r>
            <a:r>
              <a:rPr lang="fr-FR" dirty="0">
                <a:latin typeface="Courier New" panose="02070309020205020404" pitchFamily="49" charset="0"/>
                <a:cs typeface="Courier New" panose="02070309020205020404" pitchFamily="49" charset="0"/>
              </a:rPr>
              <a:t>;</a:t>
            </a:r>
          </a:p>
          <a:p>
            <a:r>
              <a:rPr lang="fr-FR" dirty="0"/>
              <a:t>Nous ne verrons pas de façon exhaustives les propriétés possibles, sachez juste qu’il est possible de contrôler, entre autres :</a:t>
            </a:r>
          </a:p>
          <a:p>
            <a:pPr lvl="1"/>
            <a:r>
              <a:rPr lang="fr-FR" dirty="0"/>
              <a:t>Les couleurs de textes</a:t>
            </a:r>
          </a:p>
          <a:p>
            <a:pPr lvl="1"/>
            <a:r>
              <a:rPr lang="fr-FR" dirty="0"/>
              <a:t>Les couleurs de fond</a:t>
            </a:r>
          </a:p>
          <a:p>
            <a:pPr lvl="1"/>
            <a:r>
              <a:rPr lang="fr-FR" dirty="0"/>
              <a:t>Les bordures (taille, apparence, couleur)</a:t>
            </a:r>
          </a:p>
          <a:p>
            <a:pPr lvl="1"/>
            <a:r>
              <a:rPr lang="fr-FR" dirty="0"/>
              <a:t>Les animations</a:t>
            </a:r>
          </a:p>
          <a:p>
            <a:pPr lvl="1"/>
            <a:r>
              <a:rPr lang="fr-FR" dirty="0"/>
              <a:t>Les polices</a:t>
            </a:r>
          </a:p>
          <a:p>
            <a:pPr lvl="1"/>
            <a:r>
              <a:rPr lang="fr-FR" dirty="0"/>
              <a:t>Les espacements</a:t>
            </a:r>
          </a:p>
          <a:p>
            <a:pPr lvl="1"/>
            <a:r>
              <a:rPr lang="fr-FR" dirty="0"/>
              <a:t>Les alignements</a:t>
            </a:r>
          </a:p>
          <a:p>
            <a:pPr lvl="1"/>
            <a:r>
              <a:rPr lang="fr-FR" dirty="0"/>
              <a:t>Les positions</a:t>
            </a:r>
          </a:p>
          <a:p>
            <a:pPr lvl="1"/>
            <a:r>
              <a:rPr lang="fr-FR" dirty="0"/>
              <a:t>etc.</a:t>
            </a:r>
          </a:p>
        </p:txBody>
      </p:sp>
    </p:spTree>
    <p:extLst>
      <p:ext uri="{BB962C8B-B14F-4D97-AF65-F5344CB8AC3E}">
        <p14:creationId xmlns:p14="http://schemas.microsoft.com/office/powerpoint/2010/main" val="384579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D2587-EEEC-469B-BB64-45B2B34A897F}"/>
              </a:ext>
            </a:extLst>
          </p:cNvPr>
          <p:cNvSpPr>
            <a:spLocks noGrp="1"/>
          </p:cNvSpPr>
          <p:nvPr>
            <p:ph type="title"/>
          </p:nvPr>
        </p:nvSpPr>
        <p:spPr/>
        <p:txBody>
          <a:bodyPr/>
          <a:lstStyle/>
          <a:p>
            <a:r>
              <a:rPr lang="fr-FR" dirty="0"/>
              <a:t>Fusion de style</a:t>
            </a:r>
          </a:p>
        </p:txBody>
      </p:sp>
      <p:sp>
        <p:nvSpPr>
          <p:cNvPr id="3" name="Espace réservé du contenu 2">
            <a:extLst>
              <a:ext uri="{FF2B5EF4-FFF2-40B4-BE49-F238E27FC236}">
                <a16:creationId xmlns:a16="http://schemas.microsoft.com/office/drawing/2014/main" id="{8E6EBA89-BFA0-451F-9895-F5FC2AC3AD5B}"/>
              </a:ext>
            </a:extLst>
          </p:cNvPr>
          <p:cNvSpPr>
            <a:spLocks noGrp="1"/>
          </p:cNvSpPr>
          <p:nvPr>
            <p:ph idx="1"/>
          </p:nvPr>
        </p:nvSpPr>
        <p:spPr/>
        <p:txBody>
          <a:bodyPr/>
          <a:lstStyle/>
          <a:p>
            <a:r>
              <a:rPr lang="fr-FR" dirty="0"/>
              <a:t>Les styles définis dans une feuille de style se fusionnent dans l’ordre de chargement, et peuvent s’écraser</a:t>
            </a:r>
          </a:p>
        </p:txBody>
      </p:sp>
      <p:pic>
        <p:nvPicPr>
          <p:cNvPr id="4" name="Image 3">
            <a:extLst>
              <a:ext uri="{FF2B5EF4-FFF2-40B4-BE49-F238E27FC236}">
                <a16:creationId xmlns:a16="http://schemas.microsoft.com/office/drawing/2014/main" id="{0E10773B-E615-4BDC-B178-A44902E7597E}"/>
              </a:ext>
            </a:extLst>
          </p:cNvPr>
          <p:cNvPicPr>
            <a:picLocks noChangeAspect="1"/>
          </p:cNvPicPr>
          <p:nvPr/>
        </p:nvPicPr>
        <p:blipFill>
          <a:blip r:embed="rId2"/>
          <a:stretch>
            <a:fillRect/>
          </a:stretch>
        </p:blipFill>
        <p:spPr>
          <a:xfrm>
            <a:off x="1375979" y="3429000"/>
            <a:ext cx="8978401" cy="2231000"/>
          </a:xfrm>
          <a:prstGeom prst="rect">
            <a:avLst/>
          </a:prstGeom>
        </p:spPr>
      </p:pic>
    </p:spTree>
    <p:extLst>
      <p:ext uri="{BB962C8B-B14F-4D97-AF65-F5344CB8AC3E}">
        <p14:creationId xmlns:p14="http://schemas.microsoft.com/office/powerpoint/2010/main" val="4006674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Box model : </a:t>
            </a:r>
            <a:r>
              <a:rPr lang="fr-FR" dirty="0" err="1"/>
              <a:t>Margins</a:t>
            </a:r>
            <a:r>
              <a:rPr lang="fr-FR" dirty="0"/>
              <a:t>, </a:t>
            </a:r>
            <a:r>
              <a:rPr lang="fr-FR" dirty="0" err="1"/>
              <a:t>Padding</a:t>
            </a:r>
            <a:endParaRPr lang="fr-FR" dirty="0"/>
          </a:p>
        </p:txBody>
      </p:sp>
      <p:pic>
        <p:nvPicPr>
          <p:cNvPr id="4" name="Espace réservé du contenu 3">
            <a:extLst>
              <a:ext uri="{FF2B5EF4-FFF2-40B4-BE49-F238E27FC236}">
                <a16:creationId xmlns:a16="http://schemas.microsoft.com/office/drawing/2014/main" id="{76177AC8-DE35-4506-8301-75A482072A57}"/>
              </a:ext>
            </a:extLst>
          </p:cNvPr>
          <p:cNvPicPr>
            <a:picLocks noGrp="1" noChangeAspect="1"/>
          </p:cNvPicPr>
          <p:nvPr>
            <p:ph idx="1"/>
          </p:nvPr>
        </p:nvPicPr>
        <p:blipFill>
          <a:blip r:embed="rId2"/>
          <a:stretch>
            <a:fillRect/>
          </a:stretch>
        </p:blipFill>
        <p:spPr>
          <a:xfrm>
            <a:off x="4460589" y="2210327"/>
            <a:ext cx="7363853" cy="3867690"/>
          </a:xfrm>
          <a:prstGeom prst="rect">
            <a:avLst/>
          </a:prstGeom>
        </p:spPr>
      </p:pic>
      <p:sp>
        <p:nvSpPr>
          <p:cNvPr id="5" name="ZoneTexte 4">
            <a:extLst>
              <a:ext uri="{FF2B5EF4-FFF2-40B4-BE49-F238E27FC236}">
                <a16:creationId xmlns:a16="http://schemas.microsoft.com/office/drawing/2014/main" id="{EACC12CC-4B75-4775-9084-3D19EE8393C3}"/>
              </a:ext>
            </a:extLst>
          </p:cNvPr>
          <p:cNvSpPr txBox="1"/>
          <p:nvPr/>
        </p:nvSpPr>
        <p:spPr>
          <a:xfrm>
            <a:off x="307911" y="2210327"/>
            <a:ext cx="3741575" cy="1754326"/>
          </a:xfrm>
          <a:prstGeom prst="rect">
            <a:avLst/>
          </a:prstGeom>
          <a:noFill/>
        </p:spPr>
        <p:txBody>
          <a:bodyPr wrap="square" rtlCol="0">
            <a:spAutoFit/>
          </a:bodyPr>
          <a:lstStyle/>
          <a:p>
            <a:r>
              <a:rPr lang="fr-FR" dirty="0"/>
              <a:t>Les espacements  peuvent êtres définis dans le CSS, on parlera de « </a:t>
            </a:r>
            <a:r>
              <a:rPr lang="fr-FR" dirty="0" err="1"/>
              <a:t>margin</a:t>
            </a:r>
            <a:r>
              <a:rPr lang="fr-FR" dirty="0"/>
              <a:t> » ou de « </a:t>
            </a:r>
            <a:r>
              <a:rPr lang="fr-FR" dirty="0" err="1"/>
              <a:t>padding</a:t>
            </a:r>
            <a:r>
              <a:rPr lang="fr-FR" dirty="0"/>
              <a:t> » qui entourent le contenu</a:t>
            </a:r>
          </a:p>
          <a:p>
            <a:endParaRPr lang="fr-FR" dirty="0"/>
          </a:p>
        </p:txBody>
      </p:sp>
    </p:spTree>
    <p:extLst>
      <p:ext uri="{BB962C8B-B14F-4D97-AF65-F5344CB8AC3E}">
        <p14:creationId xmlns:p14="http://schemas.microsoft.com/office/powerpoint/2010/main" val="1622181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5DDF4-E086-47A3-A1B3-77FED8EC0A0D}"/>
              </a:ext>
            </a:extLst>
          </p:cNvPr>
          <p:cNvSpPr>
            <a:spLocks noGrp="1"/>
          </p:cNvSpPr>
          <p:nvPr>
            <p:ph type="title"/>
          </p:nvPr>
        </p:nvSpPr>
        <p:spPr/>
        <p:txBody>
          <a:bodyPr/>
          <a:lstStyle/>
          <a:p>
            <a:r>
              <a:rPr lang="fr-FR" dirty="0"/>
              <a:t>Positionnement</a:t>
            </a:r>
          </a:p>
        </p:txBody>
      </p:sp>
      <p:sp>
        <p:nvSpPr>
          <p:cNvPr id="3" name="Espace réservé du contenu 2">
            <a:extLst>
              <a:ext uri="{FF2B5EF4-FFF2-40B4-BE49-F238E27FC236}">
                <a16:creationId xmlns:a16="http://schemas.microsoft.com/office/drawing/2014/main" id="{326026AE-EB51-4D56-953A-F2C285DF4472}"/>
              </a:ext>
            </a:extLst>
          </p:cNvPr>
          <p:cNvSpPr>
            <a:spLocks noGrp="1"/>
          </p:cNvSpPr>
          <p:nvPr>
            <p:ph idx="1"/>
          </p:nvPr>
        </p:nvSpPr>
        <p:spPr/>
        <p:txBody>
          <a:bodyPr>
            <a:normAutofit lnSpcReduction="10000"/>
          </a:bodyPr>
          <a:lstStyle/>
          <a:p>
            <a:r>
              <a:rPr lang="fr-FR" dirty="0"/>
              <a:t>Par défaut les éléments sont positionnés les uns en dessous des autres, des propriétés de styles permettent d’ajuster ce positionnement</a:t>
            </a:r>
          </a:p>
          <a:p>
            <a:endParaRPr lang="fr-FR" dirty="0"/>
          </a:p>
          <a:p>
            <a:r>
              <a:rPr lang="fr-FR" dirty="0"/>
              <a:t>Positionnement flottant (par rapport au conteneur) : </a:t>
            </a:r>
          </a:p>
          <a:p>
            <a:pPr lvl="1"/>
            <a:r>
              <a:rPr lang="fr-FR" dirty="0" err="1">
                <a:latin typeface="Courier New" panose="02070309020205020404" pitchFamily="49" charset="0"/>
                <a:cs typeface="Courier New" panose="02070309020205020404" pitchFamily="49" charset="0"/>
              </a:rPr>
              <a:t>float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a:t>
            </a:r>
          </a:p>
          <a:p>
            <a:r>
              <a:rPr lang="fr-FR" dirty="0"/>
              <a:t>Positionnement absolu (par rapport au conteneur) :</a:t>
            </a:r>
          </a:p>
          <a:p>
            <a:pPr lvl="1"/>
            <a:r>
              <a:rPr lang="fr-FR" dirty="0">
                <a:latin typeface="Courier New" panose="02070309020205020404" pitchFamily="49" charset="0"/>
                <a:cs typeface="Courier New" panose="02070309020205020404" pitchFamily="49" charset="0"/>
              </a:rPr>
              <a:t>position: </a:t>
            </a:r>
            <a:r>
              <a:rPr lang="fr-FR" dirty="0" err="1">
                <a:latin typeface="Courier New" panose="02070309020205020404" pitchFamily="49" charset="0"/>
                <a:cs typeface="Courier New" panose="02070309020205020404" pitchFamily="49" charset="0"/>
              </a:rPr>
              <a:t>absolute</a:t>
            </a:r>
            <a:r>
              <a:rPr lang="fr-FR" dirty="0">
                <a:latin typeface="Courier New" panose="02070309020205020404" pitchFamily="49" charset="0"/>
                <a:cs typeface="Courier New" panose="02070309020205020404" pitchFamily="49" charset="0"/>
              </a:rPr>
              <a:t>;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a:p>
            <a:r>
              <a:rPr lang="fr-FR" dirty="0"/>
              <a:t>Positionnement fixe (par rapport à l’écran) : </a:t>
            </a:r>
          </a:p>
          <a:p>
            <a:pPr lvl="1">
              <a:lnSpc>
                <a:spcPct val="100000"/>
              </a:lnSpc>
            </a:pPr>
            <a:r>
              <a:rPr lang="fr-FR" dirty="0">
                <a:latin typeface="Courier New" panose="02070309020205020404" pitchFamily="49" charset="0"/>
                <a:cs typeface="Courier New" panose="02070309020205020404" pitchFamily="49" charset="0"/>
              </a:rPr>
              <a:t>Position: </a:t>
            </a:r>
            <a:r>
              <a:rPr lang="fr-FR" dirty="0" err="1">
                <a:latin typeface="Courier New" panose="02070309020205020404" pitchFamily="49" charset="0"/>
                <a:cs typeface="Courier New" panose="02070309020205020404" pitchFamily="49" charset="0"/>
              </a:rPr>
              <a:t>fixed</a:t>
            </a:r>
            <a:r>
              <a:rPr lang="fr-FR" dirty="0">
                <a:latin typeface="Courier New" panose="02070309020205020404" pitchFamily="49" charset="0"/>
                <a:cs typeface="Courier New" panose="02070309020205020404" pitchFamily="49" charset="0"/>
              </a:rPr>
              <a:t>;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a:p>
            <a:r>
              <a:rPr lang="fr-FR" dirty="0"/>
              <a:t>Positionnement relatif (par rapport à sa position « normale »):</a:t>
            </a:r>
          </a:p>
          <a:p>
            <a:pPr lvl="1">
              <a:lnSpc>
                <a:spcPct val="110000"/>
              </a:lnSpc>
            </a:pPr>
            <a:r>
              <a:rPr lang="fr-FR" dirty="0">
                <a:latin typeface="Courier New" panose="02070309020205020404" pitchFamily="49" charset="0"/>
                <a:cs typeface="Courier New" panose="02070309020205020404" pitchFamily="49" charset="0"/>
              </a:rPr>
              <a:t>position: relative;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p:txBody>
      </p:sp>
    </p:spTree>
    <p:extLst>
      <p:ext uri="{BB962C8B-B14F-4D97-AF65-F5344CB8AC3E}">
        <p14:creationId xmlns:p14="http://schemas.microsoft.com/office/powerpoint/2010/main" val="80825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5DDF4-E086-47A3-A1B3-77FED8EC0A0D}"/>
              </a:ext>
            </a:extLst>
          </p:cNvPr>
          <p:cNvSpPr>
            <a:spLocks noGrp="1"/>
          </p:cNvSpPr>
          <p:nvPr>
            <p:ph type="title"/>
          </p:nvPr>
        </p:nvSpPr>
        <p:spPr/>
        <p:txBody>
          <a:bodyPr/>
          <a:lstStyle/>
          <a:p>
            <a:r>
              <a:rPr lang="fr-FR" dirty="0"/>
              <a:t>Positionnement</a:t>
            </a:r>
          </a:p>
        </p:txBody>
      </p:sp>
      <p:sp>
        <p:nvSpPr>
          <p:cNvPr id="3" name="Espace réservé du contenu 2">
            <a:extLst>
              <a:ext uri="{FF2B5EF4-FFF2-40B4-BE49-F238E27FC236}">
                <a16:creationId xmlns:a16="http://schemas.microsoft.com/office/drawing/2014/main" id="{326026AE-EB51-4D56-953A-F2C285DF4472}"/>
              </a:ext>
            </a:extLst>
          </p:cNvPr>
          <p:cNvSpPr>
            <a:spLocks noGrp="1"/>
          </p:cNvSpPr>
          <p:nvPr>
            <p:ph idx="1"/>
          </p:nvPr>
        </p:nvSpPr>
        <p:spPr/>
        <p:txBody>
          <a:bodyPr>
            <a:normAutofit fontScale="77500" lnSpcReduction="20000"/>
          </a:bodyPr>
          <a:lstStyle/>
          <a:p>
            <a:r>
              <a:rPr lang="fr-FR" dirty="0"/>
              <a:t>Par défaut les éléments sont positionnés les uns en dessous des autres, des propriétés de styles permettent d’ajuster ce positionnement</a:t>
            </a:r>
          </a:p>
          <a:p>
            <a:endParaRPr lang="fr-FR" dirty="0"/>
          </a:p>
          <a:p>
            <a:r>
              <a:rPr lang="fr-FR" dirty="0"/>
              <a:t>Positionnement flottant (par rapport au conteneur) : </a:t>
            </a:r>
          </a:p>
          <a:p>
            <a:pPr lvl="1"/>
            <a:r>
              <a:rPr lang="fr-FR" dirty="0" err="1">
                <a:latin typeface="Courier New" panose="02070309020205020404" pitchFamily="49" charset="0"/>
                <a:cs typeface="Courier New" panose="02070309020205020404" pitchFamily="49" charset="0"/>
              </a:rPr>
              <a:t>float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a:t>
            </a:r>
          </a:p>
          <a:p>
            <a:r>
              <a:rPr lang="fr-FR" dirty="0"/>
              <a:t>Positionnement absolu (par rapport au conteneur) :</a:t>
            </a:r>
          </a:p>
          <a:p>
            <a:pPr lvl="1"/>
            <a:r>
              <a:rPr lang="fr-FR" dirty="0">
                <a:latin typeface="Courier New" panose="02070309020205020404" pitchFamily="49" charset="0"/>
                <a:cs typeface="Courier New" panose="02070309020205020404" pitchFamily="49" charset="0"/>
              </a:rPr>
              <a:t>position: </a:t>
            </a:r>
            <a:r>
              <a:rPr lang="fr-FR" dirty="0" err="1">
                <a:latin typeface="Courier New" panose="02070309020205020404" pitchFamily="49" charset="0"/>
                <a:cs typeface="Courier New" panose="02070309020205020404" pitchFamily="49" charset="0"/>
              </a:rPr>
              <a:t>absolute</a:t>
            </a:r>
            <a:r>
              <a:rPr lang="fr-FR" dirty="0">
                <a:latin typeface="Courier New" panose="02070309020205020404" pitchFamily="49" charset="0"/>
                <a:cs typeface="Courier New" panose="02070309020205020404" pitchFamily="49" charset="0"/>
              </a:rPr>
              <a:t>;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a:p>
            <a:r>
              <a:rPr lang="fr-FR" dirty="0"/>
              <a:t>Positionnement fixe (par rapport à l’écran) : </a:t>
            </a:r>
          </a:p>
          <a:p>
            <a:pPr lvl="1">
              <a:lnSpc>
                <a:spcPct val="100000"/>
              </a:lnSpc>
            </a:pPr>
            <a:r>
              <a:rPr lang="fr-FR" dirty="0">
                <a:latin typeface="Courier New" panose="02070309020205020404" pitchFamily="49" charset="0"/>
                <a:cs typeface="Courier New" panose="02070309020205020404" pitchFamily="49" charset="0"/>
              </a:rPr>
              <a:t>position </a:t>
            </a:r>
            <a:r>
              <a:rPr lang="fr-FR" dirty="0" err="1">
                <a:latin typeface="Courier New" panose="02070309020205020404" pitchFamily="49" charset="0"/>
                <a:cs typeface="Courier New" panose="02070309020205020404" pitchFamily="49" charset="0"/>
              </a:rPr>
              <a:t>fixed</a:t>
            </a:r>
            <a:r>
              <a:rPr lang="fr-FR" dirty="0">
                <a:latin typeface="Courier New" panose="02070309020205020404" pitchFamily="49" charset="0"/>
                <a:cs typeface="Courier New" panose="02070309020205020404" pitchFamily="49" charset="0"/>
              </a:rPr>
              <a:t>;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a:p>
            <a:r>
              <a:rPr lang="fr-FR" dirty="0"/>
              <a:t>Positionnement relatif (par rapport à sa position « normale »):</a:t>
            </a:r>
          </a:p>
          <a:p>
            <a:pPr lvl="1">
              <a:lnSpc>
                <a:spcPct val="110000"/>
              </a:lnSpc>
            </a:pPr>
            <a:r>
              <a:rPr lang="fr-FR" dirty="0">
                <a:latin typeface="Courier New" panose="02070309020205020404" pitchFamily="49" charset="0"/>
                <a:cs typeface="Courier New" panose="02070309020205020404" pitchFamily="49" charset="0"/>
              </a:rPr>
              <a:t>position: relative; top: 30px; </a:t>
            </a:r>
            <a:r>
              <a:rPr lang="fr-FR" dirty="0" err="1">
                <a:latin typeface="Courier New" panose="02070309020205020404" pitchFamily="49" charset="0"/>
                <a:cs typeface="Courier New" panose="02070309020205020404" pitchFamily="49" charset="0"/>
              </a:rPr>
              <a:t>left</a:t>
            </a:r>
            <a:r>
              <a:rPr lang="fr-FR" dirty="0">
                <a:latin typeface="Courier New" panose="02070309020205020404" pitchFamily="49" charset="0"/>
                <a:cs typeface="Courier New" panose="02070309020205020404" pitchFamily="49" charset="0"/>
              </a:rPr>
              <a:t>: 100px;</a:t>
            </a:r>
          </a:p>
          <a:p>
            <a:pPr lvl="1">
              <a:lnSpc>
                <a:spcPct val="110000"/>
              </a:lnSpc>
            </a:pPr>
            <a:endParaRPr lang="fr-FR" dirty="0">
              <a:latin typeface="Courier New" panose="02070309020205020404" pitchFamily="49" charset="0"/>
              <a:cs typeface="Courier New" panose="02070309020205020404" pitchFamily="49" charset="0"/>
            </a:endParaRPr>
          </a:p>
          <a:p>
            <a:pPr>
              <a:lnSpc>
                <a:spcPct val="110000"/>
              </a:lnSpc>
            </a:pPr>
            <a:r>
              <a:rPr lang="fr-FR" dirty="0"/>
              <a:t>Les éléments en positionnement absolu ou fixe ne sont pas considérés dans le flux d’affichage</a:t>
            </a:r>
          </a:p>
        </p:txBody>
      </p:sp>
    </p:spTree>
    <p:extLst>
      <p:ext uri="{BB962C8B-B14F-4D97-AF65-F5344CB8AC3E}">
        <p14:creationId xmlns:p14="http://schemas.microsoft.com/office/powerpoint/2010/main" val="2058974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Unités avec CSS</a:t>
            </a:r>
          </a:p>
        </p:txBody>
      </p:sp>
      <p:sp>
        <p:nvSpPr>
          <p:cNvPr id="6" name="Espace réservé du contenu 5">
            <a:extLst>
              <a:ext uri="{FF2B5EF4-FFF2-40B4-BE49-F238E27FC236}">
                <a16:creationId xmlns:a16="http://schemas.microsoft.com/office/drawing/2014/main" id="{E62FCA69-7A8B-442B-A135-ECA46D4C2554}"/>
              </a:ext>
            </a:extLst>
          </p:cNvPr>
          <p:cNvSpPr>
            <a:spLocks noGrp="1"/>
          </p:cNvSpPr>
          <p:nvPr>
            <p:ph idx="1"/>
          </p:nvPr>
        </p:nvSpPr>
        <p:spPr/>
        <p:txBody>
          <a:bodyPr/>
          <a:lstStyle/>
          <a:p>
            <a:r>
              <a:rPr lang="fr-FR" dirty="0"/>
              <a:t>Quand on spécifie, par exemple, la largeur d’une marge, plusieurs unités sont possibles :</a:t>
            </a:r>
          </a:p>
          <a:p>
            <a:pPr lvl="1"/>
            <a:r>
              <a:rPr lang="fr-FR" dirty="0"/>
              <a:t>Absolues :</a:t>
            </a:r>
          </a:p>
          <a:p>
            <a:pPr lvl="2"/>
            <a:r>
              <a:rPr lang="fr-FR" dirty="0"/>
              <a:t>px : la valeur est décrite en pixels</a:t>
            </a:r>
          </a:p>
          <a:p>
            <a:pPr lvl="2"/>
            <a:r>
              <a:rPr lang="fr-FR" dirty="0"/>
              <a:t>cm, mm, in : la valeur est décrite en cm, mm ou pouces</a:t>
            </a:r>
          </a:p>
          <a:p>
            <a:pPr lvl="1"/>
            <a:r>
              <a:rPr lang="fr-FR" dirty="0"/>
              <a:t>Relatives :</a:t>
            </a:r>
          </a:p>
          <a:p>
            <a:pPr lvl="2"/>
            <a:r>
              <a:rPr lang="fr-FR" dirty="0" err="1"/>
              <a:t>em</a:t>
            </a:r>
            <a:r>
              <a:rPr lang="fr-FR" dirty="0"/>
              <a:t> : la valeur est décrite relative à la police (2em = 2 fois la taille de la police)</a:t>
            </a:r>
          </a:p>
          <a:p>
            <a:pPr lvl="2"/>
            <a:r>
              <a:rPr lang="fr-FR" dirty="0"/>
              <a:t>rem : la valeur est décrite relative à la police de l’élément parent</a:t>
            </a:r>
          </a:p>
          <a:p>
            <a:pPr lvl="2"/>
            <a:r>
              <a:rPr lang="fr-FR" dirty="0"/>
              <a:t>% : la valeur est décrite relative à l’élément parent (50% = on prend la moitié de l’élément parent)</a:t>
            </a:r>
          </a:p>
          <a:p>
            <a:r>
              <a:rPr lang="fr-FR" dirty="0"/>
              <a:t>Pour créer un style s’adaptant à la taille de l’écran (scalable), on privilégiera </a:t>
            </a:r>
            <a:r>
              <a:rPr lang="fr-FR" dirty="0" err="1"/>
              <a:t>em</a:t>
            </a:r>
            <a:r>
              <a:rPr lang="fr-FR" dirty="0"/>
              <a:t> ou rem</a:t>
            </a:r>
          </a:p>
        </p:txBody>
      </p:sp>
    </p:spTree>
    <p:extLst>
      <p:ext uri="{BB962C8B-B14F-4D97-AF65-F5344CB8AC3E}">
        <p14:creationId xmlns:p14="http://schemas.microsoft.com/office/powerpoint/2010/main" val="2731810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A98035-A58A-46A5-8BA6-7F37A1E3A81B}"/>
              </a:ext>
            </a:extLst>
          </p:cNvPr>
          <p:cNvSpPr>
            <a:spLocks noGrp="1"/>
          </p:cNvSpPr>
          <p:nvPr>
            <p:ph type="title"/>
          </p:nvPr>
        </p:nvSpPr>
        <p:spPr/>
        <p:txBody>
          <a:bodyPr/>
          <a:lstStyle/>
          <a:p>
            <a:endParaRPr lang="fr-FR"/>
          </a:p>
        </p:txBody>
      </p:sp>
      <p:sp>
        <p:nvSpPr>
          <p:cNvPr id="10" name="Espace réservé du contenu 9">
            <a:extLst>
              <a:ext uri="{FF2B5EF4-FFF2-40B4-BE49-F238E27FC236}">
                <a16:creationId xmlns:a16="http://schemas.microsoft.com/office/drawing/2014/main" id="{A447250B-32FA-4898-B178-F7BE3E81ABD6}"/>
              </a:ext>
            </a:extLst>
          </p:cNvPr>
          <p:cNvSpPr>
            <a:spLocks noGrp="1"/>
          </p:cNvSpPr>
          <p:nvPr>
            <p:ph idx="1"/>
          </p:nvPr>
        </p:nvSpPr>
        <p:spPr/>
        <p:txBody>
          <a:bodyPr/>
          <a:lstStyle/>
          <a:p>
            <a:endParaRPr lang="fr-FR"/>
          </a:p>
        </p:txBody>
      </p:sp>
      <p:pic>
        <p:nvPicPr>
          <p:cNvPr id="11" name="Image 10">
            <a:extLst>
              <a:ext uri="{FF2B5EF4-FFF2-40B4-BE49-F238E27FC236}">
                <a16:creationId xmlns:a16="http://schemas.microsoft.com/office/drawing/2014/main" id="{BB4A3E5C-7FFB-45A7-B616-1AB4959F2C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5376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A98035-A58A-46A5-8BA6-7F37A1E3A81B}"/>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2C36D0AC-EABE-493D-8C79-E90306B08682}"/>
              </a:ext>
            </a:extLst>
          </p:cNvPr>
          <p:cNvPicPr>
            <a:picLocks noGrp="1" noChangeAspect="1"/>
          </p:cNvPicPr>
          <p:nvPr>
            <p:ph idx="1"/>
          </p:nvPr>
        </p:nvPicPr>
        <p:blipFill>
          <a:blip r:embed="rId2"/>
          <a:stretch>
            <a:fillRect/>
          </a:stretch>
        </p:blipFill>
        <p:spPr>
          <a:xfrm>
            <a:off x="-1" y="-1"/>
            <a:ext cx="12201492" cy="6858001"/>
          </a:xfrm>
          <a:prstGeom prst="rect">
            <a:avLst/>
          </a:prstGeom>
        </p:spPr>
      </p:pic>
      <p:pic>
        <p:nvPicPr>
          <p:cNvPr id="3" name="Image 2">
            <a:extLst>
              <a:ext uri="{FF2B5EF4-FFF2-40B4-BE49-F238E27FC236}">
                <a16:creationId xmlns:a16="http://schemas.microsoft.com/office/drawing/2014/main" id="{ED74B0BC-9ED1-45A7-B560-5DF97F0FCD7C}"/>
              </a:ext>
            </a:extLst>
          </p:cNvPr>
          <p:cNvPicPr>
            <a:picLocks noChangeAspect="1"/>
          </p:cNvPicPr>
          <p:nvPr/>
        </p:nvPicPr>
        <p:blipFill>
          <a:blip r:embed="rId3"/>
          <a:stretch>
            <a:fillRect/>
          </a:stretch>
        </p:blipFill>
        <p:spPr>
          <a:xfrm>
            <a:off x="0" y="2677"/>
            <a:ext cx="12192000" cy="6852646"/>
          </a:xfrm>
          <a:prstGeom prst="rect">
            <a:avLst/>
          </a:prstGeom>
        </p:spPr>
      </p:pic>
    </p:spTree>
    <p:extLst>
      <p:ext uri="{BB962C8B-B14F-4D97-AF65-F5344CB8AC3E}">
        <p14:creationId xmlns:p14="http://schemas.microsoft.com/office/powerpoint/2010/main" val="106822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A98035-A58A-46A5-8BA6-7F37A1E3A81B}"/>
              </a:ext>
            </a:extLst>
          </p:cNvPr>
          <p:cNvSpPr>
            <a:spLocks noGrp="1"/>
          </p:cNvSpPr>
          <p:nvPr>
            <p:ph type="title"/>
          </p:nvPr>
        </p:nvSpPr>
        <p:spPr/>
        <p:txBody>
          <a:bodyPr/>
          <a:lstStyle/>
          <a:p>
            <a:endParaRPr lang="fr-FR"/>
          </a:p>
        </p:txBody>
      </p:sp>
      <p:pic>
        <p:nvPicPr>
          <p:cNvPr id="8" name="Espace réservé du contenu 7">
            <a:extLst>
              <a:ext uri="{FF2B5EF4-FFF2-40B4-BE49-F238E27FC236}">
                <a16:creationId xmlns:a16="http://schemas.microsoft.com/office/drawing/2014/main" id="{2C36D0AC-EABE-493D-8C79-E90306B08682}"/>
              </a:ext>
            </a:extLst>
          </p:cNvPr>
          <p:cNvPicPr>
            <a:picLocks noGrp="1" noChangeAspect="1"/>
          </p:cNvPicPr>
          <p:nvPr>
            <p:ph idx="1"/>
          </p:nvPr>
        </p:nvPicPr>
        <p:blipFill>
          <a:blip r:embed="rId2"/>
          <a:stretch>
            <a:fillRect/>
          </a:stretch>
        </p:blipFill>
        <p:spPr>
          <a:xfrm>
            <a:off x="-1" y="-1"/>
            <a:ext cx="12201492" cy="6858001"/>
          </a:xfrm>
          <a:prstGeom prst="rect">
            <a:avLst/>
          </a:prstGeom>
        </p:spPr>
      </p:pic>
    </p:spTree>
    <p:extLst>
      <p:ext uri="{BB962C8B-B14F-4D97-AF65-F5344CB8AC3E}">
        <p14:creationId xmlns:p14="http://schemas.microsoft.com/office/powerpoint/2010/main" val="3008908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84FCC-05CB-4289-921F-1D0AB35A8A7B}"/>
              </a:ext>
            </a:extLst>
          </p:cNvPr>
          <p:cNvSpPr>
            <a:spLocks noGrp="1"/>
          </p:cNvSpPr>
          <p:nvPr>
            <p:ph type="title"/>
          </p:nvPr>
        </p:nvSpPr>
        <p:spPr/>
        <p:txBody>
          <a:bodyPr/>
          <a:lstStyle/>
          <a:p>
            <a:r>
              <a:rPr lang="fr-FR" dirty="0"/>
              <a:t>Propriétés CSS</a:t>
            </a:r>
          </a:p>
        </p:txBody>
      </p:sp>
      <p:sp>
        <p:nvSpPr>
          <p:cNvPr id="3" name="Espace réservé du contenu 2">
            <a:extLst>
              <a:ext uri="{FF2B5EF4-FFF2-40B4-BE49-F238E27FC236}">
                <a16:creationId xmlns:a16="http://schemas.microsoft.com/office/drawing/2014/main" id="{821E8D87-5A69-4A3D-A2C0-803920E3D3A3}"/>
              </a:ext>
            </a:extLst>
          </p:cNvPr>
          <p:cNvSpPr>
            <a:spLocks noGrp="1"/>
          </p:cNvSpPr>
          <p:nvPr>
            <p:ph idx="1"/>
          </p:nvPr>
        </p:nvSpPr>
        <p:spPr/>
        <p:txBody>
          <a:bodyPr/>
          <a:lstStyle/>
          <a:p>
            <a:r>
              <a:rPr lang="fr-FR" dirty="0"/>
              <a:t>Le présent cours ne couvre pas de façon exhaustive toutes les propriétés CSS (il y en a +/- 500), on étudiera la documentation en fonction des besoins</a:t>
            </a:r>
          </a:p>
          <a:p>
            <a:r>
              <a:rPr lang="fr-FR" dirty="0"/>
              <a:t>Les propriétés de mise en forme du texte et de positionnement sont les plus importantes</a:t>
            </a:r>
          </a:p>
          <a:p>
            <a:r>
              <a:rPr lang="fr-FR" dirty="0"/>
              <a:t>Les slides suivantes présentent des propriétés plus avancées du CSS</a:t>
            </a:r>
          </a:p>
        </p:txBody>
      </p:sp>
    </p:spTree>
    <p:extLst>
      <p:ext uri="{BB962C8B-B14F-4D97-AF65-F5344CB8AC3E}">
        <p14:creationId xmlns:p14="http://schemas.microsoft.com/office/powerpoint/2010/main" val="293646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a:xfrm>
            <a:off x="2895600" y="764373"/>
            <a:ext cx="8610600" cy="1293028"/>
          </a:xfrm>
        </p:spPr>
        <p:txBody>
          <a:bodyPr>
            <a:normAutofit/>
          </a:bodyPr>
          <a:lstStyle/>
          <a:p>
            <a:r>
              <a:rPr lang="fr-FR" dirty="0"/>
              <a:t>Sommaire</a:t>
            </a:r>
          </a:p>
        </p:txBody>
      </p:sp>
      <p:graphicFrame>
        <p:nvGraphicFramePr>
          <p:cNvPr id="5" name="Espace réservé du contenu 2">
            <a:hlinkClick r:id="rId2" action="ppaction://hlinksldjump"/>
            <a:extLst>
              <a:ext uri="{FF2B5EF4-FFF2-40B4-BE49-F238E27FC236}">
                <a16:creationId xmlns:a16="http://schemas.microsoft.com/office/drawing/2014/main" id="{506933E6-B8BF-D485-3B12-3450C73D8374}"/>
              </a:ext>
            </a:extLst>
          </p:cNvPr>
          <p:cNvGraphicFramePr>
            <a:graphicFrameLocks noGrp="1"/>
          </p:cNvGraphicFramePr>
          <p:nvPr>
            <p:ph idx="1"/>
            <p:extLst>
              <p:ext uri="{D42A27DB-BD31-4B8C-83A1-F6EECF244321}">
                <p14:modId xmlns:p14="http://schemas.microsoft.com/office/powerpoint/2010/main" val="281592908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1940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7E3F5-B110-42E6-8C1D-2C109969E182}"/>
              </a:ext>
            </a:extLst>
          </p:cNvPr>
          <p:cNvSpPr>
            <a:spLocks noGrp="1"/>
          </p:cNvSpPr>
          <p:nvPr>
            <p:ph type="title"/>
          </p:nvPr>
        </p:nvSpPr>
        <p:spPr>
          <a:xfrm>
            <a:off x="619760" y="764373"/>
            <a:ext cx="6832600" cy="1293028"/>
          </a:xfrm>
        </p:spPr>
        <p:txBody>
          <a:bodyPr>
            <a:normAutofit/>
          </a:bodyPr>
          <a:lstStyle/>
          <a:p>
            <a:r>
              <a:rPr lang="fr-FR" dirty="0"/>
              <a:t>CSS Flex</a:t>
            </a:r>
          </a:p>
        </p:txBody>
      </p:sp>
      <p:sp>
        <p:nvSpPr>
          <p:cNvPr id="9" name="Content Placeholder 8">
            <a:extLst>
              <a:ext uri="{FF2B5EF4-FFF2-40B4-BE49-F238E27FC236}">
                <a16:creationId xmlns:a16="http://schemas.microsoft.com/office/drawing/2014/main" id="{354E9BE1-29B7-C3A1-47A5-7938127FE2FC}"/>
              </a:ext>
            </a:extLst>
          </p:cNvPr>
          <p:cNvSpPr>
            <a:spLocks noGrp="1"/>
          </p:cNvSpPr>
          <p:nvPr>
            <p:ph idx="1"/>
          </p:nvPr>
        </p:nvSpPr>
        <p:spPr>
          <a:xfrm>
            <a:off x="619760" y="2194560"/>
            <a:ext cx="6832600" cy="4024125"/>
          </a:xfrm>
        </p:spPr>
        <p:txBody>
          <a:bodyPr>
            <a:normAutofit/>
          </a:bodyPr>
          <a:lstStyle/>
          <a:p>
            <a:r>
              <a:rPr lang="en-US" dirty="0"/>
              <a:t>Le standard CSS </a:t>
            </a:r>
            <a:r>
              <a:rPr lang="en-US" b="1" dirty="0"/>
              <a:t>flex</a:t>
            </a:r>
            <a:r>
              <a:rPr lang="en-US" dirty="0"/>
              <a:t> </a:t>
            </a:r>
            <a:r>
              <a:rPr lang="en-US" dirty="0" err="1"/>
              <a:t>permet</a:t>
            </a:r>
            <a:r>
              <a:rPr lang="en-US" dirty="0"/>
              <a:t> de specifier le </a:t>
            </a:r>
            <a:r>
              <a:rPr lang="en-US" dirty="0" err="1"/>
              <a:t>positionnement</a:t>
            </a:r>
            <a:r>
              <a:rPr lang="en-US" dirty="0"/>
              <a:t> et </a:t>
            </a:r>
            <a:r>
              <a:rPr lang="en-US" dirty="0" err="1"/>
              <a:t>l’alignement</a:t>
            </a:r>
            <a:r>
              <a:rPr lang="en-US" dirty="0"/>
              <a:t> des </a:t>
            </a:r>
            <a:r>
              <a:rPr lang="en-US" dirty="0" err="1"/>
              <a:t>éléments</a:t>
            </a:r>
            <a:r>
              <a:rPr lang="en-US" dirty="0"/>
              <a:t> dans </a:t>
            </a:r>
            <a:r>
              <a:rPr lang="en-US" dirty="0" err="1"/>
              <a:t>une</a:t>
            </a:r>
            <a:r>
              <a:rPr lang="en-US" dirty="0"/>
              <a:t> page Web</a:t>
            </a:r>
          </a:p>
          <a:p>
            <a:r>
              <a:rPr lang="en-US" dirty="0"/>
              <a:t>Pour specifier </a:t>
            </a:r>
            <a:r>
              <a:rPr lang="en-US" dirty="0" err="1"/>
              <a:t>qu’un</a:t>
            </a:r>
            <a:r>
              <a:rPr lang="en-US" dirty="0"/>
              <a:t> bloc </a:t>
            </a:r>
            <a:r>
              <a:rPr lang="en-US" dirty="0" err="1"/>
              <a:t>utilise</a:t>
            </a:r>
            <a:r>
              <a:rPr lang="en-US" dirty="0"/>
              <a:t> </a:t>
            </a:r>
            <a:r>
              <a:rPr lang="en-US" dirty="0" err="1"/>
              <a:t>ce</a:t>
            </a:r>
            <a:r>
              <a:rPr lang="en-US" dirty="0"/>
              <a:t> standard on </a:t>
            </a:r>
            <a:r>
              <a:rPr lang="en-US" dirty="0" err="1"/>
              <a:t>utilise</a:t>
            </a:r>
            <a:r>
              <a:rPr lang="en-US" dirty="0"/>
              <a:t> la </a:t>
            </a:r>
            <a:r>
              <a:rPr lang="en-US" dirty="0" err="1"/>
              <a:t>propriété</a:t>
            </a:r>
            <a:r>
              <a:rPr lang="en-US" dirty="0"/>
              <a:t> </a:t>
            </a:r>
            <a:r>
              <a:rPr lang="en-US" i="1" dirty="0"/>
              <a:t>display</a:t>
            </a:r>
            <a:r>
              <a:rPr lang="en-US" dirty="0"/>
              <a:t> avec la </a:t>
            </a:r>
            <a:r>
              <a:rPr lang="en-US" dirty="0" err="1"/>
              <a:t>valeur</a:t>
            </a:r>
            <a:r>
              <a:rPr lang="en-US" dirty="0"/>
              <a:t> </a:t>
            </a:r>
            <a:r>
              <a:rPr lang="en-US" i="1" dirty="0"/>
              <a:t>flex</a:t>
            </a:r>
          </a:p>
          <a:p>
            <a:pPr marL="0" indent="0" algn="ctr">
              <a:buNone/>
            </a:pPr>
            <a:r>
              <a:rPr lang="en-US" dirty="0">
                <a:latin typeface="Courier New" panose="02070309020205020404" pitchFamily="49" charset="0"/>
                <a:cs typeface="Courier New" panose="02070309020205020404" pitchFamily="49" charset="0"/>
              </a:rPr>
              <a:t>display: flex</a:t>
            </a:r>
          </a:p>
          <a:p>
            <a:r>
              <a:rPr lang="en-US" dirty="0"/>
              <a:t>La figure ci-</a:t>
            </a:r>
            <a:r>
              <a:rPr lang="en-US" dirty="0" err="1"/>
              <a:t>contre</a:t>
            </a:r>
            <a:r>
              <a:rPr lang="en-US" dirty="0"/>
              <a:t> </a:t>
            </a:r>
            <a:r>
              <a:rPr lang="en-US" dirty="0" err="1"/>
              <a:t>donne</a:t>
            </a:r>
            <a:r>
              <a:rPr lang="en-US" dirty="0"/>
              <a:t> des </a:t>
            </a:r>
            <a:r>
              <a:rPr lang="en-US" dirty="0" err="1"/>
              <a:t>propriétés</a:t>
            </a:r>
            <a:r>
              <a:rPr lang="en-US" dirty="0"/>
              <a:t> </a:t>
            </a:r>
            <a:r>
              <a:rPr lang="en-US" dirty="0" err="1"/>
              <a:t>supplémentaires</a:t>
            </a:r>
            <a:r>
              <a:rPr lang="en-US" dirty="0"/>
              <a:t> (flex-direction, align-items, etc.) et les </a:t>
            </a:r>
            <a:r>
              <a:rPr lang="en-US" dirty="0" err="1"/>
              <a:t>valeurs</a:t>
            </a:r>
            <a:r>
              <a:rPr lang="en-US" dirty="0"/>
              <a:t> possible pour </a:t>
            </a:r>
            <a:r>
              <a:rPr lang="en-US" dirty="0" err="1"/>
              <a:t>décrire</a:t>
            </a:r>
            <a:r>
              <a:rPr lang="en-US" dirty="0"/>
              <a:t> la disposition des sous-blocs au sein d’un bloc flex</a:t>
            </a:r>
          </a:p>
        </p:txBody>
      </p:sp>
      <p:pic>
        <p:nvPicPr>
          <p:cNvPr id="5" name="Espace réservé du contenu 4" descr="Une image contenant texte, capture d’écran, Rectangle, diagramme&#10;&#10;Description générée avec un niveau de confiance très élevé">
            <a:extLst>
              <a:ext uri="{FF2B5EF4-FFF2-40B4-BE49-F238E27FC236}">
                <a16:creationId xmlns:a16="http://schemas.microsoft.com/office/drawing/2014/main" id="{75BA3054-98AE-4A00-8E66-FA671D8ED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238" y="906459"/>
            <a:ext cx="3644962" cy="5151890"/>
          </a:xfrm>
          <a:prstGeom prst="rect">
            <a:avLst/>
          </a:prstGeom>
        </p:spPr>
      </p:pic>
    </p:spTree>
    <p:extLst>
      <p:ext uri="{BB962C8B-B14F-4D97-AF65-F5344CB8AC3E}">
        <p14:creationId xmlns:p14="http://schemas.microsoft.com/office/powerpoint/2010/main" val="4047111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7E3F5-B110-42E6-8C1D-2C109969E182}"/>
              </a:ext>
            </a:extLst>
          </p:cNvPr>
          <p:cNvSpPr>
            <a:spLocks noGrp="1"/>
          </p:cNvSpPr>
          <p:nvPr>
            <p:ph type="title"/>
          </p:nvPr>
        </p:nvSpPr>
        <p:spPr>
          <a:xfrm>
            <a:off x="619760" y="764373"/>
            <a:ext cx="6832600" cy="1293028"/>
          </a:xfrm>
        </p:spPr>
        <p:txBody>
          <a:bodyPr>
            <a:normAutofit/>
          </a:bodyPr>
          <a:lstStyle/>
          <a:p>
            <a:r>
              <a:rPr lang="fr-FR" dirty="0"/>
              <a:t>CSS Flex</a:t>
            </a:r>
          </a:p>
        </p:txBody>
      </p:sp>
      <p:pic>
        <p:nvPicPr>
          <p:cNvPr id="3" name="Espace réservé du contenu 2">
            <a:extLst>
              <a:ext uri="{FF2B5EF4-FFF2-40B4-BE49-F238E27FC236}">
                <a16:creationId xmlns:a16="http://schemas.microsoft.com/office/drawing/2014/main" id="{56369DB0-5845-4169-A259-58BC38A11A47}"/>
              </a:ext>
            </a:extLst>
          </p:cNvPr>
          <p:cNvPicPr>
            <a:picLocks noGrp="1" noChangeAspect="1"/>
          </p:cNvPicPr>
          <p:nvPr>
            <p:ph idx="1"/>
          </p:nvPr>
        </p:nvPicPr>
        <p:blipFill>
          <a:blip r:embed="rId2"/>
          <a:stretch>
            <a:fillRect/>
          </a:stretch>
        </p:blipFill>
        <p:spPr>
          <a:xfrm>
            <a:off x="901897" y="2010586"/>
            <a:ext cx="6268325" cy="2943636"/>
          </a:xfrm>
          <a:prstGeom prst="rect">
            <a:avLst/>
          </a:prstGeom>
        </p:spPr>
      </p:pic>
      <p:pic>
        <p:nvPicPr>
          <p:cNvPr id="5" name="Espace réservé du contenu 4" descr="Une image contenant texte, capture d’écran, Rectangle, diagramme&#10;&#10;Description générée avec un niveau de confiance très élevé">
            <a:extLst>
              <a:ext uri="{FF2B5EF4-FFF2-40B4-BE49-F238E27FC236}">
                <a16:creationId xmlns:a16="http://schemas.microsoft.com/office/drawing/2014/main" id="{75BA3054-98AE-4A00-8E66-FA671D8ED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238" y="906459"/>
            <a:ext cx="3644962" cy="5151890"/>
          </a:xfrm>
          <a:prstGeom prst="rect">
            <a:avLst/>
          </a:prstGeom>
        </p:spPr>
      </p:pic>
    </p:spTree>
    <p:extLst>
      <p:ext uri="{BB962C8B-B14F-4D97-AF65-F5344CB8AC3E}">
        <p14:creationId xmlns:p14="http://schemas.microsoft.com/office/powerpoint/2010/main" val="642315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2F87E3F5-B110-42E6-8C1D-2C109969E182}"/>
              </a:ext>
            </a:extLst>
          </p:cNvPr>
          <p:cNvSpPr>
            <a:spLocks noGrp="1"/>
          </p:cNvSpPr>
          <p:nvPr>
            <p:ph type="title"/>
          </p:nvPr>
        </p:nvSpPr>
        <p:spPr>
          <a:xfrm>
            <a:off x="685799" y="764373"/>
            <a:ext cx="3977639" cy="1600200"/>
          </a:xfrm>
        </p:spPr>
        <p:txBody>
          <a:bodyPr anchor="b">
            <a:normAutofit/>
          </a:bodyPr>
          <a:lstStyle/>
          <a:p>
            <a:pPr algn="l"/>
            <a:r>
              <a:rPr lang="fr-FR" sz="3200"/>
              <a:t>CSS Flex-Wrap</a:t>
            </a:r>
          </a:p>
        </p:txBody>
      </p:sp>
      <p:sp>
        <p:nvSpPr>
          <p:cNvPr id="6" name="Espace réservé du contenu 5">
            <a:extLst>
              <a:ext uri="{FF2B5EF4-FFF2-40B4-BE49-F238E27FC236}">
                <a16:creationId xmlns:a16="http://schemas.microsoft.com/office/drawing/2014/main" id="{37FBEF41-54FB-461D-87B0-E91F36EBA69E}"/>
              </a:ext>
            </a:extLst>
          </p:cNvPr>
          <p:cNvSpPr>
            <a:spLocks noGrp="1"/>
          </p:cNvSpPr>
          <p:nvPr>
            <p:ph idx="1"/>
          </p:nvPr>
        </p:nvSpPr>
        <p:spPr>
          <a:xfrm>
            <a:off x="685800" y="2364573"/>
            <a:ext cx="3977639" cy="3854112"/>
          </a:xfrm>
        </p:spPr>
        <p:txBody>
          <a:bodyPr>
            <a:normAutofit/>
          </a:bodyPr>
          <a:lstStyle/>
          <a:p>
            <a:r>
              <a:rPr lang="fr-FR" sz="1600" i="1" dirty="0" err="1"/>
              <a:t>flex</a:t>
            </a:r>
            <a:r>
              <a:rPr lang="fr-FR" sz="1600" i="1" dirty="0"/>
              <a:t>-wrap </a:t>
            </a:r>
            <a:r>
              <a:rPr lang="fr-FR" sz="1600" dirty="0"/>
              <a:t>permet de décrire si les éléments qui dépassent doivent revenir à la ligne (</a:t>
            </a:r>
            <a:r>
              <a:rPr lang="fr-FR" sz="1600" i="1" dirty="0"/>
              <a:t>wrap</a:t>
            </a:r>
            <a:r>
              <a:rPr lang="fr-FR" sz="1600" dirty="0"/>
              <a:t>) ou non (</a:t>
            </a:r>
            <a:r>
              <a:rPr lang="fr-FR" sz="1600" i="1" dirty="0" err="1"/>
              <a:t>nowrap</a:t>
            </a:r>
            <a:r>
              <a:rPr lang="fr-FR" sz="1600" dirty="0"/>
              <a:t>)</a:t>
            </a:r>
          </a:p>
        </p:txBody>
      </p:sp>
      <p:pic>
        <p:nvPicPr>
          <p:cNvPr id="7" name="Image 6">
            <a:extLst>
              <a:ext uri="{FF2B5EF4-FFF2-40B4-BE49-F238E27FC236}">
                <a16:creationId xmlns:a16="http://schemas.microsoft.com/office/drawing/2014/main" id="{2F6B8115-45C6-42E4-A122-23DBC3EDD674}"/>
              </a:ext>
            </a:extLst>
          </p:cNvPr>
          <p:cNvPicPr>
            <a:picLocks noChangeAspect="1"/>
          </p:cNvPicPr>
          <p:nvPr/>
        </p:nvPicPr>
        <p:blipFill>
          <a:blip r:embed="rId3"/>
          <a:stretch>
            <a:fillRect/>
          </a:stretch>
        </p:blipFill>
        <p:spPr>
          <a:xfrm>
            <a:off x="4972699" y="1824529"/>
            <a:ext cx="6533501" cy="3315751"/>
          </a:xfrm>
          <a:prstGeom prst="rect">
            <a:avLst/>
          </a:prstGeom>
        </p:spPr>
      </p:pic>
    </p:spTree>
    <p:extLst>
      <p:ext uri="{BB962C8B-B14F-4D97-AF65-F5344CB8AC3E}">
        <p14:creationId xmlns:p14="http://schemas.microsoft.com/office/powerpoint/2010/main" val="1545113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0">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2F87E3F5-B110-42E6-8C1D-2C109969E182}"/>
              </a:ext>
            </a:extLst>
          </p:cNvPr>
          <p:cNvSpPr>
            <a:spLocks noGrp="1"/>
          </p:cNvSpPr>
          <p:nvPr>
            <p:ph type="title"/>
          </p:nvPr>
        </p:nvSpPr>
        <p:spPr>
          <a:xfrm>
            <a:off x="685799" y="764373"/>
            <a:ext cx="3977639" cy="1600200"/>
          </a:xfrm>
        </p:spPr>
        <p:txBody>
          <a:bodyPr anchor="b">
            <a:normAutofit/>
          </a:bodyPr>
          <a:lstStyle/>
          <a:p>
            <a:pPr algn="l"/>
            <a:r>
              <a:rPr lang="fr-FR" sz="3200"/>
              <a:t>CSS Flex-Wrap</a:t>
            </a:r>
          </a:p>
        </p:txBody>
      </p:sp>
      <p:sp>
        <p:nvSpPr>
          <p:cNvPr id="6" name="Espace réservé du contenu 5">
            <a:extLst>
              <a:ext uri="{FF2B5EF4-FFF2-40B4-BE49-F238E27FC236}">
                <a16:creationId xmlns:a16="http://schemas.microsoft.com/office/drawing/2014/main" id="{37FBEF41-54FB-461D-87B0-E91F36EBA69E}"/>
              </a:ext>
            </a:extLst>
          </p:cNvPr>
          <p:cNvSpPr>
            <a:spLocks noGrp="1"/>
          </p:cNvSpPr>
          <p:nvPr>
            <p:ph idx="1"/>
          </p:nvPr>
        </p:nvSpPr>
        <p:spPr>
          <a:xfrm>
            <a:off x="685800" y="2364573"/>
            <a:ext cx="3977639" cy="3854112"/>
          </a:xfrm>
        </p:spPr>
        <p:txBody>
          <a:bodyPr>
            <a:normAutofit/>
          </a:bodyPr>
          <a:lstStyle/>
          <a:p>
            <a:r>
              <a:rPr lang="fr-FR" sz="1600" dirty="0"/>
              <a:t>Il est possible de combiner </a:t>
            </a:r>
            <a:r>
              <a:rPr lang="fr-FR" sz="1600" i="1" dirty="0" err="1"/>
              <a:t>flex</a:t>
            </a:r>
            <a:r>
              <a:rPr lang="fr-FR" sz="1600" i="1" dirty="0"/>
              <a:t>-wrap</a:t>
            </a:r>
            <a:r>
              <a:rPr lang="fr-FR" sz="1600" dirty="0"/>
              <a:t> avec les autres attributs </a:t>
            </a:r>
            <a:r>
              <a:rPr lang="fr-FR" sz="1600" dirty="0" err="1"/>
              <a:t>flex</a:t>
            </a:r>
            <a:r>
              <a:rPr lang="fr-FR" sz="1600" dirty="0"/>
              <a:t> (ici </a:t>
            </a:r>
            <a:r>
              <a:rPr lang="fr-FR" sz="1600" i="1" dirty="0" err="1"/>
              <a:t>flex</a:t>
            </a:r>
            <a:r>
              <a:rPr lang="fr-FR" sz="1600" i="1" dirty="0"/>
              <a:t>-direction</a:t>
            </a:r>
            <a:r>
              <a:rPr lang="fr-FR" sz="1600" dirty="0"/>
              <a:t>)</a:t>
            </a:r>
          </a:p>
        </p:txBody>
      </p:sp>
      <p:pic>
        <p:nvPicPr>
          <p:cNvPr id="3" name="Image 2">
            <a:extLst>
              <a:ext uri="{FF2B5EF4-FFF2-40B4-BE49-F238E27FC236}">
                <a16:creationId xmlns:a16="http://schemas.microsoft.com/office/drawing/2014/main" id="{0B703EC6-218D-4933-A686-8D5FC799BB09}"/>
              </a:ext>
            </a:extLst>
          </p:cNvPr>
          <p:cNvPicPr>
            <a:picLocks noChangeAspect="1"/>
          </p:cNvPicPr>
          <p:nvPr/>
        </p:nvPicPr>
        <p:blipFill>
          <a:blip r:embed="rId3"/>
          <a:stretch>
            <a:fillRect/>
          </a:stretch>
        </p:blipFill>
        <p:spPr>
          <a:xfrm>
            <a:off x="4972699" y="1613543"/>
            <a:ext cx="6533501" cy="3737723"/>
          </a:xfrm>
          <a:prstGeom prst="rect">
            <a:avLst/>
          </a:prstGeom>
        </p:spPr>
      </p:pic>
    </p:spTree>
    <p:extLst>
      <p:ext uri="{BB962C8B-B14F-4D97-AF65-F5344CB8AC3E}">
        <p14:creationId xmlns:p14="http://schemas.microsoft.com/office/powerpoint/2010/main" val="2405461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507CDA-A02E-4D52-9B46-E601853C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02EF09F-7E44-4A5B-B2CB-18C9C6E38C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1" y="2194560"/>
            <a:ext cx="4753466" cy="4024125"/>
          </a:xfrm>
        </p:spPr>
        <p:txBody>
          <a:bodyPr>
            <a:normAutofit/>
          </a:bodyPr>
          <a:lstStyle/>
          <a:p>
            <a:r>
              <a:rPr lang="fr-FR" dirty="0"/>
              <a:t>En utilisant certaines propriétés CSS en combinaison avec des animations, il est possible de réaliser des éléments visuels sophistiqués</a:t>
            </a:r>
          </a:p>
          <a:p>
            <a:r>
              <a:rPr lang="fr-FR" dirty="0"/>
              <a:t>Exemple : le </a:t>
            </a:r>
            <a:r>
              <a:rPr lang="fr-FR" dirty="0" err="1"/>
              <a:t>pacman</a:t>
            </a:r>
            <a:r>
              <a:rPr lang="fr-FR" dirty="0"/>
              <a:t> ci-contre est entièrement réalisé juste avec du CSS</a:t>
            </a:r>
          </a:p>
        </p:txBody>
      </p:sp>
      <p:sp>
        <p:nvSpPr>
          <p:cNvPr id="14" name="Rounded Rectangle 14">
            <a:extLst>
              <a:ext uri="{FF2B5EF4-FFF2-40B4-BE49-F238E27FC236}">
                <a16:creationId xmlns:a16="http://schemas.microsoft.com/office/drawing/2014/main" id="{6DB2556B-868A-4274-9517-7B1863E17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004" y="2322989"/>
            <a:ext cx="4683948" cy="2634720"/>
          </a:xfrm>
          <a:prstGeom prst="rect">
            <a:avLst/>
          </a:prstGeom>
        </p:spPr>
      </p:pic>
    </p:spTree>
    <p:extLst>
      <p:ext uri="{BB962C8B-B14F-4D97-AF65-F5344CB8AC3E}">
        <p14:creationId xmlns:p14="http://schemas.microsoft.com/office/powerpoint/2010/main" val="548100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1" y="2194560"/>
            <a:ext cx="4753466" cy="4024125"/>
          </a:xfrm>
        </p:spPr>
        <p:txBody>
          <a:bodyPr>
            <a:normAutofit/>
          </a:bodyPr>
          <a:lstStyle/>
          <a:p>
            <a:r>
              <a:rPr lang="fr-FR" dirty="0"/>
              <a:t>Pour réaliser ce </a:t>
            </a:r>
            <a:r>
              <a:rPr lang="fr-FR" dirty="0" err="1"/>
              <a:t>pacman</a:t>
            </a:r>
            <a:r>
              <a:rPr lang="fr-FR" dirty="0"/>
              <a:t> :</a:t>
            </a:r>
          </a:p>
          <a:p>
            <a:pPr lvl="1"/>
            <a:r>
              <a:rPr lang="fr-FR" dirty="0"/>
              <a:t>On commence par définir un bloc « background » noir qui représente le fond</a:t>
            </a:r>
          </a:p>
          <a:p>
            <a:pPr lvl="1"/>
            <a:r>
              <a:rPr lang="fr-FR" dirty="0"/>
              <a:t>On définit un second bloc représentant un cercle jaune</a:t>
            </a:r>
          </a:p>
          <a:p>
            <a:pPr lvl="1"/>
            <a:r>
              <a:rPr lang="fr-FR" dirty="0"/>
              <a:t>On définit un troisième bloc, noir, représentant la bouche et on modifie la forme de la bouche avec une animation</a:t>
            </a:r>
          </a:p>
          <a:p>
            <a:r>
              <a:rPr lang="fr-FR" dirty="0"/>
              <a:t>Pour superposer les blocs on utiliser la propriété </a:t>
            </a:r>
            <a:r>
              <a:rPr lang="fr-FR" i="1" dirty="0"/>
              <a:t>z-index</a:t>
            </a:r>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004" y="2322989"/>
            <a:ext cx="4683948" cy="2634720"/>
          </a:xfrm>
          <a:prstGeom prst="rect">
            <a:avLst/>
          </a:prstGeom>
        </p:spPr>
      </p:pic>
    </p:spTree>
    <p:extLst>
      <p:ext uri="{BB962C8B-B14F-4D97-AF65-F5344CB8AC3E}">
        <p14:creationId xmlns:p14="http://schemas.microsoft.com/office/powerpoint/2010/main" val="1951470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1" y="2194560"/>
            <a:ext cx="4753466" cy="4024125"/>
          </a:xfrm>
        </p:spPr>
        <p:txBody>
          <a:bodyPr>
            <a:normAutofit lnSpcReduction="10000"/>
          </a:bodyPr>
          <a:lstStyle/>
          <a:p>
            <a:pPr marL="0" indent="0">
              <a:spcBef>
                <a:spcPts val="0"/>
              </a:spcBef>
              <a:buNone/>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pacman</a:t>
            </a:r>
            <a:r>
              <a:rPr lang="en-US" sz="1800" dirty="0">
                <a:latin typeface="Courier New" panose="02070309020205020404" pitchFamily="49" charset="0"/>
                <a:cs typeface="Courier New" panose="02070309020205020404" pitchFamily="49" charset="0"/>
              </a:rPr>
              <a:t>-background {</a:t>
            </a:r>
          </a:p>
          <a:p>
            <a:pPr marL="0" indent="0">
              <a:spcBef>
                <a:spcPts val="0"/>
              </a:spcBef>
              <a:buNone/>
            </a:pPr>
            <a:r>
              <a:rPr lang="en-US" sz="1800" dirty="0">
                <a:latin typeface="Courier New" panose="02070309020205020404" pitchFamily="49" charset="0"/>
                <a:cs typeface="Courier New" panose="02070309020205020404" pitchFamily="49" charset="0"/>
              </a:rPr>
              <a:t>	width: 200px;</a:t>
            </a:r>
          </a:p>
          <a:p>
            <a:pPr marL="0" indent="0">
              <a:spcBef>
                <a:spcPts val="0"/>
              </a:spcBef>
              <a:buNone/>
            </a:pPr>
            <a:r>
              <a:rPr lang="en-US" sz="1800" dirty="0">
                <a:latin typeface="Courier New" panose="02070309020205020404" pitchFamily="49" charset="0"/>
                <a:cs typeface="Courier New" panose="02070309020205020404" pitchFamily="49" charset="0"/>
              </a:rPr>
              <a:t>	height: 200px;</a:t>
            </a:r>
          </a:p>
          <a:p>
            <a:pPr marL="0" indent="0">
              <a:spcBef>
                <a:spcPts val="0"/>
              </a:spcBef>
              <a:buNone/>
            </a:pPr>
            <a:r>
              <a:rPr lang="en-US" sz="1800" dirty="0">
                <a:latin typeface="Courier New" panose="02070309020205020404" pitchFamily="49" charset="0"/>
                <a:cs typeface="Courier New" panose="02070309020205020404" pitchFamily="49" charset="0"/>
              </a:rPr>
              <a:t>	background-color: black;</a:t>
            </a:r>
          </a:p>
          <a:p>
            <a:pPr marL="0" indent="0">
              <a:spcBef>
                <a:spcPts val="0"/>
              </a:spcBef>
              <a:buNone/>
            </a:pPr>
            <a:r>
              <a:rPr lang="en-US" sz="1800" dirty="0">
                <a:latin typeface="Courier New" panose="02070309020205020404" pitchFamily="49" charset="0"/>
                <a:cs typeface="Courier New" panose="02070309020205020404" pitchFamily="49" charset="0"/>
              </a:rPr>
              <a:t>	z-index: 0;</a:t>
            </a:r>
          </a:p>
          <a:p>
            <a:pPr marL="0" indent="0">
              <a:spcBef>
                <a:spcPts val="0"/>
              </a:spcBef>
              <a:buNone/>
            </a:pPr>
            <a:r>
              <a:rPr lang="en-US" sz="1800" dirty="0">
                <a:latin typeface="Courier New" panose="02070309020205020404" pitchFamily="49" charset="0"/>
                <a:cs typeface="Courier New" panose="02070309020205020404" pitchFamily="49" charset="0"/>
              </a:rPr>
              <a:t>}</a:t>
            </a:r>
          </a:p>
          <a:p>
            <a:pPr marL="0" indent="0">
              <a:spcBef>
                <a:spcPts val="0"/>
              </a:spcBef>
              <a:buNone/>
            </a:pP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pacman</a:t>
            </a:r>
            <a:r>
              <a:rPr lang="fr-FR" sz="1800" dirty="0">
                <a:latin typeface="Courier New" panose="02070309020205020404" pitchFamily="49" charset="0"/>
                <a:cs typeface="Courier New" panose="02070309020205020404" pitchFamily="49" charset="0"/>
              </a:rPr>
              <a:t> {</a:t>
            </a:r>
          </a:p>
          <a:p>
            <a:pPr marL="0" indent="0">
              <a:spcBef>
                <a:spcPts val="0"/>
              </a:spcBef>
              <a:buNone/>
            </a:pPr>
            <a:r>
              <a:rPr lang="fr-FR" sz="1800" dirty="0">
                <a:latin typeface="Courier New" panose="02070309020205020404" pitchFamily="49" charset="0"/>
                <a:cs typeface="Courier New" panose="02070309020205020404" pitchFamily="49" charset="0"/>
              </a:rPr>
              <a:t>	position: relative;</a:t>
            </a:r>
          </a:p>
          <a:p>
            <a:pPr marL="0" indent="0">
              <a:spcBef>
                <a:spcPts val="0"/>
              </a:spcBef>
              <a:buNone/>
            </a:pP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left</a:t>
            </a:r>
            <a:r>
              <a:rPr lang="fr-FR" sz="1800" dirty="0">
                <a:latin typeface="Courier New" panose="02070309020205020404" pitchFamily="49" charset="0"/>
                <a:cs typeface="Courier New" panose="02070309020205020404" pitchFamily="49" charset="0"/>
              </a:rPr>
              <a:t>: 50px;</a:t>
            </a:r>
          </a:p>
          <a:p>
            <a:pPr marL="0" indent="0">
              <a:spcBef>
                <a:spcPts val="0"/>
              </a:spcBef>
              <a:buNone/>
            </a:pPr>
            <a:r>
              <a:rPr lang="fr-FR" sz="1800" dirty="0">
                <a:latin typeface="Courier New" panose="02070309020205020404" pitchFamily="49" charset="0"/>
                <a:cs typeface="Courier New" panose="02070309020205020404" pitchFamily="49" charset="0"/>
              </a:rPr>
              <a:t>	top: 50px;</a:t>
            </a:r>
          </a:p>
          <a:p>
            <a:pPr marL="0" indent="0">
              <a:spcBef>
                <a:spcPts val="0"/>
              </a:spcBef>
              <a:buNone/>
            </a:pP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width</a:t>
            </a:r>
            <a:r>
              <a:rPr lang="fr-FR" sz="1800" dirty="0">
                <a:latin typeface="Courier New" panose="02070309020205020404" pitchFamily="49" charset="0"/>
                <a:cs typeface="Courier New" panose="02070309020205020404" pitchFamily="49" charset="0"/>
              </a:rPr>
              <a:t>: 100px;</a:t>
            </a:r>
          </a:p>
          <a:p>
            <a:pPr marL="0" indent="0">
              <a:spcBef>
                <a:spcPts val="0"/>
              </a:spcBef>
              <a:buNone/>
            </a:pP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height</a:t>
            </a:r>
            <a:r>
              <a:rPr lang="fr-FR" sz="1800" dirty="0">
                <a:latin typeface="Courier New" panose="02070309020205020404" pitchFamily="49" charset="0"/>
                <a:cs typeface="Courier New" panose="02070309020205020404" pitchFamily="49" charset="0"/>
              </a:rPr>
              <a:t>: 100px;</a:t>
            </a:r>
          </a:p>
          <a:p>
            <a:pPr marL="0" indent="0">
              <a:spcBef>
                <a:spcPts val="0"/>
              </a:spcBef>
              <a:buNone/>
            </a:pPr>
            <a:r>
              <a:rPr lang="fr-FR" sz="1800" dirty="0">
                <a:latin typeface="Courier New" panose="02070309020205020404" pitchFamily="49" charset="0"/>
                <a:cs typeface="Courier New" panose="02070309020205020404" pitchFamily="49" charset="0"/>
              </a:rPr>
              <a:t>	background-</a:t>
            </a:r>
            <a:r>
              <a:rPr lang="fr-FR" sz="1800" dirty="0" err="1">
                <a:latin typeface="Courier New" panose="02070309020205020404" pitchFamily="49" charset="0"/>
                <a:cs typeface="Courier New" panose="02070309020205020404" pitchFamily="49" charset="0"/>
              </a:rPr>
              <a:t>color</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yellow</a:t>
            </a:r>
            <a:r>
              <a:rPr lang="fr-FR" sz="1800" dirty="0">
                <a:latin typeface="Courier New" panose="02070309020205020404" pitchFamily="49" charset="0"/>
                <a:cs typeface="Courier New" panose="02070309020205020404" pitchFamily="49" charset="0"/>
              </a:rPr>
              <a:t>;</a:t>
            </a:r>
          </a:p>
          <a:p>
            <a:pPr marL="0" indent="0">
              <a:spcBef>
                <a:spcPts val="0"/>
              </a:spcBef>
              <a:buNone/>
            </a:pPr>
            <a:r>
              <a:rPr lang="fr-FR" sz="1800" dirty="0">
                <a:latin typeface="Courier New" panose="02070309020205020404" pitchFamily="49" charset="0"/>
                <a:cs typeface="Courier New" panose="02070309020205020404" pitchFamily="49" charset="0"/>
              </a:rPr>
              <a:t>	border-radius: 50%;</a:t>
            </a:r>
          </a:p>
          <a:p>
            <a:pPr marL="0" indent="0">
              <a:spcBef>
                <a:spcPts val="0"/>
              </a:spcBef>
              <a:buNone/>
            </a:pPr>
            <a:r>
              <a:rPr lang="fr-FR" sz="1800" dirty="0">
                <a:latin typeface="Courier New" panose="02070309020205020404" pitchFamily="49" charset="0"/>
                <a:cs typeface="Courier New" panose="02070309020205020404" pitchFamily="49" charset="0"/>
              </a:rPr>
              <a:t>	z-index: 1;</a:t>
            </a:r>
          </a:p>
          <a:p>
            <a:pPr marL="0" indent="0">
              <a:spcBef>
                <a:spcPts val="0"/>
              </a:spcBef>
              <a:buNone/>
            </a:pPr>
            <a:r>
              <a:rPr lang="fr-FR" sz="1800" dirty="0">
                <a:latin typeface="Courier New" panose="02070309020205020404" pitchFamily="49" charset="0"/>
                <a:cs typeface="Courier New" panose="02070309020205020404" pitchFamily="49" charset="0"/>
              </a:rPr>
              <a:t>}</a:t>
            </a:r>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004" y="2322989"/>
            <a:ext cx="4683948" cy="2634720"/>
          </a:xfrm>
          <a:prstGeom prst="rect">
            <a:avLst/>
          </a:prstGeom>
        </p:spPr>
      </p:pic>
      <p:sp>
        <p:nvSpPr>
          <p:cNvPr id="4" name="Rectangle : coins arrondis 3">
            <a:extLst>
              <a:ext uri="{FF2B5EF4-FFF2-40B4-BE49-F238E27FC236}">
                <a16:creationId xmlns:a16="http://schemas.microsoft.com/office/drawing/2014/main" id="{BAC0914A-7341-4BB9-BEF3-0FBDAE83129D}"/>
              </a:ext>
            </a:extLst>
          </p:cNvPr>
          <p:cNvSpPr/>
          <p:nvPr/>
        </p:nvSpPr>
        <p:spPr>
          <a:xfrm>
            <a:off x="6096000" y="5459767"/>
            <a:ext cx="5507115"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Un bloc est normalement un rectangle, mais si on décide que sa bordure possède un rayon de 50 % de sa taille, alors on obtient un cercle</a:t>
            </a:r>
          </a:p>
        </p:txBody>
      </p:sp>
      <p:cxnSp>
        <p:nvCxnSpPr>
          <p:cNvPr id="7" name="Connecteur droit avec flèche 6">
            <a:extLst>
              <a:ext uri="{FF2B5EF4-FFF2-40B4-BE49-F238E27FC236}">
                <a16:creationId xmlns:a16="http://schemas.microsoft.com/office/drawing/2014/main" id="{CF5FD204-797A-4F84-90F0-6AA0FFD54167}"/>
              </a:ext>
            </a:extLst>
          </p:cNvPr>
          <p:cNvCxnSpPr>
            <a:stCxn id="4" idx="1"/>
          </p:cNvCxnSpPr>
          <p:nvPr/>
        </p:nvCxnSpPr>
        <p:spPr>
          <a:xfrm flipH="1" flipV="1">
            <a:off x="4350058" y="5264458"/>
            <a:ext cx="1745942" cy="65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49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1" y="2194560"/>
            <a:ext cx="4753466" cy="4024125"/>
          </a:xfrm>
        </p:spPr>
        <p:txBody>
          <a:bodyPr>
            <a:normAutofit/>
          </a:bodyPr>
          <a:lstStyle/>
          <a:p>
            <a:pPr marL="0" indent="0">
              <a:spcBef>
                <a:spcPts val="0"/>
              </a:spcBef>
              <a:buNone/>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pacman</a:t>
            </a:r>
            <a:r>
              <a:rPr lang="en-US" sz="1800" dirty="0">
                <a:latin typeface="Courier New" panose="02070309020205020404" pitchFamily="49" charset="0"/>
                <a:cs typeface="Courier New" panose="02070309020205020404" pitchFamily="49" charset="0"/>
              </a:rPr>
              <a:t>-mouth {</a:t>
            </a:r>
          </a:p>
          <a:p>
            <a:pPr marL="0" indent="0">
              <a:spcBef>
                <a:spcPts val="0"/>
              </a:spcBef>
              <a:buNone/>
            </a:pPr>
            <a:r>
              <a:rPr lang="en-US" sz="1800" dirty="0">
                <a:latin typeface="Courier New" panose="02070309020205020404" pitchFamily="49" charset="0"/>
                <a:cs typeface="Courier New" panose="02070309020205020404" pitchFamily="49" charset="0"/>
              </a:rPr>
              <a:t>	position: relative;</a:t>
            </a:r>
          </a:p>
          <a:p>
            <a:pPr marL="0" indent="0">
              <a:spcBef>
                <a:spcPts val="0"/>
              </a:spcBef>
              <a:buNone/>
            </a:pPr>
            <a:r>
              <a:rPr lang="en-US" sz="1800" dirty="0">
                <a:latin typeface="Courier New" panose="02070309020205020404" pitchFamily="49" charset="0"/>
                <a:cs typeface="Courier New" panose="02070309020205020404" pitchFamily="49" charset="0"/>
              </a:rPr>
              <a:t>	left: 50px;</a:t>
            </a:r>
          </a:p>
          <a:p>
            <a:pPr marL="0" indent="0">
              <a:spcBef>
                <a:spcPts val="0"/>
              </a:spcBef>
              <a:buNone/>
            </a:pPr>
            <a:r>
              <a:rPr lang="en-US" sz="1800" dirty="0">
                <a:latin typeface="Courier New" panose="02070309020205020404" pitchFamily="49" charset="0"/>
                <a:cs typeface="Courier New" panose="02070309020205020404" pitchFamily="49" charset="0"/>
              </a:rPr>
              <a:t>	top: -50px;</a:t>
            </a:r>
          </a:p>
          <a:p>
            <a:pPr marL="0" indent="0">
              <a:spcBef>
                <a:spcPts val="0"/>
              </a:spcBef>
              <a:buNone/>
            </a:pPr>
            <a:r>
              <a:rPr lang="en-US" sz="1800" dirty="0">
                <a:latin typeface="Courier New" panose="02070309020205020404" pitchFamily="49" charset="0"/>
                <a:cs typeface="Courier New" panose="02070309020205020404" pitchFamily="49" charset="0"/>
              </a:rPr>
              <a:t>	width: 100px;</a:t>
            </a:r>
          </a:p>
          <a:p>
            <a:pPr marL="0" indent="0">
              <a:spcBef>
                <a:spcPts val="0"/>
              </a:spcBef>
              <a:buNone/>
            </a:pPr>
            <a:r>
              <a:rPr lang="en-US" sz="1800" dirty="0">
                <a:latin typeface="Courier New" panose="02070309020205020404" pitchFamily="49" charset="0"/>
                <a:cs typeface="Courier New" panose="02070309020205020404" pitchFamily="49" charset="0"/>
              </a:rPr>
              <a:t>	height: 100px;</a:t>
            </a:r>
          </a:p>
          <a:p>
            <a:pPr marL="0" indent="0">
              <a:spcBef>
                <a:spcPts val="0"/>
              </a:spcBef>
              <a:buNone/>
            </a:pPr>
            <a:r>
              <a:rPr lang="en-US" sz="1800" dirty="0">
                <a:latin typeface="Courier New" panose="02070309020205020404" pitchFamily="49" charset="0"/>
                <a:cs typeface="Courier New" panose="02070309020205020404" pitchFamily="49" charset="0"/>
              </a:rPr>
              <a:t>	background-color: black;</a:t>
            </a:r>
          </a:p>
          <a:p>
            <a:pPr marL="0" indent="0">
              <a:spcBef>
                <a:spcPts val="0"/>
              </a:spcBef>
              <a:buNone/>
            </a:pPr>
            <a:r>
              <a:rPr lang="en-US" sz="1800" dirty="0">
                <a:latin typeface="Courier New" panose="02070309020205020404" pitchFamily="49" charset="0"/>
                <a:cs typeface="Courier New" panose="02070309020205020404" pitchFamily="49" charset="0"/>
              </a:rPr>
              <a:t>	z-index: 2;</a:t>
            </a:r>
          </a:p>
          <a:p>
            <a:pPr marL="0" indent="0">
              <a:spcBef>
                <a:spcPts val="0"/>
              </a:spcBef>
              <a:buNone/>
            </a:pPr>
            <a:r>
              <a:rPr lang="en-US" sz="1800" dirty="0">
                <a:latin typeface="Courier New" panose="02070309020205020404" pitchFamily="49" charset="0"/>
                <a:cs typeface="Courier New" panose="02070309020205020404" pitchFamily="49" charset="0"/>
              </a:rPr>
              <a:t>	clip-path: polygon(100% 74%, 44% 48%, 100% 21%);</a:t>
            </a:r>
          </a:p>
          <a:p>
            <a:pPr marL="0" indent="0">
              <a:spcBef>
                <a:spcPts val="0"/>
              </a:spcBef>
              <a:buNone/>
            </a:pPr>
            <a:r>
              <a:rPr lang="en-US" sz="1800" dirty="0">
                <a:latin typeface="Courier New" panose="02070309020205020404" pitchFamily="49" charset="0"/>
                <a:cs typeface="Courier New" panose="02070309020205020404" pitchFamily="49" charset="0"/>
              </a:rPr>
              <a:t>	animation: </a:t>
            </a:r>
            <a:r>
              <a:rPr lang="en-US" sz="1800" dirty="0" err="1">
                <a:latin typeface="Courier New" panose="02070309020205020404" pitchFamily="49" charset="0"/>
                <a:cs typeface="Courier New" panose="02070309020205020404" pitchFamily="49" charset="0"/>
              </a:rPr>
              <a:t>pacman-anim</a:t>
            </a:r>
            <a:r>
              <a:rPr lang="en-US" sz="1800" dirty="0">
                <a:latin typeface="Courier New" panose="02070309020205020404" pitchFamily="49" charset="0"/>
                <a:cs typeface="Courier New" panose="02070309020205020404" pitchFamily="49" charset="0"/>
              </a:rPr>
              <a:t> alternate 0.5s infinite;</a:t>
            </a:r>
          </a:p>
          <a:p>
            <a:pPr marL="0" indent="0">
              <a:spcBef>
                <a:spcPts val="0"/>
              </a:spcBef>
              <a:buNone/>
            </a:pPr>
            <a:r>
              <a:rPr lang="en-US" sz="1800" dirty="0">
                <a:latin typeface="Courier New" panose="02070309020205020404" pitchFamily="49" charset="0"/>
                <a:cs typeface="Courier New" panose="02070309020205020404" pitchFamily="49" charset="0"/>
              </a:rPr>
              <a:t>}</a:t>
            </a:r>
            <a:endParaRPr lang="fr-FR" sz="1800" dirty="0">
              <a:latin typeface="Courier New" panose="02070309020205020404" pitchFamily="49" charset="0"/>
              <a:cs typeface="Courier New" panose="02070309020205020404" pitchFamily="49" charset="0"/>
            </a:endParaRPr>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557" y="764373"/>
            <a:ext cx="2843597" cy="1599523"/>
          </a:xfrm>
          <a:prstGeom prst="rect">
            <a:avLst/>
          </a:prstGeom>
        </p:spPr>
      </p:pic>
      <p:sp>
        <p:nvSpPr>
          <p:cNvPr id="4" name="Rectangle : coins arrondis 3">
            <a:extLst>
              <a:ext uri="{FF2B5EF4-FFF2-40B4-BE49-F238E27FC236}">
                <a16:creationId xmlns:a16="http://schemas.microsoft.com/office/drawing/2014/main" id="{BAC0914A-7341-4BB9-BEF3-0FBDAE83129D}"/>
              </a:ext>
            </a:extLst>
          </p:cNvPr>
          <p:cNvSpPr/>
          <p:nvPr/>
        </p:nvSpPr>
        <p:spPr>
          <a:xfrm>
            <a:off x="6096000" y="4918229"/>
            <a:ext cx="5507115" cy="14559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L’attribut animation spécifie qu’on jouera l’animation nommé « </a:t>
            </a:r>
            <a:r>
              <a:rPr lang="fr-FR" dirty="0" err="1"/>
              <a:t>pacman-anim</a:t>
            </a:r>
            <a:r>
              <a:rPr lang="fr-FR" dirty="0"/>
              <a:t> » ; 0.5s est la durée de l’animation, </a:t>
            </a:r>
            <a:r>
              <a:rPr lang="fr-FR" dirty="0" err="1"/>
              <a:t>infinite</a:t>
            </a:r>
            <a:r>
              <a:rPr lang="fr-FR" dirty="0"/>
              <a:t> le nombre de répétions et </a:t>
            </a:r>
            <a:r>
              <a:rPr lang="fr-FR" dirty="0" err="1"/>
              <a:t>alternate</a:t>
            </a:r>
            <a:r>
              <a:rPr lang="fr-FR" dirty="0"/>
              <a:t> signifie que l’animation se jouera en aller-retour</a:t>
            </a:r>
          </a:p>
        </p:txBody>
      </p:sp>
      <p:cxnSp>
        <p:nvCxnSpPr>
          <p:cNvPr id="7" name="Connecteur droit avec flèche 6">
            <a:extLst>
              <a:ext uri="{FF2B5EF4-FFF2-40B4-BE49-F238E27FC236}">
                <a16:creationId xmlns:a16="http://schemas.microsoft.com/office/drawing/2014/main" id="{CF5FD204-797A-4F84-90F0-6AA0FFD54167}"/>
              </a:ext>
            </a:extLst>
          </p:cNvPr>
          <p:cNvCxnSpPr>
            <a:cxnSpLocks/>
            <a:stCxn id="4" idx="1"/>
          </p:cNvCxnSpPr>
          <p:nvPr/>
        </p:nvCxnSpPr>
        <p:spPr>
          <a:xfrm flipH="1" flipV="1">
            <a:off x="4234649" y="5113538"/>
            <a:ext cx="1861351" cy="5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 coins arrondis 8">
            <a:extLst>
              <a:ext uri="{FF2B5EF4-FFF2-40B4-BE49-F238E27FC236}">
                <a16:creationId xmlns:a16="http://schemas.microsoft.com/office/drawing/2014/main" id="{1F368EA6-91E0-47EF-90D4-160198555ADE}"/>
              </a:ext>
            </a:extLst>
          </p:cNvPr>
          <p:cNvSpPr/>
          <p:nvPr/>
        </p:nvSpPr>
        <p:spPr>
          <a:xfrm>
            <a:off x="6186039" y="3559946"/>
            <a:ext cx="5507115" cy="9519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L’attribut clip-</a:t>
            </a:r>
            <a:r>
              <a:rPr lang="fr-FR" dirty="0" err="1"/>
              <a:t>path</a:t>
            </a:r>
            <a:r>
              <a:rPr lang="fr-FR" dirty="0"/>
              <a:t> permet de spécifier la forme apparente du bloc en tant que polygone (trois points pour faire un triangle)</a:t>
            </a:r>
          </a:p>
        </p:txBody>
      </p:sp>
      <p:cxnSp>
        <p:nvCxnSpPr>
          <p:cNvPr id="11" name="Connecteur droit avec flèche 10">
            <a:extLst>
              <a:ext uri="{FF2B5EF4-FFF2-40B4-BE49-F238E27FC236}">
                <a16:creationId xmlns:a16="http://schemas.microsoft.com/office/drawing/2014/main" id="{7432F96E-E792-4DAE-AA56-54AF10EF0C43}"/>
              </a:ext>
            </a:extLst>
          </p:cNvPr>
          <p:cNvCxnSpPr>
            <a:stCxn id="9" idx="1"/>
          </p:cNvCxnSpPr>
          <p:nvPr/>
        </p:nvCxnSpPr>
        <p:spPr>
          <a:xfrm flipH="1">
            <a:off x="4927107" y="4035903"/>
            <a:ext cx="1258932" cy="278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705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1" y="2194560"/>
            <a:ext cx="4753466" cy="4024125"/>
          </a:xfrm>
        </p:spPr>
        <p:txBody>
          <a:bodyPr>
            <a:normAutofit/>
          </a:bodyPr>
          <a:lstStyle/>
          <a:p>
            <a:pPr marL="0" indent="0">
              <a:spcBef>
                <a:spcPts val="0"/>
              </a:spcBef>
              <a:buNone/>
            </a:pPr>
            <a:r>
              <a:rPr lang="en-US" sz="1800" dirty="0">
                <a:latin typeface="Courier New" panose="02070309020205020404" pitchFamily="49" charset="0"/>
                <a:cs typeface="Courier New" panose="02070309020205020404" pitchFamily="49" charset="0"/>
              </a:rPr>
              <a:t>@keyframes </a:t>
            </a:r>
            <a:r>
              <a:rPr lang="en-US" sz="1800" dirty="0" err="1">
                <a:latin typeface="Courier New" panose="02070309020205020404" pitchFamily="49" charset="0"/>
                <a:cs typeface="Courier New" panose="02070309020205020404" pitchFamily="49" charset="0"/>
              </a:rPr>
              <a:t>pacman-anim</a:t>
            </a:r>
            <a:r>
              <a:rPr lang="en-US" sz="1800" dirty="0">
                <a:latin typeface="Courier New" panose="02070309020205020404" pitchFamily="49" charset="0"/>
                <a:cs typeface="Courier New" panose="02070309020205020404" pitchFamily="49" charset="0"/>
              </a:rPr>
              <a:t> {</a:t>
            </a:r>
          </a:p>
          <a:p>
            <a:pPr marL="0" indent="0">
              <a:spcBef>
                <a:spcPts val="0"/>
              </a:spcBef>
              <a:buNone/>
            </a:pPr>
            <a:r>
              <a:rPr lang="en-US" sz="1800" dirty="0">
                <a:latin typeface="Courier New" panose="02070309020205020404" pitchFamily="49" charset="0"/>
                <a:cs typeface="Courier New" panose="02070309020205020404" pitchFamily="49" charset="0"/>
              </a:rPr>
              <a:t> from {</a:t>
            </a:r>
          </a:p>
          <a:p>
            <a:pPr marL="0" indent="0">
              <a:spcBef>
                <a:spcPts val="0"/>
              </a:spcBef>
              <a:buNone/>
            </a:pPr>
            <a:r>
              <a:rPr lang="en-US" sz="1800" dirty="0">
                <a:latin typeface="Courier New" panose="02070309020205020404" pitchFamily="49" charset="0"/>
                <a:cs typeface="Courier New" panose="02070309020205020404" pitchFamily="49" charset="0"/>
              </a:rPr>
              <a:t>  clip-path: polygon(100% 74%, 44% 48%, 100% 21%);</a:t>
            </a:r>
          </a:p>
          <a:p>
            <a:pPr marL="0" indent="0">
              <a:spcBef>
                <a:spcPts val="0"/>
              </a:spcBef>
              <a:buNone/>
            </a:pPr>
            <a:r>
              <a:rPr lang="en-US" sz="1800" dirty="0">
                <a:latin typeface="Courier New" panose="02070309020205020404" pitchFamily="49" charset="0"/>
                <a:cs typeface="Courier New" panose="02070309020205020404" pitchFamily="49" charset="0"/>
              </a:rPr>
              <a:t> }</a:t>
            </a:r>
          </a:p>
          <a:p>
            <a:pPr marL="0" indent="0">
              <a:spcBef>
                <a:spcPts val="0"/>
              </a:spcBef>
              <a:buNone/>
            </a:pPr>
            <a:r>
              <a:rPr lang="en-US" sz="1800" dirty="0">
                <a:latin typeface="Courier New" panose="02070309020205020404" pitchFamily="49" charset="0"/>
                <a:cs typeface="Courier New" panose="02070309020205020404" pitchFamily="49" charset="0"/>
              </a:rPr>
              <a:t> to {</a:t>
            </a:r>
          </a:p>
          <a:p>
            <a:pPr marL="0" indent="0">
              <a:spcBef>
                <a:spcPts val="0"/>
              </a:spcBef>
              <a:buNone/>
            </a:pPr>
            <a:r>
              <a:rPr lang="en-US" sz="1800" dirty="0">
                <a:latin typeface="Courier New" panose="02070309020205020404" pitchFamily="49" charset="0"/>
                <a:cs typeface="Courier New" panose="02070309020205020404" pitchFamily="49" charset="0"/>
              </a:rPr>
              <a:t>  clip-path: polygon(100% 50%, 44% 48%, 100% 50%);</a:t>
            </a:r>
          </a:p>
          <a:p>
            <a:pPr marL="0" indent="0">
              <a:spcBef>
                <a:spcPts val="0"/>
              </a:spcBef>
              <a:buNone/>
            </a:pPr>
            <a:r>
              <a:rPr lang="en-US" sz="1800" dirty="0">
                <a:latin typeface="Courier New" panose="02070309020205020404" pitchFamily="49" charset="0"/>
                <a:cs typeface="Courier New" panose="02070309020205020404" pitchFamily="49" charset="0"/>
              </a:rPr>
              <a:t> }</a:t>
            </a:r>
          </a:p>
          <a:p>
            <a:pPr marL="0" indent="0">
              <a:spcBef>
                <a:spcPts val="0"/>
              </a:spcBef>
              <a:buNone/>
            </a:pPr>
            <a:r>
              <a:rPr lang="en-US" sz="1800" dirty="0">
                <a:latin typeface="Courier New" panose="02070309020205020404" pitchFamily="49" charset="0"/>
                <a:cs typeface="Courier New" panose="02070309020205020404" pitchFamily="49" charset="0"/>
              </a:rPr>
              <a:t>}</a:t>
            </a:r>
            <a:endParaRPr lang="fr-FR" sz="1800" dirty="0">
              <a:latin typeface="Courier New" panose="02070309020205020404" pitchFamily="49" charset="0"/>
              <a:cs typeface="Courier New" panose="02070309020205020404" pitchFamily="49" charset="0"/>
            </a:endParaRPr>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557" y="764373"/>
            <a:ext cx="2843597" cy="1599523"/>
          </a:xfrm>
          <a:prstGeom prst="rect">
            <a:avLst/>
          </a:prstGeom>
        </p:spPr>
      </p:pic>
      <p:sp>
        <p:nvSpPr>
          <p:cNvPr id="4" name="Rectangle : coins arrondis 3">
            <a:extLst>
              <a:ext uri="{FF2B5EF4-FFF2-40B4-BE49-F238E27FC236}">
                <a16:creationId xmlns:a16="http://schemas.microsoft.com/office/drawing/2014/main" id="{BAC0914A-7341-4BB9-BEF3-0FBDAE83129D}"/>
              </a:ext>
            </a:extLst>
          </p:cNvPr>
          <p:cNvSpPr/>
          <p:nvPr/>
        </p:nvSpPr>
        <p:spPr>
          <a:xfrm>
            <a:off x="6096000" y="4918229"/>
            <a:ext cx="5507115" cy="14559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Ici les coordonnées du polygone représentant la bouche varient de « ouvert » à « fermé ». </a:t>
            </a:r>
            <a:r>
              <a:rPr lang="fr-FR" b="1" dirty="0"/>
              <a:t>L’interpolation est gérée par le navigateur</a:t>
            </a:r>
          </a:p>
        </p:txBody>
      </p:sp>
      <p:cxnSp>
        <p:nvCxnSpPr>
          <p:cNvPr id="7" name="Connecteur droit avec flèche 6">
            <a:extLst>
              <a:ext uri="{FF2B5EF4-FFF2-40B4-BE49-F238E27FC236}">
                <a16:creationId xmlns:a16="http://schemas.microsoft.com/office/drawing/2014/main" id="{CF5FD204-797A-4F84-90F0-6AA0FFD54167}"/>
              </a:ext>
            </a:extLst>
          </p:cNvPr>
          <p:cNvCxnSpPr>
            <a:cxnSpLocks/>
            <a:stCxn id="4" idx="1"/>
          </p:cNvCxnSpPr>
          <p:nvPr/>
        </p:nvCxnSpPr>
        <p:spPr>
          <a:xfrm flipH="1" flipV="1">
            <a:off x="4836958" y="4442272"/>
            <a:ext cx="1259042" cy="1203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 coins arrondis 8">
            <a:extLst>
              <a:ext uri="{FF2B5EF4-FFF2-40B4-BE49-F238E27FC236}">
                <a16:creationId xmlns:a16="http://schemas.microsoft.com/office/drawing/2014/main" id="{1F368EA6-91E0-47EF-90D4-160198555ADE}"/>
              </a:ext>
            </a:extLst>
          </p:cNvPr>
          <p:cNvSpPr/>
          <p:nvPr/>
        </p:nvSpPr>
        <p:spPr>
          <a:xfrm>
            <a:off x="6186039" y="2698698"/>
            <a:ext cx="5507115" cy="95191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Dans une animation, </a:t>
            </a:r>
            <a:r>
              <a:rPr lang="fr-FR" i="1" dirty="0" err="1"/>
              <a:t>from</a:t>
            </a:r>
            <a:r>
              <a:rPr lang="fr-FR" dirty="0"/>
              <a:t> permet de donner la valeur d’attributs (ici clip-</a:t>
            </a:r>
            <a:r>
              <a:rPr lang="fr-FR" dirty="0" err="1"/>
              <a:t>path</a:t>
            </a:r>
            <a:r>
              <a:rPr lang="fr-FR" dirty="0"/>
              <a:t>) en début d’animation et </a:t>
            </a:r>
            <a:r>
              <a:rPr lang="fr-FR" i="1" dirty="0"/>
              <a:t>to</a:t>
            </a:r>
            <a:r>
              <a:rPr lang="fr-FR" dirty="0"/>
              <a:t> en fin d’animation</a:t>
            </a:r>
            <a:endParaRPr lang="fr-FR" i="1" dirty="0"/>
          </a:p>
        </p:txBody>
      </p:sp>
      <p:cxnSp>
        <p:nvCxnSpPr>
          <p:cNvPr id="11" name="Connecteur droit avec flèche 10">
            <a:extLst>
              <a:ext uri="{FF2B5EF4-FFF2-40B4-BE49-F238E27FC236}">
                <a16:creationId xmlns:a16="http://schemas.microsoft.com/office/drawing/2014/main" id="{7432F96E-E792-4DAE-AA56-54AF10EF0C43}"/>
              </a:ext>
            </a:extLst>
          </p:cNvPr>
          <p:cNvCxnSpPr>
            <a:cxnSpLocks/>
            <a:stCxn id="9" idx="1"/>
          </p:cNvCxnSpPr>
          <p:nvPr/>
        </p:nvCxnSpPr>
        <p:spPr>
          <a:xfrm flipH="1" flipV="1">
            <a:off x="5033639" y="2936676"/>
            <a:ext cx="1152400" cy="237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587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5CFE8-1876-418E-B63E-E2101D5CBDEC}"/>
              </a:ext>
            </a:extLst>
          </p:cNvPr>
          <p:cNvSpPr>
            <a:spLocks noGrp="1"/>
          </p:cNvSpPr>
          <p:nvPr>
            <p:ph type="title"/>
          </p:nvPr>
        </p:nvSpPr>
        <p:spPr>
          <a:xfrm>
            <a:off x="685800" y="764373"/>
            <a:ext cx="4753466" cy="1293028"/>
          </a:xfrm>
        </p:spPr>
        <p:txBody>
          <a:bodyPr>
            <a:normAutofit/>
          </a:bodyPr>
          <a:lstStyle/>
          <a:p>
            <a:r>
              <a:rPr lang="fr-FR" sz="3700"/>
              <a:t>Dessins, Animations et CSS</a:t>
            </a:r>
          </a:p>
        </p:txBody>
      </p:sp>
      <p:sp>
        <p:nvSpPr>
          <p:cNvPr id="3" name="Espace réservé du contenu 2">
            <a:extLst>
              <a:ext uri="{FF2B5EF4-FFF2-40B4-BE49-F238E27FC236}">
                <a16:creationId xmlns:a16="http://schemas.microsoft.com/office/drawing/2014/main" id="{61D476F8-E013-41A8-947F-017FD5E54910}"/>
              </a:ext>
            </a:extLst>
          </p:cNvPr>
          <p:cNvSpPr>
            <a:spLocks noGrp="1"/>
          </p:cNvSpPr>
          <p:nvPr>
            <p:ph idx="1"/>
          </p:nvPr>
        </p:nvSpPr>
        <p:spPr>
          <a:xfrm>
            <a:off x="685800" y="3428999"/>
            <a:ext cx="6931240" cy="1358283"/>
          </a:xfrm>
        </p:spPr>
        <p:txBody>
          <a:bodyPr>
            <a:normAutofit/>
          </a:bodyPr>
          <a:lstStyle/>
          <a:p>
            <a:pPr marL="0" indent="0">
              <a:spcBef>
                <a:spcPts val="0"/>
              </a:spcBef>
              <a:buNone/>
            </a:pPr>
            <a:r>
              <a:rPr lang="en-US" sz="1800" dirty="0">
                <a:latin typeface="Courier New" panose="02070309020205020404" pitchFamily="49" charset="0"/>
                <a:cs typeface="Courier New" panose="02070309020205020404" pitchFamily="49" charset="0"/>
              </a:rPr>
              <a:t>&lt;div class="</a:t>
            </a:r>
            <a:r>
              <a:rPr lang="en-US" sz="1800" dirty="0" err="1">
                <a:latin typeface="Courier New" panose="02070309020205020404" pitchFamily="49" charset="0"/>
                <a:cs typeface="Courier New" panose="02070309020205020404" pitchFamily="49" charset="0"/>
              </a:rPr>
              <a:t>pacman</a:t>
            </a:r>
            <a:r>
              <a:rPr lang="en-US" sz="1800" dirty="0">
                <a:latin typeface="Courier New" panose="02070309020205020404" pitchFamily="49" charset="0"/>
                <a:cs typeface="Courier New" panose="02070309020205020404" pitchFamily="49" charset="0"/>
              </a:rPr>
              <a:t>-background"&gt;</a:t>
            </a:r>
          </a:p>
          <a:p>
            <a:pPr marL="0" indent="0">
              <a:spcBef>
                <a:spcPts val="0"/>
              </a:spcBef>
              <a:buNone/>
            </a:pPr>
            <a:r>
              <a:rPr lang="en-US" sz="1800" dirty="0">
                <a:latin typeface="Courier New" panose="02070309020205020404" pitchFamily="49" charset="0"/>
                <a:cs typeface="Courier New" panose="02070309020205020404" pitchFamily="49" charset="0"/>
              </a:rPr>
              <a:t>	&lt;div class="</a:t>
            </a:r>
            <a:r>
              <a:rPr lang="en-US" sz="1800" dirty="0" err="1">
                <a:latin typeface="Courier New" panose="02070309020205020404" pitchFamily="49" charset="0"/>
                <a:cs typeface="Courier New" panose="02070309020205020404" pitchFamily="49" charset="0"/>
              </a:rPr>
              <a:t>pacman</a:t>
            </a:r>
            <a:r>
              <a:rPr lang="en-US" sz="1800" dirty="0">
                <a:latin typeface="Courier New" panose="02070309020205020404" pitchFamily="49" charset="0"/>
                <a:cs typeface="Courier New" panose="02070309020205020404" pitchFamily="49" charset="0"/>
              </a:rPr>
              <a:t>"&gt;&lt;/div&gt;</a:t>
            </a:r>
          </a:p>
          <a:p>
            <a:pPr marL="0" indent="0">
              <a:spcBef>
                <a:spcPts val="0"/>
              </a:spcBef>
              <a:buNone/>
            </a:pPr>
            <a:r>
              <a:rPr lang="en-US" sz="1800" dirty="0">
                <a:latin typeface="Courier New" panose="02070309020205020404" pitchFamily="49" charset="0"/>
                <a:cs typeface="Courier New" panose="02070309020205020404" pitchFamily="49" charset="0"/>
              </a:rPr>
              <a:t>	&lt;div class="</a:t>
            </a:r>
            <a:r>
              <a:rPr lang="en-US" sz="1800" dirty="0" err="1">
                <a:latin typeface="Courier New" panose="02070309020205020404" pitchFamily="49" charset="0"/>
                <a:cs typeface="Courier New" panose="02070309020205020404" pitchFamily="49" charset="0"/>
              </a:rPr>
              <a:t>pacman</a:t>
            </a:r>
            <a:r>
              <a:rPr lang="en-US" sz="1800" dirty="0">
                <a:latin typeface="Courier New" panose="02070309020205020404" pitchFamily="49" charset="0"/>
                <a:cs typeface="Courier New" panose="02070309020205020404" pitchFamily="49" charset="0"/>
              </a:rPr>
              <a:t>-mouth"&gt;&lt;/div&gt;</a:t>
            </a:r>
          </a:p>
          <a:p>
            <a:pPr marL="0" indent="0">
              <a:spcBef>
                <a:spcPts val="0"/>
              </a:spcBef>
              <a:buNone/>
            </a:pPr>
            <a:r>
              <a:rPr lang="en-US" sz="1800" dirty="0">
                <a:latin typeface="Courier New" panose="02070309020205020404" pitchFamily="49" charset="0"/>
                <a:cs typeface="Courier New" panose="02070309020205020404" pitchFamily="49" charset="0"/>
              </a:rPr>
              <a:t>&lt;/div&gt;</a:t>
            </a:r>
            <a:endParaRPr lang="fr-FR" sz="1800" dirty="0">
              <a:latin typeface="Courier New" panose="02070309020205020404" pitchFamily="49" charset="0"/>
              <a:cs typeface="Courier New" panose="02070309020205020404" pitchFamily="49" charset="0"/>
            </a:endParaRPr>
          </a:p>
        </p:txBody>
      </p:sp>
      <p:pic>
        <p:nvPicPr>
          <p:cNvPr id="5" name="Image 4" descr="Une image contenant logo, Graphique&#10;&#10;Description générée avec un niveau de confiance très élevé">
            <a:extLst>
              <a:ext uri="{FF2B5EF4-FFF2-40B4-BE49-F238E27FC236}">
                <a16:creationId xmlns:a16="http://schemas.microsoft.com/office/drawing/2014/main" id="{F5EF1C0F-A43B-45DF-98DB-65E3E6A3A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854" y="2629238"/>
            <a:ext cx="2843597" cy="1599523"/>
          </a:xfrm>
          <a:prstGeom prst="rect">
            <a:avLst/>
          </a:prstGeom>
        </p:spPr>
      </p:pic>
      <p:sp>
        <p:nvSpPr>
          <p:cNvPr id="6" name="ZoneTexte 5">
            <a:extLst>
              <a:ext uri="{FF2B5EF4-FFF2-40B4-BE49-F238E27FC236}">
                <a16:creationId xmlns:a16="http://schemas.microsoft.com/office/drawing/2014/main" id="{66955C9F-C4A7-4CE7-B681-BBBA29CB1D18}"/>
              </a:ext>
            </a:extLst>
          </p:cNvPr>
          <p:cNvSpPr txBox="1"/>
          <p:nvPr/>
        </p:nvSpPr>
        <p:spPr>
          <a:xfrm>
            <a:off x="685800" y="2420034"/>
            <a:ext cx="5788241" cy="646331"/>
          </a:xfrm>
          <a:prstGeom prst="rect">
            <a:avLst/>
          </a:prstGeom>
          <a:noFill/>
        </p:spPr>
        <p:txBody>
          <a:bodyPr wrap="square" rtlCol="0">
            <a:spAutoFit/>
          </a:bodyPr>
          <a:lstStyle/>
          <a:p>
            <a:r>
              <a:rPr lang="fr-FR" dirty="0"/>
              <a:t>Les classes CSS préalablement définies, il reste à écrire le HTML correspondant</a:t>
            </a:r>
          </a:p>
        </p:txBody>
      </p:sp>
      <p:sp>
        <p:nvSpPr>
          <p:cNvPr id="8" name="ZoneTexte 7">
            <a:extLst>
              <a:ext uri="{FF2B5EF4-FFF2-40B4-BE49-F238E27FC236}">
                <a16:creationId xmlns:a16="http://schemas.microsoft.com/office/drawing/2014/main" id="{5BE45005-0873-4524-8591-F080E83C5C69}"/>
              </a:ext>
            </a:extLst>
          </p:cNvPr>
          <p:cNvSpPr txBox="1"/>
          <p:nvPr/>
        </p:nvSpPr>
        <p:spPr>
          <a:xfrm>
            <a:off x="685800" y="5237825"/>
            <a:ext cx="10535575" cy="646331"/>
          </a:xfrm>
          <a:prstGeom prst="rect">
            <a:avLst/>
          </a:prstGeom>
          <a:noFill/>
        </p:spPr>
        <p:txBody>
          <a:bodyPr wrap="square" rtlCol="0">
            <a:spAutoFit/>
          </a:bodyPr>
          <a:lstStyle/>
          <a:p>
            <a:r>
              <a:rPr lang="fr-FR" i="1" dirty="0"/>
              <a:t>A noter : ce genre d’exercice est intéressant pour appréhender les possibilités offertes par CSS, mais rassurez-vous ce genre d’exercice ne vous sera pas demandé en examen</a:t>
            </a:r>
          </a:p>
        </p:txBody>
      </p:sp>
    </p:spTree>
    <p:extLst>
      <p:ext uri="{BB962C8B-B14F-4D97-AF65-F5344CB8AC3E}">
        <p14:creationId xmlns:p14="http://schemas.microsoft.com/office/powerpoint/2010/main" val="173648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XML</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Structuration de données textuelles</a:t>
            </a:r>
          </a:p>
        </p:txBody>
      </p:sp>
    </p:spTree>
    <p:extLst>
      <p:ext uri="{BB962C8B-B14F-4D97-AF65-F5344CB8AC3E}">
        <p14:creationId xmlns:p14="http://schemas.microsoft.com/office/powerpoint/2010/main" val="783157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F903A0-2841-4C17-BAB0-0DD126D33BD0}"/>
              </a:ext>
            </a:extLst>
          </p:cNvPr>
          <p:cNvSpPr>
            <a:spLocks noGrp="1"/>
          </p:cNvSpPr>
          <p:nvPr>
            <p:ph type="title"/>
          </p:nvPr>
        </p:nvSpPr>
        <p:spPr/>
        <p:txBody>
          <a:bodyPr/>
          <a:lstStyle/>
          <a:p>
            <a:r>
              <a:rPr lang="fr-FR" dirty="0"/>
              <a:t>Pseudo-classes</a:t>
            </a:r>
          </a:p>
        </p:txBody>
      </p:sp>
      <p:sp>
        <p:nvSpPr>
          <p:cNvPr id="3" name="Espace réservé du contenu 2">
            <a:extLst>
              <a:ext uri="{FF2B5EF4-FFF2-40B4-BE49-F238E27FC236}">
                <a16:creationId xmlns:a16="http://schemas.microsoft.com/office/drawing/2014/main" id="{B7616607-9866-4BC0-B247-8501ED2082FF}"/>
              </a:ext>
            </a:extLst>
          </p:cNvPr>
          <p:cNvSpPr>
            <a:spLocks noGrp="1"/>
          </p:cNvSpPr>
          <p:nvPr>
            <p:ph idx="1"/>
          </p:nvPr>
        </p:nvSpPr>
        <p:spPr/>
        <p:txBody>
          <a:bodyPr>
            <a:normAutofit fontScale="92500" lnSpcReduction="10000"/>
          </a:bodyPr>
          <a:lstStyle/>
          <a:p>
            <a:r>
              <a:rPr lang="fr-FR" dirty="0"/>
              <a:t>Les pseudo-classes CSS permettent d’appliquer un style en fonction de l’état d’un élément</a:t>
            </a:r>
          </a:p>
          <a:p>
            <a:r>
              <a:rPr lang="fr-FR" dirty="0"/>
              <a:t>La syntaxe générale est </a:t>
            </a:r>
            <a:r>
              <a:rPr lang="fr-FR" dirty="0" err="1">
                <a:latin typeface="Courier New" panose="02070309020205020404" pitchFamily="49" charset="0"/>
                <a:cs typeface="Courier New" panose="02070309020205020404" pitchFamily="49" charset="0"/>
              </a:rPr>
              <a:t>sélecteur:pseudo-classe</a:t>
            </a:r>
            <a:r>
              <a:rPr lang="fr-FR" dirty="0">
                <a:latin typeface="Courier New" panose="02070309020205020404" pitchFamily="49" charset="0"/>
                <a:cs typeface="Courier New" panose="02070309020205020404" pitchFamily="49" charset="0"/>
              </a:rPr>
              <a:t> { … }</a:t>
            </a:r>
          </a:p>
          <a:p>
            <a:r>
              <a:rPr lang="fr-FR" dirty="0"/>
              <a:t>Exemple de pseudo-classes :</a:t>
            </a:r>
          </a:p>
          <a:p>
            <a:pPr lvl="1"/>
            <a:r>
              <a:rPr lang="fr-FR" b="1" dirty="0" err="1"/>
              <a:t>hover</a:t>
            </a:r>
            <a:r>
              <a:rPr lang="fr-FR" dirty="0"/>
              <a:t> : quand la souris passe sur un élément</a:t>
            </a:r>
          </a:p>
          <a:p>
            <a:pPr lvl="1"/>
            <a:r>
              <a:rPr lang="fr-FR" b="1" dirty="0"/>
              <a:t>focus</a:t>
            </a:r>
            <a:r>
              <a:rPr lang="fr-FR" dirty="0"/>
              <a:t> : quand un élément a le focus</a:t>
            </a:r>
          </a:p>
          <a:p>
            <a:pPr lvl="1"/>
            <a:r>
              <a:rPr lang="fr-FR" b="1" dirty="0" err="1"/>
              <a:t>link</a:t>
            </a:r>
            <a:r>
              <a:rPr lang="fr-FR" dirty="0"/>
              <a:t> : quand un lien n’a pas été visité</a:t>
            </a:r>
          </a:p>
          <a:p>
            <a:pPr lvl="1"/>
            <a:r>
              <a:rPr lang="fr-FR" b="1" dirty="0" err="1"/>
              <a:t>visited</a:t>
            </a:r>
            <a:r>
              <a:rPr lang="fr-FR" dirty="0"/>
              <a:t> : quand un lien a été visité</a:t>
            </a:r>
          </a:p>
          <a:p>
            <a:pPr lvl="1"/>
            <a:r>
              <a:rPr lang="fr-FR" b="1" dirty="0"/>
              <a:t>active</a:t>
            </a:r>
            <a:r>
              <a:rPr lang="fr-FR" dirty="0"/>
              <a:t> : quand un élément est sélectionné</a:t>
            </a:r>
          </a:p>
          <a:p>
            <a:pPr lvl="1"/>
            <a:r>
              <a:rPr lang="fr-FR" b="1" dirty="0"/>
              <a:t>first-</a:t>
            </a:r>
            <a:r>
              <a:rPr lang="fr-FR" b="1" dirty="0" err="1"/>
              <a:t>child</a:t>
            </a:r>
            <a:r>
              <a:rPr lang="fr-FR" dirty="0"/>
              <a:t> : style à appliquer sur le 1</a:t>
            </a:r>
            <a:r>
              <a:rPr lang="fr-FR" baseline="30000" dirty="0"/>
              <a:t>er</a:t>
            </a:r>
            <a:r>
              <a:rPr lang="fr-FR" dirty="0"/>
              <a:t> sous-élément</a:t>
            </a:r>
          </a:p>
          <a:p>
            <a:pPr lvl="1"/>
            <a:r>
              <a:rPr lang="fr-FR" b="1" dirty="0" err="1"/>
              <a:t>lang</a:t>
            </a:r>
            <a:r>
              <a:rPr lang="fr-FR" b="1" dirty="0"/>
              <a:t>(code)</a:t>
            </a:r>
            <a:r>
              <a:rPr lang="fr-FR" dirty="0"/>
              <a:t> : style à appliquer pour une langue donnée</a:t>
            </a:r>
          </a:p>
          <a:p>
            <a:r>
              <a:rPr lang="fr-FR" dirty="0"/>
              <a:t>Remarque : l’attribut CSS </a:t>
            </a:r>
            <a:r>
              <a:rPr lang="fr-FR" b="1" dirty="0"/>
              <a:t>transition</a:t>
            </a:r>
            <a:r>
              <a:rPr lang="fr-FR" dirty="0"/>
              <a:t> permet de spécifier une durée de transition de style lors du passage d’un état à un autre</a:t>
            </a:r>
          </a:p>
        </p:txBody>
      </p:sp>
    </p:spTree>
    <p:extLst>
      <p:ext uri="{BB962C8B-B14F-4D97-AF65-F5344CB8AC3E}">
        <p14:creationId xmlns:p14="http://schemas.microsoft.com/office/powerpoint/2010/main" val="1181478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F903A0-2841-4C17-BAB0-0DD126D33BD0}"/>
              </a:ext>
            </a:extLst>
          </p:cNvPr>
          <p:cNvSpPr>
            <a:spLocks noGrp="1"/>
          </p:cNvSpPr>
          <p:nvPr>
            <p:ph type="title"/>
          </p:nvPr>
        </p:nvSpPr>
        <p:spPr/>
        <p:txBody>
          <a:bodyPr/>
          <a:lstStyle/>
          <a:p>
            <a:r>
              <a:rPr lang="fr-FR" dirty="0"/>
              <a:t>Pseudo-éléments</a:t>
            </a:r>
          </a:p>
        </p:txBody>
      </p:sp>
      <p:sp>
        <p:nvSpPr>
          <p:cNvPr id="3" name="Espace réservé du contenu 2">
            <a:extLst>
              <a:ext uri="{FF2B5EF4-FFF2-40B4-BE49-F238E27FC236}">
                <a16:creationId xmlns:a16="http://schemas.microsoft.com/office/drawing/2014/main" id="{B7616607-9866-4BC0-B247-8501ED2082FF}"/>
              </a:ext>
            </a:extLst>
          </p:cNvPr>
          <p:cNvSpPr>
            <a:spLocks noGrp="1"/>
          </p:cNvSpPr>
          <p:nvPr>
            <p:ph idx="1"/>
          </p:nvPr>
        </p:nvSpPr>
        <p:spPr/>
        <p:txBody>
          <a:bodyPr/>
          <a:lstStyle/>
          <a:p>
            <a:r>
              <a:rPr lang="fr-FR" dirty="0"/>
              <a:t>Les pseudo-éléments permettent d’appliquer des styles CSS à des éléments qui ne sont pas définis dans le HTML</a:t>
            </a:r>
          </a:p>
          <a:p>
            <a:r>
              <a:rPr lang="fr-FR" dirty="0"/>
              <a:t>La syntaxe générale est </a:t>
            </a:r>
            <a:r>
              <a:rPr lang="fr-FR" dirty="0">
                <a:latin typeface="Courier New" panose="02070309020205020404" pitchFamily="49" charset="0"/>
                <a:cs typeface="Courier New" panose="02070309020205020404" pitchFamily="49" charset="0"/>
              </a:rPr>
              <a:t>sélecteur::pseudo-élément { … }</a:t>
            </a:r>
          </a:p>
          <a:p>
            <a:r>
              <a:rPr lang="fr-FR" dirty="0"/>
              <a:t>Exemple de pseudo-éléments :</a:t>
            </a:r>
          </a:p>
          <a:p>
            <a:pPr lvl="1"/>
            <a:r>
              <a:rPr lang="fr-FR" b="1" dirty="0"/>
              <a:t>first-</a:t>
            </a:r>
            <a:r>
              <a:rPr lang="fr-FR" b="1" dirty="0" err="1"/>
              <a:t>letter</a:t>
            </a:r>
            <a:r>
              <a:rPr lang="fr-FR" dirty="0"/>
              <a:t>, </a:t>
            </a:r>
            <a:r>
              <a:rPr lang="fr-FR" b="1" dirty="0"/>
              <a:t>first-line</a:t>
            </a:r>
            <a:r>
              <a:rPr lang="fr-FR" dirty="0"/>
              <a:t> : la 1</a:t>
            </a:r>
            <a:r>
              <a:rPr lang="fr-FR" baseline="30000" dirty="0"/>
              <a:t>ère</a:t>
            </a:r>
            <a:r>
              <a:rPr lang="fr-FR" dirty="0"/>
              <a:t> lettre ou la 1</a:t>
            </a:r>
            <a:r>
              <a:rPr lang="fr-FR" baseline="30000" dirty="0"/>
              <a:t>ère</a:t>
            </a:r>
            <a:r>
              <a:rPr lang="fr-FR" dirty="0"/>
              <a:t> ligne d’un élément</a:t>
            </a:r>
          </a:p>
          <a:p>
            <a:pPr lvl="1"/>
            <a:r>
              <a:rPr lang="fr-FR" b="1" dirty="0"/>
              <a:t>marker</a:t>
            </a:r>
            <a:r>
              <a:rPr lang="fr-FR" dirty="0"/>
              <a:t> : les puces d’une liste</a:t>
            </a:r>
          </a:p>
          <a:p>
            <a:pPr lvl="1"/>
            <a:r>
              <a:rPr lang="fr-FR" b="1" dirty="0" err="1"/>
              <a:t>selection</a:t>
            </a:r>
            <a:r>
              <a:rPr lang="fr-FR" dirty="0"/>
              <a:t> : la sélection de l’utilisateur</a:t>
            </a:r>
          </a:p>
          <a:p>
            <a:pPr lvl="1"/>
            <a:r>
              <a:rPr lang="fr-FR" b="1" dirty="0" err="1"/>
              <a:t>before</a:t>
            </a:r>
            <a:r>
              <a:rPr lang="fr-FR" b="1" dirty="0"/>
              <a:t> </a:t>
            </a:r>
            <a:r>
              <a:rPr lang="fr-FR" dirty="0"/>
              <a:t>: avant le contenu de l’élément</a:t>
            </a:r>
          </a:p>
          <a:p>
            <a:pPr lvl="1"/>
            <a:r>
              <a:rPr lang="fr-FR" b="1" dirty="0" err="1"/>
              <a:t>after</a:t>
            </a:r>
            <a:r>
              <a:rPr lang="fr-FR" dirty="0"/>
              <a:t> : après le contenu de l’élément</a:t>
            </a:r>
          </a:p>
        </p:txBody>
      </p:sp>
    </p:spTree>
    <p:extLst>
      <p:ext uri="{BB962C8B-B14F-4D97-AF65-F5344CB8AC3E}">
        <p14:creationId xmlns:p14="http://schemas.microsoft.com/office/powerpoint/2010/main" val="876044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F903A0-2841-4C17-BAB0-0DD126D33BD0}"/>
              </a:ext>
            </a:extLst>
          </p:cNvPr>
          <p:cNvSpPr>
            <a:spLocks noGrp="1"/>
          </p:cNvSpPr>
          <p:nvPr>
            <p:ph type="title"/>
          </p:nvPr>
        </p:nvSpPr>
        <p:spPr/>
        <p:txBody>
          <a:bodyPr/>
          <a:lstStyle/>
          <a:p>
            <a:r>
              <a:rPr lang="fr-FR" dirty="0"/>
              <a:t>Pseudo-éléments : </a:t>
            </a:r>
            <a:r>
              <a:rPr lang="fr-FR" dirty="0" err="1"/>
              <a:t>before</a:t>
            </a:r>
            <a:r>
              <a:rPr lang="fr-FR" dirty="0"/>
              <a:t>, </a:t>
            </a:r>
            <a:r>
              <a:rPr lang="fr-FR" dirty="0" err="1"/>
              <a:t>after</a:t>
            </a:r>
            <a:endParaRPr lang="fr-FR" dirty="0"/>
          </a:p>
        </p:txBody>
      </p:sp>
      <p:sp>
        <p:nvSpPr>
          <p:cNvPr id="3" name="Espace réservé du contenu 2">
            <a:extLst>
              <a:ext uri="{FF2B5EF4-FFF2-40B4-BE49-F238E27FC236}">
                <a16:creationId xmlns:a16="http://schemas.microsoft.com/office/drawing/2014/main" id="{B7616607-9866-4BC0-B247-8501ED2082FF}"/>
              </a:ext>
            </a:extLst>
          </p:cNvPr>
          <p:cNvSpPr>
            <a:spLocks noGrp="1"/>
          </p:cNvSpPr>
          <p:nvPr>
            <p:ph idx="1"/>
          </p:nvPr>
        </p:nvSpPr>
        <p:spPr/>
        <p:txBody>
          <a:bodyPr/>
          <a:lstStyle/>
          <a:p>
            <a:r>
              <a:rPr lang="fr-FR" dirty="0"/>
              <a:t>A noter, </a:t>
            </a:r>
            <a:r>
              <a:rPr lang="fr-FR" b="1" dirty="0" err="1"/>
              <a:t>before</a:t>
            </a:r>
            <a:r>
              <a:rPr lang="fr-FR" dirty="0"/>
              <a:t> et </a:t>
            </a:r>
            <a:r>
              <a:rPr lang="fr-FR" b="1" dirty="0" err="1"/>
              <a:t>after</a:t>
            </a:r>
            <a:r>
              <a:rPr lang="fr-FR" dirty="0"/>
              <a:t> possède la propriété CSS </a:t>
            </a:r>
            <a:r>
              <a:rPr lang="fr-FR" b="1" dirty="0"/>
              <a:t>content</a:t>
            </a:r>
            <a:r>
              <a:rPr lang="fr-FR" dirty="0"/>
              <a:t> qui permet de définir un contenu à intégrer avant ou après un élément</a:t>
            </a:r>
          </a:p>
          <a:p>
            <a:r>
              <a:rPr lang="fr-FR" dirty="0"/>
              <a:t>Exemple :</a:t>
            </a:r>
          </a:p>
          <a:p>
            <a:pPr marL="0" indent="0">
              <a:buNone/>
            </a:pPr>
            <a:r>
              <a:rPr lang="fr-FR" dirty="0">
                <a:latin typeface="Courier New" panose="02070309020205020404" pitchFamily="49" charset="0"/>
                <a:cs typeface="Courier New" panose="02070309020205020404" pitchFamily="49" charset="0"/>
              </a:rPr>
              <a:t>p::before {</a:t>
            </a:r>
          </a:p>
          <a:p>
            <a:pPr marL="0" indent="0">
              <a:buNone/>
            </a:pPr>
            <a:r>
              <a:rPr lang="fr-FR" dirty="0">
                <a:latin typeface="Courier New" panose="02070309020205020404" pitchFamily="49" charset="0"/>
                <a:cs typeface="Courier New" panose="02070309020205020404" pitchFamily="49" charset="0"/>
              </a:rPr>
              <a:t>  content: ‘Ceci est un paragraphe : ’;</a:t>
            </a:r>
          </a:p>
          <a:p>
            <a:pPr marL="0" indent="0">
              <a:buNone/>
            </a:pPr>
            <a:r>
              <a:rPr lang="fr-FR"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17465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9E72C-4F61-41DE-A212-C3FCE0CF33B3}"/>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7CA5AF39-901D-4BC7-8803-F28830DA951C}"/>
              </a:ext>
            </a:extLst>
          </p:cNvPr>
          <p:cNvSpPr>
            <a:spLocks noGrp="1"/>
          </p:cNvSpPr>
          <p:nvPr>
            <p:ph idx="1"/>
          </p:nvPr>
        </p:nvSpPr>
        <p:spPr/>
        <p:txBody>
          <a:bodyPr/>
          <a:lstStyle/>
          <a:p>
            <a:pPr marL="0" indent="0">
              <a:buNone/>
            </a:pPr>
            <a:r>
              <a:rPr lang="fr-FR" dirty="0"/>
              <a:t>&lt;</a:t>
            </a:r>
            <a:r>
              <a:rPr lang="fr-FR" dirty="0" err="1"/>
              <a:t>button</a:t>
            </a:r>
            <a:r>
              <a:rPr lang="fr-FR" dirty="0"/>
              <a:t>&gt;</a:t>
            </a:r>
          </a:p>
          <a:p>
            <a:pPr marL="0" indent="0">
              <a:buNone/>
            </a:pPr>
            <a:r>
              <a:rPr lang="fr-FR" dirty="0"/>
              <a:t>   &lt;</a:t>
            </a:r>
            <a:r>
              <a:rPr lang="fr-FR" dirty="0" err="1"/>
              <a:t>span</a:t>
            </a:r>
            <a:r>
              <a:rPr lang="fr-FR" dirty="0"/>
              <a:t>&gt;Envoyer&lt;/</a:t>
            </a:r>
            <a:r>
              <a:rPr lang="fr-FR" dirty="0" err="1"/>
              <a:t>span</a:t>
            </a:r>
            <a:r>
              <a:rPr lang="fr-FR" dirty="0"/>
              <a:t>&gt;</a:t>
            </a:r>
          </a:p>
          <a:p>
            <a:pPr marL="0" indent="0">
              <a:buNone/>
            </a:pPr>
            <a:r>
              <a:rPr lang="fr-FR" dirty="0"/>
              <a:t>&lt;/</a:t>
            </a:r>
            <a:r>
              <a:rPr lang="fr-FR" dirty="0" err="1"/>
              <a:t>button</a:t>
            </a:r>
            <a:r>
              <a:rPr lang="fr-FR" dirty="0"/>
              <a:t>&gt;</a:t>
            </a:r>
          </a:p>
        </p:txBody>
      </p:sp>
      <p:pic>
        <p:nvPicPr>
          <p:cNvPr id="5" name="Image 4" descr="Une image contenant texte, Police, Bleu électrique, logo&#10;&#10;Description générée avec un niveau de confiance très élevé">
            <a:extLst>
              <a:ext uri="{FF2B5EF4-FFF2-40B4-BE49-F238E27FC236}">
                <a16:creationId xmlns:a16="http://schemas.microsoft.com/office/drawing/2014/main" id="{21AC0243-CF78-4800-B509-8A942EDA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50045"/>
            <a:ext cx="2171700" cy="1047750"/>
          </a:xfrm>
          <a:prstGeom prst="rect">
            <a:avLst/>
          </a:prstGeom>
        </p:spPr>
      </p:pic>
    </p:spTree>
    <p:extLst>
      <p:ext uri="{BB962C8B-B14F-4D97-AF65-F5344CB8AC3E}">
        <p14:creationId xmlns:p14="http://schemas.microsoft.com/office/powerpoint/2010/main" val="3334120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9E72C-4F61-41DE-A212-C3FCE0CF33B3}"/>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7CA5AF39-901D-4BC7-8803-F28830DA951C}"/>
              </a:ext>
            </a:extLst>
          </p:cNvPr>
          <p:cNvSpPr>
            <a:spLocks noGrp="1"/>
          </p:cNvSpPr>
          <p:nvPr>
            <p:ph idx="1"/>
          </p:nvPr>
        </p:nvSpPr>
        <p:spPr/>
        <p:txBody>
          <a:bodyPr/>
          <a:lstStyle/>
          <a:p>
            <a:pPr marL="0" indent="0">
              <a:buNone/>
            </a:pPr>
            <a:r>
              <a:rPr lang="fr-FR" dirty="0"/>
              <a:t>Étapes :</a:t>
            </a:r>
          </a:p>
          <a:p>
            <a:r>
              <a:rPr lang="fr-FR" dirty="0"/>
              <a:t>Définir les caractéristiques du bouton (hors animation)</a:t>
            </a:r>
          </a:p>
          <a:p>
            <a:pPr lvl="1"/>
            <a:r>
              <a:rPr lang="fr-FR" dirty="0"/>
              <a:t>Couleur de fond</a:t>
            </a:r>
          </a:p>
          <a:p>
            <a:pPr lvl="1"/>
            <a:r>
              <a:rPr lang="fr-FR" dirty="0"/>
              <a:t>Rayon de bordure et type de bordure</a:t>
            </a:r>
          </a:p>
          <a:p>
            <a:pPr lvl="1"/>
            <a:r>
              <a:rPr lang="fr-FR" dirty="0"/>
              <a:t>Positionnement du texte</a:t>
            </a:r>
          </a:p>
          <a:p>
            <a:pPr lvl="1"/>
            <a:r>
              <a:rPr lang="fr-FR" dirty="0"/>
              <a:t>Type de curseur</a:t>
            </a:r>
          </a:p>
          <a:p>
            <a:r>
              <a:rPr lang="fr-FR" dirty="0"/>
              <a:t>Définir les caractéristiques du bouton lorsqu’on passe la souris par-dessus (</a:t>
            </a:r>
            <a:r>
              <a:rPr lang="fr-FR" dirty="0" err="1"/>
              <a:t>hover</a:t>
            </a:r>
            <a:r>
              <a:rPr lang="fr-FR" dirty="0"/>
              <a:t>)</a:t>
            </a:r>
          </a:p>
          <a:p>
            <a:r>
              <a:rPr lang="fr-FR" dirty="0"/>
              <a:t>Gérer l’ajout de contenu après (</a:t>
            </a:r>
            <a:r>
              <a:rPr lang="fr-FR" dirty="0" err="1"/>
              <a:t>after</a:t>
            </a:r>
            <a:r>
              <a:rPr lang="fr-FR" dirty="0"/>
              <a:t>) le texte du bouton, ici &gt;&gt;</a:t>
            </a:r>
          </a:p>
          <a:p>
            <a:r>
              <a:rPr lang="fr-FR" dirty="0"/>
              <a:t>Gérer les temps de transition</a:t>
            </a:r>
          </a:p>
        </p:txBody>
      </p:sp>
      <p:pic>
        <p:nvPicPr>
          <p:cNvPr id="5" name="Image 4" descr="Une image contenant texte, Police, Bleu électrique, logo&#10;&#10;Description générée avec un niveau de confiance très élevé">
            <a:extLst>
              <a:ext uri="{FF2B5EF4-FFF2-40B4-BE49-F238E27FC236}">
                <a16:creationId xmlns:a16="http://schemas.microsoft.com/office/drawing/2014/main" id="{21AC0243-CF78-4800-B509-8A942EDA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2579" y="2194560"/>
            <a:ext cx="2171700" cy="1047750"/>
          </a:xfrm>
          <a:prstGeom prst="rect">
            <a:avLst/>
          </a:prstGeom>
        </p:spPr>
      </p:pic>
    </p:spTree>
    <p:extLst>
      <p:ext uri="{BB962C8B-B14F-4D97-AF65-F5344CB8AC3E}">
        <p14:creationId xmlns:p14="http://schemas.microsoft.com/office/powerpoint/2010/main" val="446171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9E72C-4F61-41DE-A212-C3FCE0CF33B3}"/>
              </a:ext>
            </a:extLst>
          </p:cNvPr>
          <p:cNvSpPr>
            <a:spLocks noGrp="1"/>
          </p:cNvSpPr>
          <p:nvPr>
            <p:ph type="title"/>
          </p:nvPr>
        </p:nvSpPr>
        <p:spPr/>
        <p:txBody>
          <a:bodyPr/>
          <a:lstStyle/>
          <a:p>
            <a:r>
              <a:rPr lang="fr-FR" dirty="0"/>
              <a:t>Exercice</a:t>
            </a:r>
          </a:p>
        </p:txBody>
      </p:sp>
      <p:sp>
        <p:nvSpPr>
          <p:cNvPr id="3" name="Espace réservé du contenu 2">
            <a:extLst>
              <a:ext uri="{FF2B5EF4-FFF2-40B4-BE49-F238E27FC236}">
                <a16:creationId xmlns:a16="http://schemas.microsoft.com/office/drawing/2014/main" id="{7CA5AF39-901D-4BC7-8803-F28830DA951C}"/>
              </a:ext>
            </a:extLst>
          </p:cNvPr>
          <p:cNvSpPr>
            <a:spLocks noGrp="1"/>
          </p:cNvSpPr>
          <p:nvPr>
            <p:ph idx="1"/>
          </p:nvPr>
        </p:nvSpPr>
        <p:spPr>
          <a:xfrm>
            <a:off x="685800" y="2194560"/>
            <a:ext cx="10820400" cy="4206240"/>
          </a:xfrm>
        </p:spPr>
        <p:txBody>
          <a:bodyPr>
            <a:normAutofit fontScale="47500" lnSpcReduction="20000"/>
          </a:bodyPr>
          <a:lstStyle/>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display: </a:t>
            </a:r>
            <a:r>
              <a:rPr lang="fr-FR" dirty="0" err="1">
                <a:latin typeface="Courier New" panose="02070309020205020404" pitchFamily="49" charset="0"/>
                <a:cs typeface="Courier New" panose="02070309020205020404" pitchFamily="49" charset="0"/>
              </a:rPr>
              <a:t>inline</a:t>
            </a:r>
            <a:r>
              <a:rPr lang="fr-FR" dirty="0">
                <a:latin typeface="Courier New" panose="02070309020205020404" pitchFamily="49" charset="0"/>
                <a:cs typeface="Courier New" panose="02070309020205020404" pitchFamily="49" charset="0"/>
              </a:rPr>
              <a:t>-block;</a:t>
            </a:r>
          </a:p>
          <a:p>
            <a:pPr marL="0" indent="0">
              <a:spcBef>
                <a:spcPts val="0"/>
              </a:spcBef>
              <a:buNone/>
            </a:pPr>
            <a:r>
              <a:rPr lang="fr-FR" dirty="0">
                <a:latin typeface="Courier New" panose="02070309020205020404" pitchFamily="49" charset="0"/>
                <a:cs typeface="Courier New" panose="02070309020205020404" pitchFamily="49" charset="0"/>
              </a:rPr>
              <a:t>        background-</a:t>
            </a:r>
            <a:r>
              <a:rPr lang="fr-FR" dirty="0" err="1">
                <a:latin typeface="Courier New" panose="02070309020205020404" pitchFamily="49" charset="0"/>
                <a:cs typeface="Courier New" panose="02070309020205020404" pitchFamily="49" charset="0"/>
              </a:rPr>
              <a:t>color</a:t>
            </a:r>
            <a:r>
              <a:rPr lang="fr-FR" dirty="0">
                <a:latin typeface="Courier New" panose="02070309020205020404" pitchFamily="49" charset="0"/>
                <a:cs typeface="Courier New" panose="02070309020205020404" pitchFamily="49" charset="0"/>
              </a:rPr>
              <a:t>: #7b38d8;</a:t>
            </a:r>
          </a:p>
          <a:p>
            <a:pPr marL="0" indent="0">
              <a:spcBef>
                <a:spcPts val="0"/>
              </a:spcBef>
              <a:buNone/>
            </a:pPr>
            <a:r>
              <a:rPr lang="fr-FR" dirty="0">
                <a:latin typeface="Courier New" panose="02070309020205020404" pitchFamily="49" charset="0"/>
                <a:cs typeface="Courier New" panose="02070309020205020404" pitchFamily="49" charset="0"/>
              </a:rPr>
              <a:t>        border-radius: 10px;</a:t>
            </a:r>
          </a:p>
          <a:p>
            <a:pPr marL="0" indent="0">
              <a:spcBef>
                <a:spcPts val="0"/>
              </a:spcBef>
              <a:buNone/>
            </a:pPr>
            <a:r>
              <a:rPr lang="fr-FR" dirty="0">
                <a:latin typeface="Courier New" panose="02070309020205020404" pitchFamily="49" charset="0"/>
                <a:cs typeface="Courier New" panose="02070309020205020404" pitchFamily="49" charset="0"/>
              </a:rPr>
              <a:t>        border: 4px double #</a:t>
            </a:r>
            <a:r>
              <a:rPr lang="fr-FR" dirty="0" err="1">
                <a:latin typeface="Courier New" panose="02070309020205020404" pitchFamily="49" charset="0"/>
                <a:cs typeface="Courier New" panose="02070309020205020404" pitchFamily="49" charset="0"/>
              </a:rPr>
              <a:t>cccccc</a:t>
            </a:r>
            <a:r>
              <a:rPr lang="fr-FR" dirty="0">
                <a:latin typeface="Courier New" panose="02070309020205020404" pitchFamily="49" charset="0"/>
                <a:cs typeface="Courier New" panose="02070309020205020404" pitchFamily="49" charset="0"/>
              </a:rPr>
              <a:t>;</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color</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eeeeee</a:t>
            </a:r>
            <a:r>
              <a:rPr lang="fr-FR" dirty="0">
                <a:latin typeface="Courier New" panose="02070309020205020404" pitchFamily="49" charset="0"/>
                <a:cs typeface="Courier New" panose="02070309020205020404" pitchFamily="49" charset="0"/>
              </a:rPr>
              <a:t>;</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text-align</a:t>
            </a:r>
            <a:r>
              <a:rPr lang="fr-FR" dirty="0">
                <a:latin typeface="Courier New" panose="02070309020205020404" pitchFamily="49" charset="0"/>
                <a:cs typeface="Courier New" panose="02070309020205020404" pitchFamily="49" charset="0"/>
              </a:rPr>
              <a:t>: center;</a:t>
            </a:r>
          </a:p>
          <a:p>
            <a:pPr marL="0" indent="0">
              <a:spcBef>
                <a:spcPts val="0"/>
              </a:spcBef>
              <a:buNone/>
            </a:pPr>
            <a:r>
              <a:rPr lang="fr-FR" dirty="0">
                <a:latin typeface="Courier New" panose="02070309020205020404" pitchFamily="49" charset="0"/>
                <a:cs typeface="Courier New" panose="02070309020205020404" pitchFamily="49" charset="0"/>
              </a:rPr>
              <a:t>        font-size: 28px;</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padding</a:t>
            </a:r>
            <a:r>
              <a:rPr lang="fr-FR" dirty="0">
                <a:latin typeface="Courier New" panose="02070309020205020404" pitchFamily="49" charset="0"/>
                <a:cs typeface="Courier New" panose="02070309020205020404" pitchFamily="49" charset="0"/>
              </a:rPr>
              <a:t>: 20px;</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width</a:t>
            </a:r>
            <a:r>
              <a:rPr lang="fr-FR" dirty="0">
                <a:latin typeface="Courier New" panose="02070309020205020404" pitchFamily="49" charset="0"/>
                <a:cs typeface="Courier New" panose="02070309020205020404" pitchFamily="49" charset="0"/>
              </a:rPr>
              <a:t>: 200px;</a:t>
            </a:r>
          </a:p>
          <a:p>
            <a:pPr marL="0" indent="0">
              <a:spcBef>
                <a:spcPts val="0"/>
              </a:spcBef>
              <a:buNone/>
            </a:pPr>
            <a:r>
              <a:rPr lang="fr-FR" dirty="0">
                <a:latin typeface="Courier New" panose="02070309020205020404" pitchFamily="49" charset="0"/>
                <a:cs typeface="Courier New" panose="02070309020205020404" pitchFamily="49" charset="0"/>
              </a:rPr>
              <a:t>        transition: all 0.5s;</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cursor</a:t>
            </a:r>
            <a:r>
              <a:rPr lang="fr-FR" dirty="0">
                <a:latin typeface="Courier New" panose="02070309020205020404" pitchFamily="49" charset="0"/>
                <a:cs typeface="Courier New" panose="02070309020205020404" pitchFamily="49" charset="0"/>
              </a:rPr>
              <a:t>: pointer;</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margin</a:t>
            </a:r>
            <a:r>
              <a:rPr lang="fr-FR" dirty="0">
                <a:latin typeface="Courier New" panose="02070309020205020404" pitchFamily="49" charset="0"/>
                <a:cs typeface="Courier New" panose="02070309020205020404" pitchFamily="49" charset="0"/>
              </a:rPr>
              <a:t>: 5px;</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cursor</a:t>
            </a:r>
            <a:r>
              <a:rPr lang="fr-FR" dirty="0">
                <a:latin typeface="Courier New" panose="02070309020205020404" pitchFamily="49" charset="0"/>
                <a:cs typeface="Courier New" panose="02070309020205020404" pitchFamily="49" charset="0"/>
              </a:rPr>
              <a:t>: pointer;</a:t>
            </a:r>
          </a:p>
          <a:p>
            <a:pPr marL="0" indent="0">
              <a:spcBef>
                <a:spcPts val="0"/>
              </a:spcBef>
              <a:buNone/>
            </a:pPr>
            <a:r>
              <a:rPr lang="fr-FR" dirty="0">
                <a:latin typeface="Courier New" panose="02070309020205020404" pitchFamily="49" charset="0"/>
                <a:cs typeface="Courier New" panose="02070309020205020404" pitchFamily="49" charset="0"/>
              </a:rPr>
              <a:t>        display: </a:t>
            </a:r>
            <a:r>
              <a:rPr lang="fr-FR" dirty="0" err="1">
                <a:latin typeface="Courier New" panose="02070309020205020404" pitchFamily="49" charset="0"/>
                <a:cs typeface="Courier New" panose="02070309020205020404" pitchFamily="49" charset="0"/>
              </a:rPr>
              <a:t>inline</a:t>
            </a:r>
            <a:r>
              <a:rPr lang="fr-FR" dirty="0">
                <a:latin typeface="Courier New" panose="02070309020205020404" pitchFamily="49" charset="0"/>
                <a:cs typeface="Courier New" panose="02070309020205020404" pitchFamily="49" charset="0"/>
              </a:rPr>
              <a:t>-block;</a:t>
            </a:r>
          </a:p>
          <a:p>
            <a:pPr marL="0" indent="0">
              <a:spcBef>
                <a:spcPts val="0"/>
              </a:spcBef>
              <a:buNone/>
            </a:pPr>
            <a:r>
              <a:rPr lang="fr-FR" dirty="0">
                <a:latin typeface="Courier New" panose="02070309020205020404" pitchFamily="49" charset="0"/>
                <a:cs typeface="Courier New" panose="02070309020205020404" pitchFamily="49" charset="0"/>
              </a:rPr>
              <a:t>        position: relative;</a:t>
            </a:r>
          </a:p>
          <a:p>
            <a:pPr marL="0" indent="0">
              <a:spcBef>
                <a:spcPts val="0"/>
              </a:spcBef>
              <a:buNone/>
            </a:pPr>
            <a:r>
              <a:rPr lang="fr-FR" dirty="0">
                <a:latin typeface="Courier New" panose="02070309020205020404" pitchFamily="49" charset="0"/>
                <a:cs typeface="Courier New" panose="02070309020205020404" pitchFamily="49" charset="0"/>
              </a:rPr>
              <a:t>        transition: 0.5s;</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after</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content: "\00bb";</a:t>
            </a:r>
          </a:p>
          <a:p>
            <a:pPr marL="0" indent="0">
              <a:spcBef>
                <a:spcPts val="0"/>
              </a:spcBef>
              <a:buNone/>
            </a:pPr>
            <a:r>
              <a:rPr lang="fr-FR" dirty="0">
                <a:latin typeface="Courier New" panose="02070309020205020404" pitchFamily="49" charset="0"/>
                <a:cs typeface="Courier New" panose="02070309020205020404" pitchFamily="49" charset="0"/>
              </a:rPr>
              <a:t>        position: </a:t>
            </a:r>
            <a:r>
              <a:rPr lang="fr-FR" dirty="0" err="1">
                <a:latin typeface="Courier New" panose="02070309020205020404" pitchFamily="49" charset="0"/>
                <a:cs typeface="Courier New" panose="02070309020205020404" pitchFamily="49" charset="0"/>
              </a:rPr>
              <a:t>absolute</a:t>
            </a:r>
            <a:r>
              <a:rPr lang="fr-FR" dirty="0">
                <a:latin typeface="Courier New" panose="02070309020205020404" pitchFamily="49" charset="0"/>
                <a:cs typeface="Courier New" panose="02070309020205020404" pitchFamily="49" charset="0"/>
              </a:rPr>
              <a:t>;</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opacity</a:t>
            </a:r>
            <a:r>
              <a:rPr lang="fr-FR" dirty="0">
                <a:latin typeface="Courier New" panose="02070309020205020404" pitchFamily="49" charset="0"/>
                <a:cs typeface="Courier New" panose="02070309020205020404" pitchFamily="49" charset="0"/>
              </a:rPr>
              <a:t>: 0;</a:t>
            </a:r>
          </a:p>
          <a:p>
            <a:pPr marL="0" indent="0">
              <a:spcBef>
                <a:spcPts val="0"/>
              </a:spcBef>
              <a:buNone/>
            </a:pPr>
            <a:r>
              <a:rPr lang="fr-FR" dirty="0">
                <a:latin typeface="Courier New" panose="02070309020205020404" pitchFamily="49" charset="0"/>
                <a:cs typeface="Courier New" panose="02070309020205020404" pitchFamily="49" charset="0"/>
              </a:rPr>
              <a:t>        top: 0;</a:t>
            </a:r>
          </a:p>
          <a:p>
            <a:pPr marL="0" indent="0">
              <a:spcBef>
                <a:spcPts val="0"/>
              </a:spcBef>
              <a:buNone/>
            </a:pPr>
            <a:r>
              <a:rPr lang="fr-FR" dirty="0">
                <a:latin typeface="Courier New" panose="02070309020205020404" pitchFamily="49" charset="0"/>
                <a:cs typeface="Courier New" panose="02070309020205020404" pitchFamily="49" charset="0"/>
              </a:rPr>
              <a:t>        right: -20px;</a:t>
            </a:r>
          </a:p>
          <a:p>
            <a:pPr marL="0" indent="0">
              <a:spcBef>
                <a:spcPts val="0"/>
              </a:spcBef>
              <a:buNone/>
            </a:pPr>
            <a:r>
              <a:rPr lang="fr-FR" dirty="0">
                <a:latin typeface="Courier New" panose="02070309020205020404" pitchFamily="49" charset="0"/>
                <a:cs typeface="Courier New" panose="02070309020205020404" pitchFamily="49" charset="0"/>
              </a:rPr>
              <a:t>        transition: 0.5s;</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button:hover</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background-</a:t>
            </a:r>
            <a:r>
              <a:rPr lang="fr-FR" dirty="0" err="1">
                <a:latin typeface="Courier New" panose="02070309020205020404" pitchFamily="49" charset="0"/>
                <a:cs typeface="Courier New" panose="02070309020205020404" pitchFamily="49" charset="0"/>
              </a:rPr>
              <a:t>color</a:t>
            </a:r>
            <a:r>
              <a:rPr lang="fr-FR" dirty="0">
                <a:latin typeface="Courier New" panose="02070309020205020404" pitchFamily="49" charset="0"/>
                <a:cs typeface="Courier New" panose="02070309020205020404" pitchFamily="49" charset="0"/>
              </a:rPr>
              <a:t>: #f7c2f9;</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button:hover</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padding</a:t>
            </a:r>
            <a:r>
              <a:rPr lang="fr-FR" dirty="0">
                <a:latin typeface="Courier New" panose="02070309020205020404" pitchFamily="49" charset="0"/>
                <a:cs typeface="Courier New" panose="02070309020205020404" pitchFamily="49" charset="0"/>
              </a:rPr>
              <a:t>-right: 25px;</a:t>
            </a:r>
          </a:p>
          <a:p>
            <a:pPr marL="0" indent="0">
              <a:spcBef>
                <a:spcPts val="0"/>
              </a:spcBef>
              <a:buNone/>
            </a:pP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button:hover</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span</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after</a:t>
            </a:r>
            <a:r>
              <a:rPr lang="fr-FR" dirty="0">
                <a:latin typeface="Courier New" panose="02070309020205020404" pitchFamily="49" charset="0"/>
                <a:cs typeface="Courier New" panose="02070309020205020404" pitchFamily="49" charset="0"/>
              </a:rPr>
              <a:t> {</a:t>
            </a:r>
          </a:p>
          <a:p>
            <a:pPr marL="0" indent="0">
              <a:spcBef>
                <a:spcPts val="0"/>
              </a:spcBef>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opacity</a:t>
            </a:r>
            <a:r>
              <a:rPr lang="fr-FR" dirty="0">
                <a:latin typeface="Courier New" panose="02070309020205020404" pitchFamily="49" charset="0"/>
                <a:cs typeface="Courier New" panose="02070309020205020404" pitchFamily="49" charset="0"/>
              </a:rPr>
              <a:t>: 1;</a:t>
            </a:r>
          </a:p>
          <a:p>
            <a:pPr marL="0" indent="0">
              <a:spcBef>
                <a:spcPts val="0"/>
              </a:spcBef>
              <a:buNone/>
            </a:pPr>
            <a:r>
              <a:rPr lang="fr-FR" dirty="0">
                <a:latin typeface="Courier New" panose="02070309020205020404" pitchFamily="49" charset="0"/>
                <a:cs typeface="Courier New" panose="02070309020205020404" pitchFamily="49" charset="0"/>
              </a:rPr>
              <a:t>        right: 0;</a:t>
            </a:r>
          </a:p>
          <a:p>
            <a:pPr marL="0" indent="0">
              <a:spcBef>
                <a:spcPts val="0"/>
              </a:spcBef>
              <a:buNone/>
            </a:pPr>
            <a:r>
              <a:rPr lang="fr-FR" dirty="0">
                <a:latin typeface="Courier New" panose="02070309020205020404" pitchFamily="49" charset="0"/>
                <a:cs typeface="Courier New" panose="02070309020205020404" pitchFamily="49" charset="0"/>
              </a:rPr>
              <a:t>      }</a:t>
            </a:r>
          </a:p>
        </p:txBody>
      </p:sp>
      <p:pic>
        <p:nvPicPr>
          <p:cNvPr id="5" name="Image 4" descr="Une image contenant texte, Police, Bleu électrique, logo&#10;&#10;Description générée avec un niveau de confiance très élevé">
            <a:extLst>
              <a:ext uri="{FF2B5EF4-FFF2-40B4-BE49-F238E27FC236}">
                <a16:creationId xmlns:a16="http://schemas.microsoft.com/office/drawing/2014/main" id="{21AC0243-CF78-4800-B509-8A942EDA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50045"/>
            <a:ext cx="2171700" cy="1047750"/>
          </a:xfrm>
          <a:prstGeom prst="rect">
            <a:avLst/>
          </a:prstGeom>
        </p:spPr>
      </p:pic>
    </p:spTree>
    <p:extLst>
      <p:ext uri="{BB962C8B-B14F-4D97-AF65-F5344CB8AC3E}">
        <p14:creationId xmlns:p14="http://schemas.microsoft.com/office/powerpoint/2010/main" val="763848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Pour aller plus loin</a:t>
            </a:r>
          </a:p>
        </p:txBody>
      </p:sp>
      <p:sp>
        <p:nvSpPr>
          <p:cNvPr id="6" name="Espace réservé du contenu 5">
            <a:extLst>
              <a:ext uri="{FF2B5EF4-FFF2-40B4-BE49-F238E27FC236}">
                <a16:creationId xmlns:a16="http://schemas.microsoft.com/office/drawing/2014/main" id="{E62FCA69-7A8B-442B-A135-ECA46D4C2554}"/>
              </a:ext>
            </a:extLst>
          </p:cNvPr>
          <p:cNvSpPr>
            <a:spLocks noGrp="1"/>
          </p:cNvSpPr>
          <p:nvPr>
            <p:ph idx="1"/>
          </p:nvPr>
        </p:nvSpPr>
        <p:spPr/>
        <p:txBody>
          <a:bodyPr/>
          <a:lstStyle/>
          <a:p>
            <a:r>
              <a:rPr lang="fr-FR" dirty="0"/>
              <a:t>Le langage CSS est assez limité (pas de variables, pas de fonctions, etc.), on utilise souvent des préprocesseurs CSS (par exemple </a:t>
            </a:r>
            <a:r>
              <a:rPr lang="fr-FR" b="1" dirty="0"/>
              <a:t>SASS</a:t>
            </a:r>
            <a:r>
              <a:rPr lang="fr-FR" dirty="0"/>
              <a:t>) qui sont capables d’autogénérer du CSS à partir d’un langage intermédiaire</a:t>
            </a:r>
          </a:p>
          <a:p>
            <a:r>
              <a:rPr lang="fr-FR" dirty="0"/>
              <a:t>Les fonctionnalités d’</a:t>
            </a:r>
            <a:r>
              <a:rPr lang="fr-FR" b="1" dirty="0"/>
              <a:t>animation</a:t>
            </a:r>
            <a:r>
              <a:rPr lang="fr-FR" dirty="0"/>
              <a:t> de CSS sont capables de modifier l’apparence d’un objet en fonction d’évènements</a:t>
            </a:r>
          </a:p>
        </p:txBody>
      </p:sp>
    </p:spTree>
    <p:extLst>
      <p:ext uri="{BB962C8B-B14F-4D97-AF65-F5344CB8AC3E}">
        <p14:creationId xmlns:p14="http://schemas.microsoft.com/office/powerpoint/2010/main" val="5726351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a:t>Style, ergonomie, Accessibilité</a:t>
            </a:r>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Principes de design</a:t>
            </a:r>
          </a:p>
        </p:txBody>
      </p:sp>
    </p:spTree>
    <p:extLst>
      <p:ext uri="{BB962C8B-B14F-4D97-AF65-F5344CB8AC3E}">
        <p14:creationId xmlns:p14="http://schemas.microsoft.com/office/powerpoint/2010/main" val="6854733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Règles générales</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L’apparence esthétique et l’ergonomie d’un site Web peuvent sembler subjectifs mais des règles générales peuvent être appliquées</a:t>
            </a:r>
          </a:p>
          <a:p>
            <a:pPr marL="457200" indent="-457200">
              <a:buFont typeface="+mj-lt"/>
              <a:buAutoNum type="arabicPeriod"/>
            </a:pPr>
            <a:r>
              <a:rPr lang="fr-FR" b="1" dirty="0"/>
              <a:t>Simplicité</a:t>
            </a:r>
            <a:r>
              <a:rPr lang="fr-FR" dirty="0"/>
              <a:t> : police lisible, peu de couleurs (60/30/10)</a:t>
            </a:r>
          </a:p>
          <a:p>
            <a:pPr marL="457200" indent="-457200">
              <a:buFont typeface="+mj-lt"/>
              <a:buAutoNum type="arabicPeriod"/>
            </a:pPr>
            <a:r>
              <a:rPr lang="fr-FR" b="1" dirty="0"/>
              <a:t>Hiérarchie visuelle</a:t>
            </a:r>
            <a:r>
              <a:rPr lang="fr-FR" dirty="0"/>
              <a:t> : mettre en avant les actions à déclencher</a:t>
            </a:r>
          </a:p>
          <a:p>
            <a:pPr marL="457200" indent="-457200">
              <a:buFont typeface="+mj-lt"/>
              <a:buAutoNum type="arabicPeriod"/>
            </a:pPr>
            <a:r>
              <a:rPr lang="fr-FR" b="1" dirty="0"/>
              <a:t>Navigabilité</a:t>
            </a:r>
            <a:r>
              <a:rPr lang="fr-FR" dirty="0"/>
              <a:t> : limiter la profondeur de navigation</a:t>
            </a:r>
          </a:p>
          <a:p>
            <a:pPr marL="457200" indent="-457200">
              <a:buFont typeface="+mj-lt"/>
              <a:buAutoNum type="arabicPeriod"/>
            </a:pPr>
            <a:r>
              <a:rPr lang="fr-FR" b="1" dirty="0"/>
              <a:t>Consistance</a:t>
            </a:r>
            <a:r>
              <a:rPr lang="fr-FR" dirty="0"/>
              <a:t> : l’apparence doit rester stable</a:t>
            </a:r>
          </a:p>
          <a:p>
            <a:pPr marL="457200" indent="-457200">
              <a:buFont typeface="+mj-lt"/>
              <a:buAutoNum type="arabicPeriod"/>
            </a:pPr>
            <a:r>
              <a:rPr lang="fr-FR" b="1" dirty="0"/>
              <a:t>Responsivité</a:t>
            </a:r>
            <a:r>
              <a:rPr lang="fr-FR" dirty="0"/>
              <a:t> : le site doit s’adapter à la largeur de l’écran (ordinateur, téléphone)</a:t>
            </a:r>
          </a:p>
          <a:p>
            <a:pPr marL="457200" indent="-457200">
              <a:buFont typeface="+mj-lt"/>
              <a:buAutoNum type="arabicPeriod"/>
            </a:pPr>
            <a:r>
              <a:rPr lang="fr-FR" b="1" dirty="0"/>
              <a:t>Accessibilité</a:t>
            </a:r>
            <a:r>
              <a:rPr lang="fr-FR" dirty="0"/>
              <a:t> : les standards doivent être respectés</a:t>
            </a:r>
          </a:p>
        </p:txBody>
      </p:sp>
    </p:spTree>
    <p:extLst>
      <p:ext uri="{BB962C8B-B14F-4D97-AF65-F5344CB8AC3E}">
        <p14:creationId xmlns:p14="http://schemas.microsoft.com/office/powerpoint/2010/main" val="2080769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685800" y="975055"/>
            <a:ext cx="3306744" cy="1293028"/>
          </a:xfrm>
        </p:spPr>
        <p:txBody>
          <a:bodyPr>
            <a:normAutofit/>
          </a:bodyPr>
          <a:lstStyle/>
          <a:p>
            <a:r>
              <a:rPr lang="fr-FR" sz="3000"/>
              <a:t>Profondeur de navigation</a:t>
            </a:r>
          </a:p>
        </p:txBody>
      </p:sp>
      <p:sp>
        <p:nvSpPr>
          <p:cNvPr id="7" name="Content Placeholder 8">
            <a:extLst>
              <a:ext uri="{FF2B5EF4-FFF2-40B4-BE49-F238E27FC236}">
                <a16:creationId xmlns:a16="http://schemas.microsoft.com/office/drawing/2014/main" id="{B6BB4A57-C098-4F7C-D6FC-7B7802649ED6}"/>
              </a:ext>
            </a:extLst>
          </p:cNvPr>
          <p:cNvSpPr>
            <a:spLocks noGrp="1"/>
          </p:cNvSpPr>
          <p:nvPr>
            <p:ph idx="1"/>
          </p:nvPr>
        </p:nvSpPr>
        <p:spPr>
          <a:xfrm>
            <a:off x="685801" y="2413262"/>
            <a:ext cx="3306742" cy="3805423"/>
          </a:xfrm>
        </p:spPr>
        <p:txBody>
          <a:bodyPr>
            <a:normAutofit/>
          </a:bodyPr>
          <a:lstStyle/>
          <a:p>
            <a:r>
              <a:rPr lang="en-US" sz="1600" dirty="0" err="1"/>
              <a:t>Dessiner</a:t>
            </a:r>
            <a:r>
              <a:rPr lang="en-US" sz="1600" dirty="0"/>
              <a:t> </a:t>
            </a:r>
            <a:r>
              <a:rPr lang="en-US" sz="1600" dirty="0" err="1"/>
              <a:t>votre</a:t>
            </a:r>
            <a:r>
              <a:rPr lang="en-US" sz="1600" dirty="0"/>
              <a:t> page </a:t>
            </a:r>
            <a:r>
              <a:rPr lang="en-US" sz="1600" dirty="0" err="1"/>
              <a:t>principale</a:t>
            </a:r>
            <a:r>
              <a:rPr lang="en-US" sz="1600" dirty="0"/>
              <a:t> et les pages </a:t>
            </a:r>
            <a:r>
              <a:rPr lang="en-US" sz="1600" dirty="0" err="1"/>
              <a:t>accessibles</a:t>
            </a:r>
            <a:r>
              <a:rPr lang="en-US" sz="1600" dirty="0"/>
              <a:t> </a:t>
            </a:r>
            <a:r>
              <a:rPr lang="en-US" sz="1600" dirty="0" err="1"/>
              <a:t>depuis</a:t>
            </a:r>
            <a:r>
              <a:rPr lang="en-US" sz="1600" dirty="0"/>
              <a:t> </a:t>
            </a:r>
            <a:r>
              <a:rPr lang="en-US" sz="1600" dirty="0" err="1"/>
              <a:t>celle</a:t>
            </a:r>
            <a:r>
              <a:rPr lang="en-US" sz="1600" dirty="0"/>
              <a:t>-ci</a:t>
            </a:r>
          </a:p>
          <a:p>
            <a:r>
              <a:rPr lang="en-US" sz="1600" dirty="0"/>
              <a:t>La </a:t>
            </a:r>
            <a:r>
              <a:rPr lang="en-US" sz="1600" dirty="0" err="1"/>
              <a:t>hiérarchie</a:t>
            </a:r>
            <a:r>
              <a:rPr lang="en-US" sz="1600" dirty="0"/>
              <a:t> de navigation de </a:t>
            </a:r>
            <a:r>
              <a:rPr lang="en-US" sz="1600" dirty="0" err="1"/>
              <a:t>votre</a:t>
            </a:r>
            <a:r>
              <a:rPr lang="en-US" sz="1600" dirty="0"/>
              <a:t> site ne </a:t>
            </a:r>
            <a:r>
              <a:rPr lang="en-US" sz="1600" dirty="0" err="1"/>
              <a:t>devrait</a:t>
            </a:r>
            <a:r>
              <a:rPr lang="en-US" sz="1600" dirty="0"/>
              <a:t> pas </a:t>
            </a:r>
            <a:r>
              <a:rPr lang="en-US" sz="1600" dirty="0" err="1"/>
              <a:t>dépasser</a:t>
            </a:r>
            <a:r>
              <a:rPr lang="en-US" sz="1600" dirty="0"/>
              <a:t> trois </a:t>
            </a:r>
            <a:r>
              <a:rPr lang="en-US" sz="1600" dirty="0" err="1"/>
              <a:t>niveaux</a:t>
            </a:r>
            <a:endParaRPr lang="en-US" sz="1600" dirty="0"/>
          </a:p>
          <a:p>
            <a:r>
              <a:rPr lang="en-US" sz="1600" dirty="0"/>
              <a:t>Pour </a:t>
            </a:r>
            <a:r>
              <a:rPr lang="en-US" sz="1600" dirty="0" err="1"/>
              <a:t>cela</a:t>
            </a:r>
            <a:r>
              <a:rPr lang="en-US" sz="1600" dirty="0"/>
              <a:t> </a:t>
            </a:r>
            <a:r>
              <a:rPr lang="en-US" sz="1600" dirty="0" err="1"/>
              <a:t>utiliser</a:t>
            </a:r>
            <a:r>
              <a:rPr lang="en-US" sz="1600" dirty="0"/>
              <a:t> des menus simples, </a:t>
            </a:r>
            <a:r>
              <a:rPr lang="en-US" sz="1600" dirty="0" err="1"/>
              <a:t>accessibles</a:t>
            </a:r>
            <a:r>
              <a:rPr lang="en-US" sz="1600" dirty="0"/>
              <a:t> </a:t>
            </a:r>
            <a:r>
              <a:rPr lang="en-US" sz="1600" dirty="0" err="1"/>
              <a:t>depuis</a:t>
            </a:r>
            <a:r>
              <a:rPr lang="en-US" sz="1600" dirty="0"/>
              <a:t> </a:t>
            </a:r>
            <a:r>
              <a:rPr lang="en-US" sz="1600" dirty="0" err="1"/>
              <a:t>toutes</a:t>
            </a:r>
            <a:r>
              <a:rPr lang="en-US" sz="1600" dirty="0"/>
              <a:t> les pages, </a:t>
            </a:r>
            <a:r>
              <a:rPr lang="en-US" sz="1600" dirty="0" err="1"/>
              <a:t>ou</a:t>
            </a:r>
            <a:r>
              <a:rPr lang="en-US" sz="1600" dirty="0"/>
              <a:t> </a:t>
            </a:r>
            <a:r>
              <a:rPr lang="en-US" sz="1600" dirty="0" err="1"/>
              <a:t>une</a:t>
            </a:r>
            <a:r>
              <a:rPr lang="en-US" sz="1600" dirty="0"/>
              <a:t> barre de recherche</a:t>
            </a:r>
          </a:p>
        </p:txBody>
      </p:sp>
      <p:sp>
        <p:nvSpPr>
          <p:cNvPr id="16"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5D679F10-AF7C-48DE-8D5B-14AA616C84E2}"/>
              </a:ext>
            </a:extLst>
          </p:cNvPr>
          <p:cNvPicPr>
            <a:picLocks noChangeAspect="1"/>
          </p:cNvPicPr>
          <p:nvPr/>
        </p:nvPicPr>
        <p:blipFill>
          <a:blip r:embed="rId3"/>
          <a:stretch>
            <a:fillRect/>
          </a:stretch>
        </p:blipFill>
        <p:spPr>
          <a:xfrm>
            <a:off x="5370956" y="1336566"/>
            <a:ext cx="5296053" cy="4607567"/>
          </a:xfrm>
          <a:prstGeom prst="rect">
            <a:avLst/>
          </a:prstGeom>
        </p:spPr>
      </p:pic>
    </p:spTree>
    <p:extLst>
      <p:ext uri="{BB962C8B-B14F-4D97-AF65-F5344CB8AC3E}">
        <p14:creationId xmlns:p14="http://schemas.microsoft.com/office/powerpoint/2010/main" val="3947324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D3C7-B956-4A81-AFE0-8DE53E88307E}"/>
              </a:ext>
            </a:extLst>
          </p:cNvPr>
          <p:cNvSpPr>
            <a:spLocks noGrp="1"/>
          </p:cNvSpPr>
          <p:nvPr>
            <p:ph type="title"/>
          </p:nvPr>
        </p:nvSpPr>
        <p:spPr/>
        <p:txBody>
          <a:bodyPr/>
          <a:lstStyle/>
          <a:p>
            <a:r>
              <a:rPr lang="fr-FR" dirty="0"/>
              <a:t>XML</a:t>
            </a:r>
          </a:p>
        </p:txBody>
      </p:sp>
      <p:sp>
        <p:nvSpPr>
          <p:cNvPr id="3" name="Espace réservé du contenu 2">
            <a:extLst>
              <a:ext uri="{FF2B5EF4-FFF2-40B4-BE49-F238E27FC236}">
                <a16:creationId xmlns:a16="http://schemas.microsoft.com/office/drawing/2014/main" id="{EA62FB4A-6876-4CF2-A6C0-A90A3E183EBB}"/>
              </a:ext>
            </a:extLst>
          </p:cNvPr>
          <p:cNvSpPr>
            <a:spLocks noGrp="1"/>
          </p:cNvSpPr>
          <p:nvPr>
            <p:ph idx="1"/>
          </p:nvPr>
        </p:nvSpPr>
        <p:spPr/>
        <p:txBody>
          <a:bodyPr/>
          <a:lstStyle/>
          <a:p>
            <a:r>
              <a:rPr lang="fr-FR" b="1" dirty="0"/>
              <a:t>XML</a:t>
            </a:r>
            <a:r>
              <a:rPr lang="fr-FR" dirty="0"/>
              <a:t> : </a:t>
            </a:r>
            <a:r>
              <a:rPr lang="fr-FR" dirty="0" err="1"/>
              <a:t>eXtensible</a:t>
            </a:r>
            <a:r>
              <a:rPr lang="fr-FR" dirty="0"/>
              <a:t> Markup </a:t>
            </a:r>
            <a:r>
              <a:rPr lang="fr-FR" dirty="0" err="1"/>
              <a:t>Language</a:t>
            </a:r>
            <a:endParaRPr lang="fr-FR" dirty="0"/>
          </a:p>
          <a:p>
            <a:r>
              <a:rPr lang="fr-FR" dirty="0"/>
              <a:t>XML est un langage de description de données au format textuel permettant de représenter de l’information de façon structurée</a:t>
            </a:r>
          </a:p>
          <a:p>
            <a:r>
              <a:rPr lang="fr-FR" dirty="0"/>
              <a:t>XML est un langage à balise, servant de base à </a:t>
            </a:r>
            <a:r>
              <a:rPr lang="fr-FR" b="1" dirty="0"/>
              <a:t>XHTML</a:t>
            </a:r>
            <a:r>
              <a:rPr lang="fr-FR" dirty="0"/>
              <a:t> dont nous nous servirons pour représenter des pages Web (on peut considérer XML comme une version générique de XHTML)</a:t>
            </a:r>
          </a:p>
          <a:p>
            <a:r>
              <a:rPr lang="fr-FR" dirty="0"/>
              <a:t>XML est standardisé depuis 1998 par le World Wide Web Consortium (W3C)</a:t>
            </a:r>
          </a:p>
        </p:txBody>
      </p:sp>
    </p:spTree>
    <p:extLst>
      <p:ext uri="{BB962C8B-B14F-4D97-AF65-F5344CB8AC3E}">
        <p14:creationId xmlns:p14="http://schemas.microsoft.com/office/powerpoint/2010/main" val="3028019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a:xfrm>
            <a:off x="2895600" y="764373"/>
            <a:ext cx="8610600" cy="1293028"/>
          </a:xfrm>
        </p:spPr>
        <p:txBody>
          <a:bodyPr>
            <a:normAutofit/>
          </a:bodyPr>
          <a:lstStyle/>
          <a:p>
            <a:r>
              <a:rPr lang="fr-FR" dirty="0"/>
              <a:t>Responsivité</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a:xfrm>
            <a:off x="677333" y="2194560"/>
            <a:ext cx="5816600" cy="4024125"/>
          </a:xfrm>
        </p:spPr>
        <p:txBody>
          <a:bodyPr>
            <a:normAutofit/>
          </a:bodyPr>
          <a:lstStyle/>
          <a:p>
            <a:r>
              <a:rPr lang="fr-FR" dirty="0"/>
              <a:t>Un site Web « responsive » module la présentation des informations en fonction de la taille de l’écran d’affichage</a:t>
            </a:r>
          </a:p>
          <a:p>
            <a:r>
              <a:rPr lang="fr-FR" dirty="0"/>
              <a:t>On pourra par exemple définir un nombre de colonnes fonction de la taille de l’affichage</a:t>
            </a:r>
          </a:p>
          <a:p>
            <a:r>
              <a:rPr lang="fr-FR" dirty="0"/>
              <a:t>Ou utiliser un menu « hamburger »</a:t>
            </a:r>
          </a:p>
        </p:txBody>
      </p:sp>
      <p:pic>
        <p:nvPicPr>
          <p:cNvPr id="5" name="Image 4">
            <a:extLst>
              <a:ext uri="{FF2B5EF4-FFF2-40B4-BE49-F238E27FC236}">
                <a16:creationId xmlns:a16="http://schemas.microsoft.com/office/drawing/2014/main" id="{644AE38C-8034-4F2D-8CD2-114D18373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2624202"/>
            <a:ext cx="4521200" cy="3164840"/>
          </a:xfrm>
          <a:prstGeom prst="rect">
            <a:avLst/>
          </a:prstGeom>
        </p:spPr>
      </p:pic>
      <p:pic>
        <p:nvPicPr>
          <p:cNvPr id="7" name="Image 6">
            <a:extLst>
              <a:ext uri="{FF2B5EF4-FFF2-40B4-BE49-F238E27FC236}">
                <a16:creationId xmlns:a16="http://schemas.microsoft.com/office/drawing/2014/main" id="{62188341-B66E-4829-8653-AD5993F24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889" y="4992019"/>
            <a:ext cx="710682" cy="710682"/>
          </a:xfrm>
          <a:prstGeom prst="rect">
            <a:avLst/>
          </a:prstGeom>
        </p:spPr>
      </p:pic>
    </p:spTree>
    <p:extLst>
      <p:ext uri="{BB962C8B-B14F-4D97-AF65-F5344CB8AC3E}">
        <p14:creationId xmlns:p14="http://schemas.microsoft.com/office/powerpoint/2010/main" val="3527602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4E5C6-75C0-4BC9-B8B1-B8614394DA1F}"/>
              </a:ext>
            </a:extLst>
          </p:cNvPr>
          <p:cNvSpPr>
            <a:spLocks noGrp="1"/>
          </p:cNvSpPr>
          <p:nvPr>
            <p:ph type="title"/>
          </p:nvPr>
        </p:nvSpPr>
        <p:spPr/>
        <p:txBody>
          <a:bodyPr/>
          <a:lstStyle/>
          <a:p>
            <a:r>
              <a:rPr lang="fr-FR" dirty="0"/>
              <a:t>Accessibilité</a:t>
            </a:r>
          </a:p>
        </p:txBody>
      </p:sp>
      <p:sp>
        <p:nvSpPr>
          <p:cNvPr id="3" name="Espace réservé du contenu 2">
            <a:extLst>
              <a:ext uri="{FF2B5EF4-FFF2-40B4-BE49-F238E27FC236}">
                <a16:creationId xmlns:a16="http://schemas.microsoft.com/office/drawing/2014/main" id="{21695BA9-409B-457E-8CEC-D2E78864FA37}"/>
              </a:ext>
            </a:extLst>
          </p:cNvPr>
          <p:cNvSpPr>
            <a:spLocks noGrp="1"/>
          </p:cNvSpPr>
          <p:nvPr>
            <p:ph idx="1"/>
          </p:nvPr>
        </p:nvSpPr>
        <p:spPr/>
        <p:txBody>
          <a:bodyPr/>
          <a:lstStyle/>
          <a:p>
            <a:r>
              <a:rPr lang="fr-FR" dirty="0"/>
              <a:t>Le standard HTML prévoit des attributs dédiés à l’</a:t>
            </a:r>
            <a:r>
              <a:rPr lang="fr-FR" b="1" dirty="0"/>
              <a:t>accessibilité</a:t>
            </a:r>
            <a:r>
              <a:rPr lang="fr-FR" dirty="0"/>
              <a:t> (notamment pour les personnes malvoyantes ou utilisant des périphériques d’entrée alternatifs)</a:t>
            </a:r>
          </a:p>
          <a:p>
            <a:r>
              <a:rPr lang="fr-FR" dirty="0"/>
              <a:t>Il s’agira alors de :</a:t>
            </a:r>
          </a:p>
          <a:p>
            <a:pPr lvl="1"/>
            <a:r>
              <a:rPr lang="fr-FR" dirty="0"/>
              <a:t>Structurer correctement le fichier HTML</a:t>
            </a:r>
          </a:p>
          <a:p>
            <a:pPr lvl="1"/>
            <a:r>
              <a:rPr lang="fr-FR" dirty="0"/>
              <a:t>Utiliser les attributs « alt » pour les images</a:t>
            </a:r>
          </a:p>
          <a:p>
            <a:pPr lvl="1"/>
            <a:r>
              <a:rPr lang="fr-FR" dirty="0"/>
              <a:t>Indiquer les « labels » pour les champs de formulaire</a:t>
            </a:r>
          </a:p>
          <a:p>
            <a:pPr lvl="1"/>
            <a:r>
              <a:rPr lang="fr-FR" dirty="0"/>
              <a:t>Pas de flashs de couleurs, pas de textes à défilement automatique, pas d’éléments inaccessibles par le clavier, etc.</a:t>
            </a:r>
          </a:p>
          <a:p>
            <a:r>
              <a:rPr lang="fr-FR" dirty="0"/>
              <a:t>Le standard est défini ici : </a:t>
            </a:r>
            <a:r>
              <a:rPr lang="fr-FR" dirty="0">
                <a:hlinkClick r:id="rId2"/>
              </a:rPr>
              <a:t>https://www.w3.org/TR/WCAG20/</a:t>
            </a:r>
            <a:endParaRPr lang="fr-FR" dirty="0"/>
          </a:p>
        </p:txBody>
      </p:sp>
    </p:spTree>
    <p:extLst>
      <p:ext uri="{BB962C8B-B14F-4D97-AF65-F5344CB8AC3E}">
        <p14:creationId xmlns:p14="http://schemas.microsoft.com/office/powerpoint/2010/main" val="109436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p:txBody>
          <a:bodyPr/>
          <a:lstStyle/>
          <a:p>
            <a:r>
              <a:rPr lang="fr-FR" dirty="0"/>
              <a:t>Hiérarchie visuelle</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p:txBody>
          <a:bodyPr/>
          <a:lstStyle/>
          <a:p>
            <a:r>
              <a:rPr lang="fr-FR" dirty="0"/>
              <a:t>La hiérarchie visuelle permet de mettre en avant le contenu pour guider le parcours de l’utilisateur</a:t>
            </a:r>
          </a:p>
          <a:p>
            <a:r>
              <a:rPr lang="fr-FR" dirty="0"/>
              <a:t>Elle peut être mise en place en suivant un certain nombre de règles</a:t>
            </a:r>
          </a:p>
          <a:p>
            <a:r>
              <a:rPr lang="fr-FR" dirty="0"/>
              <a:t>Nous en voyons ici quelques unes qui vous permettront de mieux structurer votre contenu</a:t>
            </a:r>
          </a:p>
        </p:txBody>
      </p:sp>
    </p:spTree>
    <p:extLst>
      <p:ext uri="{BB962C8B-B14F-4D97-AF65-F5344CB8AC3E}">
        <p14:creationId xmlns:p14="http://schemas.microsoft.com/office/powerpoint/2010/main" val="1455377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3000" dirty="0"/>
              <a:t>taille</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Les éléments plus </a:t>
            </a:r>
            <a:r>
              <a:rPr lang="fr-FR" sz="2400" dirty="0"/>
              <a:t>grands</a:t>
            </a:r>
            <a:r>
              <a:rPr lang="fr-FR" sz="1600" dirty="0"/>
              <a:t> attirent d’avantage l’attention</a:t>
            </a:r>
          </a:p>
        </p:txBody>
      </p:sp>
      <p:sp>
        <p:nvSpPr>
          <p:cNvPr id="19"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Mammifère marin, poisson, Aileron, natation&#10;&#10;Description générée avec un niveau de confiance très élevé">
            <a:extLst>
              <a:ext uri="{FF2B5EF4-FFF2-40B4-BE49-F238E27FC236}">
                <a16:creationId xmlns:a16="http://schemas.microsoft.com/office/drawing/2014/main" id="{27B9B240-9D43-48BF-A997-5D37F7F78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054914"/>
            <a:ext cx="6127287" cy="3170870"/>
          </a:xfrm>
          <a:prstGeom prst="rect">
            <a:avLst/>
          </a:prstGeom>
        </p:spPr>
      </p:pic>
    </p:spTree>
    <p:extLst>
      <p:ext uri="{BB962C8B-B14F-4D97-AF65-F5344CB8AC3E}">
        <p14:creationId xmlns:p14="http://schemas.microsoft.com/office/powerpoint/2010/main" val="1114327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2700" dirty="0"/>
              <a:t>Contraste</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Un élément qui </a:t>
            </a:r>
            <a:r>
              <a:rPr lang="fr-FR" sz="1600" b="1" dirty="0">
                <a:solidFill>
                  <a:schemeClr val="accent2"/>
                </a:solidFill>
              </a:rPr>
              <a:t>contraste</a:t>
            </a:r>
            <a:r>
              <a:rPr lang="fr-FR" sz="1600" dirty="0"/>
              <a:t> (par sa couleur) par rapport aux autres sera mis en avant</a:t>
            </a:r>
          </a:p>
          <a:p>
            <a:r>
              <a:rPr lang="fr-FR" sz="1600" dirty="0"/>
              <a:t>Mais évitez d’abuser du contraste (au risque d’apparaître désorganisé)</a:t>
            </a:r>
          </a:p>
        </p:txBody>
      </p:sp>
      <p:sp>
        <p:nvSpPr>
          <p:cNvPr id="14"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apture d’écran, Police, conception&#10;&#10;Description générée avec un niveau de confiance très élevé">
            <a:extLst>
              <a:ext uri="{FF2B5EF4-FFF2-40B4-BE49-F238E27FC236}">
                <a16:creationId xmlns:a16="http://schemas.microsoft.com/office/drawing/2014/main" id="{90DF2D3D-8086-453B-986C-E13F20F9C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054914"/>
            <a:ext cx="6127287" cy="3170870"/>
          </a:xfrm>
          <a:prstGeom prst="rect">
            <a:avLst/>
          </a:prstGeom>
        </p:spPr>
      </p:pic>
    </p:spTree>
    <p:extLst>
      <p:ext uri="{BB962C8B-B14F-4D97-AF65-F5344CB8AC3E}">
        <p14:creationId xmlns:p14="http://schemas.microsoft.com/office/powerpoint/2010/main" val="2578921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3200" dirty="0"/>
              <a:t>Police</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L’utilisation de plusieurs </a:t>
            </a:r>
            <a:r>
              <a:rPr lang="fr-FR" sz="2000" b="1" dirty="0">
                <a:latin typeface="Arial Black" panose="020B0A04020102020204" pitchFamily="34" charset="0"/>
              </a:rPr>
              <a:t>polices</a:t>
            </a:r>
            <a:r>
              <a:rPr lang="fr-FR" sz="1600" dirty="0"/>
              <a:t> permet de structurer le contenu</a:t>
            </a:r>
            <a:endParaRPr lang="fr-FR" sz="1600" b="1" dirty="0"/>
          </a:p>
        </p:txBody>
      </p:sp>
      <p:sp>
        <p:nvSpPr>
          <p:cNvPr id="15"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apture d’écran, conception&#10;&#10;Description générée avec un niveau de confiance très élevé">
            <a:extLst>
              <a:ext uri="{FF2B5EF4-FFF2-40B4-BE49-F238E27FC236}">
                <a16:creationId xmlns:a16="http://schemas.microsoft.com/office/drawing/2014/main" id="{5DB7C777-8E1B-41A1-9BE0-2FC62FD00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376597"/>
            <a:ext cx="6127287" cy="2527505"/>
          </a:xfrm>
          <a:prstGeom prst="rect">
            <a:avLst/>
          </a:prstGeom>
        </p:spPr>
      </p:pic>
    </p:spTree>
    <p:extLst>
      <p:ext uri="{BB962C8B-B14F-4D97-AF65-F5344CB8AC3E}">
        <p14:creationId xmlns:p14="http://schemas.microsoft.com/office/powerpoint/2010/main" val="1123207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3200" dirty="0"/>
              <a:t>Proximité</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La </a:t>
            </a:r>
            <a:r>
              <a:rPr lang="fr-FR" sz="1600" b="1" dirty="0"/>
              <a:t>proximité</a:t>
            </a:r>
            <a:r>
              <a:rPr lang="fr-FR" sz="1600" dirty="0"/>
              <a:t> des éléments graphiques met en avant les relations entre ceux-ci</a:t>
            </a:r>
            <a:endParaRPr lang="fr-FR" sz="1600" b="1" dirty="0"/>
          </a:p>
        </p:txBody>
      </p:sp>
      <p:sp>
        <p:nvSpPr>
          <p:cNvPr id="14"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ostume, capture d’écran, habits&#10;&#10;Description générée avec un niveau de confiance très élevé">
            <a:extLst>
              <a:ext uri="{FF2B5EF4-FFF2-40B4-BE49-F238E27FC236}">
                <a16:creationId xmlns:a16="http://schemas.microsoft.com/office/drawing/2014/main" id="{33AEEE4B-C27E-42D4-BF7A-64BCB6A93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376597"/>
            <a:ext cx="6127287" cy="2527505"/>
          </a:xfrm>
          <a:prstGeom prst="rect">
            <a:avLst/>
          </a:prstGeom>
        </p:spPr>
      </p:pic>
    </p:spTree>
    <p:extLst>
      <p:ext uri="{BB962C8B-B14F-4D97-AF65-F5344CB8AC3E}">
        <p14:creationId xmlns:p14="http://schemas.microsoft.com/office/powerpoint/2010/main" val="2435431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3200" dirty="0"/>
              <a:t>Alignement</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L’</a:t>
            </a:r>
            <a:r>
              <a:rPr lang="fr-FR" sz="1600" b="1" dirty="0"/>
              <a:t>alignement</a:t>
            </a:r>
            <a:r>
              <a:rPr lang="fr-FR" sz="1600" dirty="0"/>
              <a:t> dirige le regard</a:t>
            </a:r>
            <a:endParaRPr lang="fr-FR" sz="1600" b="1" dirty="0"/>
          </a:p>
        </p:txBody>
      </p:sp>
      <p:sp>
        <p:nvSpPr>
          <p:cNvPr id="15"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apture d’écran, graphisme, conception&#10;&#10;Description générée avec un niveau de confiance très élevé">
            <a:extLst>
              <a:ext uri="{FF2B5EF4-FFF2-40B4-BE49-F238E27FC236}">
                <a16:creationId xmlns:a16="http://schemas.microsoft.com/office/drawing/2014/main" id="{67C727A4-1861-4A89-9F8D-C5D0AAB0A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376597"/>
            <a:ext cx="6127287" cy="2527505"/>
          </a:xfrm>
          <a:prstGeom prst="rect">
            <a:avLst/>
          </a:prstGeom>
        </p:spPr>
      </p:pic>
    </p:spTree>
    <p:extLst>
      <p:ext uri="{BB962C8B-B14F-4D97-AF65-F5344CB8AC3E}">
        <p14:creationId xmlns:p14="http://schemas.microsoft.com/office/powerpoint/2010/main" val="33126912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1C98D8-4ABD-4594-81F8-8368DBE55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D90489-9140-47CC-BF00-7F10F14A2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re 1">
            <a:extLst>
              <a:ext uri="{FF2B5EF4-FFF2-40B4-BE49-F238E27FC236}">
                <a16:creationId xmlns:a16="http://schemas.microsoft.com/office/drawing/2014/main" id="{4A58F8F5-2F5B-4424-89DD-C96DD8DF2361}"/>
              </a:ext>
            </a:extLst>
          </p:cNvPr>
          <p:cNvSpPr>
            <a:spLocks noGrp="1"/>
          </p:cNvSpPr>
          <p:nvPr>
            <p:ph type="title"/>
          </p:nvPr>
        </p:nvSpPr>
        <p:spPr>
          <a:xfrm>
            <a:off x="685800" y="975055"/>
            <a:ext cx="3306744" cy="1293028"/>
          </a:xfrm>
        </p:spPr>
        <p:txBody>
          <a:bodyPr>
            <a:normAutofit/>
          </a:bodyPr>
          <a:lstStyle/>
          <a:p>
            <a:r>
              <a:rPr lang="fr-FR" sz="3200" dirty="0"/>
              <a:t>Grille</a:t>
            </a:r>
          </a:p>
        </p:txBody>
      </p:sp>
      <p:sp>
        <p:nvSpPr>
          <p:cNvPr id="3" name="Espace réservé du contenu 2">
            <a:extLst>
              <a:ext uri="{FF2B5EF4-FFF2-40B4-BE49-F238E27FC236}">
                <a16:creationId xmlns:a16="http://schemas.microsoft.com/office/drawing/2014/main" id="{8A4294DA-1AD8-4C86-98E4-C543C4AD2A32}"/>
              </a:ext>
            </a:extLst>
          </p:cNvPr>
          <p:cNvSpPr>
            <a:spLocks noGrp="1"/>
          </p:cNvSpPr>
          <p:nvPr>
            <p:ph idx="1"/>
          </p:nvPr>
        </p:nvSpPr>
        <p:spPr>
          <a:xfrm>
            <a:off x="685801" y="2413262"/>
            <a:ext cx="3306742" cy="3805423"/>
          </a:xfrm>
        </p:spPr>
        <p:txBody>
          <a:bodyPr>
            <a:normAutofit/>
          </a:bodyPr>
          <a:lstStyle/>
          <a:p>
            <a:r>
              <a:rPr lang="fr-FR" sz="1600" dirty="0"/>
              <a:t>L’utilisation de </a:t>
            </a:r>
            <a:r>
              <a:rPr lang="fr-FR" sz="1600" b="1" dirty="0"/>
              <a:t>grilles</a:t>
            </a:r>
            <a:r>
              <a:rPr lang="fr-FR" sz="1600" dirty="0"/>
              <a:t> permet de mieux organiser le design</a:t>
            </a:r>
            <a:endParaRPr lang="fr-FR" sz="1600" b="1" dirty="0"/>
          </a:p>
        </p:txBody>
      </p:sp>
      <p:sp>
        <p:nvSpPr>
          <p:cNvPr id="14" name="Rounded Rectangle 14">
            <a:extLst>
              <a:ext uri="{FF2B5EF4-FFF2-40B4-BE49-F238E27FC236}">
                <a16:creationId xmlns:a16="http://schemas.microsoft.com/office/drawing/2014/main" id="{AFA412E3-3421-4E3C-A0AE-FC682B1EA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srgbClr val="40404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apture d’écran, chaussures, Danse, personne&#10;&#10;Description générée avec un niveau de confiance très élevé">
            <a:extLst>
              <a:ext uri="{FF2B5EF4-FFF2-40B4-BE49-F238E27FC236}">
                <a16:creationId xmlns:a16="http://schemas.microsoft.com/office/drawing/2014/main" id="{F4AA682D-7388-4696-908E-C028F1567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339" y="2376597"/>
            <a:ext cx="6127287" cy="2527505"/>
          </a:xfrm>
          <a:prstGeom prst="rect">
            <a:avLst/>
          </a:prstGeom>
        </p:spPr>
      </p:pic>
    </p:spTree>
    <p:extLst>
      <p:ext uri="{BB962C8B-B14F-4D97-AF65-F5344CB8AC3E}">
        <p14:creationId xmlns:p14="http://schemas.microsoft.com/office/powerpoint/2010/main" val="20771324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DD371-3FF9-4C92-B061-8345FD80AC87}"/>
              </a:ext>
            </a:extLst>
          </p:cNvPr>
          <p:cNvSpPr>
            <a:spLocks noGrp="1"/>
          </p:cNvSpPr>
          <p:nvPr>
            <p:ph type="title"/>
          </p:nvPr>
        </p:nvSpPr>
        <p:spPr/>
        <p:txBody>
          <a:bodyPr/>
          <a:lstStyle/>
          <a:p>
            <a:r>
              <a:rPr lang="fr-FR" dirty="0" err="1"/>
              <a:t>BooTstrap</a:t>
            </a:r>
            <a:endParaRPr lang="fr-FR" dirty="0"/>
          </a:p>
        </p:txBody>
      </p:sp>
      <p:sp>
        <p:nvSpPr>
          <p:cNvPr id="3" name="Espace réservé du texte 2">
            <a:extLst>
              <a:ext uri="{FF2B5EF4-FFF2-40B4-BE49-F238E27FC236}">
                <a16:creationId xmlns:a16="http://schemas.microsoft.com/office/drawing/2014/main" id="{27504D52-AB33-4B37-97A6-28C37BBA4C96}"/>
              </a:ext>
            </a:extLst>
          </p:cNvPr>
          <p:cNvSpPr>
            <a:spLocks noGrp="1"/>
          </p:cNvSpPr>
          <p:nvPr>
            <p:ph type="body" idx="1"/>
          </p:nvPr>
        </p:nvSpPr>
        <p:spPr/>
        <p:txBody>
          <a:bodyPr/>
          <a:lstStyle/>
          <a:p>
            <a:r>
              <a:rPr lang="fr-FR" dirty="0"/>
              <a:t>Utiliser un style prédéfini</a:t>
            </a:r>
          </a:p>
        </p:txBody>
      </p:sp>
    </p:spTree>
    <p:extLst>
      <p:ext uri="{BB962C8B-B14F-4D97-AF65-F5344CB8AC3E}">
        <p14:creationId xmlns:p14="http://schemas.microsoft.com/office/powerpoint/2010/main" val="1105875608"/>
      </p:ext>
    </p:extLst>
  </p:cSld>
  <p:clrMapOvr>
    <a:masterClrMapping/>
  </p:clrMapOvr>
</p:sld>
</file>

<file path=ppt/theme/theme1.xml><?xml version="1.0" encoding="utf-8"?>
<a:theme xmlns:a="http://schemas.openxmlformats.org/drawingml/2006/main" name="Traînée de condensation">
  <a:themeElements>
    <a:clrScheme name="Traînée de condensation">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Traînée de condensatio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raînée de condensatio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A5D84F0788D3418F415AD54E7B0751" ma:contentTypeVersion="18" ma:contentTypeDescription="Crée un document." ma:contentTypeScope="" ma:versionID="08f0bb1931b1b8a13d25eaa725a84534">
  <xsd:schema xmlns:xsd="http://www.w3.org/2001/XMLSchema" xmlns:xs="http://www.w3.org/2001/XMLSchema" xmlns:p="http://schemas.microsoft.com/office/2006/metadata/properties" xmlns:ns3="a10a3927-54dd-407e-8c64-f2a9abc489e9" xmlns:ns4="ae5029cc-1ba4-45c9-af5a-d507c2691054" targetNamespace="http://schemas.microsoft.com/office/2006/metadata/properties" ma:root="true" ma:fieldsID="f2510fb02943330a563b1fd1053f3ca4" ns3:_="" ns4:_="">
    <xsd:import namespace="a10a3927-54dd-407e-8c64-f2a9abc489e9"/>
    <xsd:import namespace="ae5029cc-1ba4-45c9-af5a-d507c269105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0a3927-54dd-407e-8c64-f2a9abc489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5029cc-1ba4-45c9-af5a-d507c2691054"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10a3927-54dd-407e-8c64-f2a9abc489e9" xsi:nil="true"/>
  </documentManagement>
</p:properties>
</file>

<file path=customXml/itemProps1.xml><?xml version="1.0" encoding="utf-8"?>
<ds:datastoreItem xmlns:ds="http://schemas.openxmlformats.org/officeDocument/2006/customXml" ds:itemID="{B98A4EFE-C81C-4435-8D86-6E7D73704C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0a3927-54dd-407e-8c64-f2a9abc489e9"/>
    <ds:schemaRef ds:uri="ae5029cc-1ba4-45c9-af5a-d507c26910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A66B54-4A5E-448E-A809-D821C2C5FB3A}">
  <ds:schemaRefs>
    <ds:schemaRef ds:uri="http://schemas.microsoft.com/sharepoint/v3/contenttype/forms"/>
  </ds:schemaRefs>
</ds:datastoreItem>
</file>

<file path=customXml/itemProps3.xml><?xml version="1.0" encoding="utf-8"?>
<ds:datastoreItem xmlns:ds="http://schemas.openxmlformats.org/officeDocument/2006/customXml" ds:itemID="{CB64B840-7F3B-4272-8466-F0E9A32C8899}">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ae5029cc-1ba4-45c9-af5a-d507c2691054"/>
    <ds:schemaRef ds:uri="a10a3927-54dd-407e-8c64-f2a9abc489e9"/>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9055</TotalTime>
  <Words>12697</Words>
  <Application>Microsoft Office PowerPoint</Application>
  <PresentationFormat>Grand écran</PresentationFormat>
  <Paragraphs>1525</Paragraphs>
  <Slides>233</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233</vt:i4>
      </vt:variant>
    </vt:vector>
  </HeadingPairs>
  <TitlesOfParts>
    <vt:vector size="243" baseType="lpstr">
      <vt:lpstr>Arial</vt:lpstr>
      <vt:lpstr>Arial Black</vt:lpstr>
      <vt:lpstr>Arial Unicode MS</vt:lpstr>
      <vt:lpstr>Century Gothic</vt:lpstr>
      <vt:lpstr>Courier New</vt:lpstr>
      <vt:lpstr>JetBrains Mono</vt:lpstr>
      <vt:lpstr>Menlo</vt:lpstr>
      <vt:lpstr>SFSS0600</vt:lpstr>
      <vt:lpstr>Wingdings</vt:lpstr>
      <vt:lpstr>Traînée de condensation</vt:lpstr>
      <vt:lpstr>WE4A</vt:lpstr>
      <vt:lpstr>Introduction à l’UE</vt:lpstr>
      <vt:lpstr>Evaluation</vt:lpstr>
      <vt:lpstr>Introduction</vt:lpstr>
      <vt:lpstr>Introduction</vt:lpstr>
      <vt:lpstr>Introduction</vt:lpstr>
      <vt:lpstr>Sommaire</vt:lpstr>
      <vt:lpstr>XML</vt:lpstr>
      <vt:lpstr>XML</vt:lpstr>
      <vt:lpstr>XML</vt:lpstr>
      <vt:lpstr>XML</vt:lpstr>
      <vt:lpstr>XML</vt:lpstr>
      <vt:lpstr>Syntaxe de base XML</vt:lpstr>
      <vt:lpstr>Balise XML</vt:lpstr>
      <vt:lpstr>Balise XML</vt:lpstr>
      <vt:lpstr>Attribut XML</vt:lpstr>
      <vt:lpstr>Attribut XML</vt:lpstr>
      <vt:lpstr>Fichier XML</vt:lpstr>
      <vt:lpstr>Exemple d’XML</vt:lpstr>
      <vt:lpstr>Commentaires</vt:lpstr>
      <vt:lpstr>Exercice</vt:lpstr>
      <vt:lpstr>Exercice</vt:lpstr>
      <vt:lpstr>Exercice</vt:lpstr>
      <vt:lpstr>Définition d’un schéma XML</vt:lpstr>
      <vt:lpstr>Schéma XML</vt:lpstr>
      <vt:lpstr>Fichier XSD</vt:lpstr>
      <vt:lpstr>Utilisation du Fichier XSD</vt:lpstr>
      <vt:lpstr>Format du Fichier XSD</vt:lpstr>
      <vt:lpstr>Exemple de Fichier XSD</vt:lpstr>
      <vt:lpstr>HTML</vt:lpstr>
      <vt:lpstr>HTML</vt:lpstr>
      <vt:lpstr>HTML</vt:lpstr>
      <vt:lpstr>HTML</vt:lpstr>
      <vt:lpstr>Référence HTML</vt:lpstr>
      <vt:lpstr>Outils logiciels</vt:lpstr>
      <vt:lpstr>Structure d’une page</vt:lpstr>
      <vt:lpstr>Principales balises</vt:lpstr>
      <vt:lpstr>Principales balises</vt:lpstr>
      <vt:lpstr>Principales balises</vt:lpstr>
      <vt:lpstr>Principales balises</vt:lpstr>
      <vt:lpstr>Tableaux</vt:lpstr>
      <vt:lpstr>Tableaux</vt:lpstr>
      <vt:lpstr>Formulaires</vt:lpstr>
      <vt:lpstr>Formulaires</vt:lpstr>
      <vt:lpstr>Exercice</vt:lpstr>
      <vt:lpstr>Div, SPAN</vt:lpstr>
      <vt:lpstr>ID et Class</vt:lpstr>
      <vt:lpstr>Structure du contenu d’une page Web</vt:lpstr>
      <vt:lpstr>Respect de la sémantique</vt:lpstr>
      <vt:lpstr>CSS</vt:lpstr>
      <vt:lpstr>Feuille de style CSS</vt:lpstr>
      <vt:lpstr>Utilisation de CSS</vt:lpstr>
      <vt:lpstr>Intégration de CSS dans une page HTML</vt:lpstr>
      <vt:lpstr>Intégration de CSS dans une page HTML</vt:lpstr>
      <vt:lpstr>Format de fichier</vt:lpstr>
      <vt:lpstr>Sélecteur</vt:lpstr>
      <vt:lpstr>Sélecteur</vt:lpstr>
      <vt:lpstr>Sélecteur</vt:lpstr>
      <vt:lpstr>Remarques sur le Sélecteur</vt:lpstr>
      <vt:lpstr>Propriétés de style</vt:lpstr>
      <vt:lpstr>Fusion de style</vt:lpstr>
      <vt:lpstr>Box model : Margins, Padding</vt:lpstr>
      <vt:lpstr>Positionnement</vt:lpstr>
      <vt:lpstr>Positionnement</vt:lpstr>
      <vt:lpstr>Unités avec CSS</vt:lpstr>
      <vt:lpstr>Présentation PowerPoint</vt:lpstr>
      <vt:lpstr>Présentation PowerPoint</vt:lpstr>
      <vt:lpstr>Présentation PowerPoint</vt:lpstr>
      <vt:lpstr>Propriétés CSS</vt:lpstr>
      <vt:lpstr>CSS Flex</vt:lpstr>
      <vt:lpstr>CSS Flex</vt:lpstr>
      <vt:lpstr>CSS Flex-Wrap</vt:lpstr>
      <vt:lpstr>CSS Flex-Wrap</vt:lpstr>
      <vt:lpstr>Dessins, Animations et CSS</vt:lpstr>
      <vt:lpstr>Dessins, Animations et CSS</vt:lpstr>
      <vt:lpstr>Dessins, Animations et CSS</vt:lpstr>
      <vt:lpstr>Dessins, Animations et CSS</vt:lpstr>
      <vt:lpstr>Dessins, Animations et CSS</vt:lpstr>
      <vt:lpstr>Dessins, Animations et CSS</vt:lpstr>
      <vt:lpstr>Pseudo-classes</vt:lpstr>
      <vt:lpstr>Pseudo-éléments</vt:lpstr>
      <vt:lpstr>Pseudo-éléments : before, after</vt:lpstr>
      <vt:lpstr>Exercice</vt:lpstr>
      <vt:lpstr>Exercice</vt:lpstr>
      <vt:lpstr>Exercice</vt:lpstr>
      <vt:lpstr>Pour aller plus loin</vt:lpstr>
      <vt:lpstr>Style, ergonomie, Accessibilité</vt:lpstr>
      <vt:lpstr>Règles générales</vt:lpstr>
      <vt:lpstr>Profondeur de navigation</vt:lpstr>
      <vt:lpstr>Responsivité</vt:lpstr>
      <vt:lpstr>Accessibilité</vt:lpstr>
      <vt:lpstr>Hiérarchie visuelle</vt:lpstr>
      <vt:lpstr>taille</vt:lpstr>
      <vt:lpstr>Contraste</vt:lpstr>
      <vt:lpstr>Police</vt:lpstr>
      <vt:lpstr>Proximité</vt:lpstr>
      <vt:lpstr>Alignement</vt:lpstr>
      <vt:lpstr>Grille</vt:lpstr>
      <vt:lpstr>BooTstrap</vt:lpstr>
      <vt:lpstr>Bootstrap</vt:lpstr>
      <vt:lpstr>Bootstrap</vt:lpstr>
      <vt:lpstr>Layout Bootstrap</vt:lpstr>
      <vt:lpstr>GRID System</vt:lpstr>
      <vt:lpstr>GRID System</vt:lpstr>
      <vt:lpstr>GRID System</vt:lpstr>
      <vt:lpstr>Grid System</vt:lpstr>
      <vt:lpstr>Composants</vt:lpstr>
      <vt:lpstr>Coloration</vt:lpstr>
      <vt:lpstr>Coloration</vt:lpstr>
      <vt:lpstr>Présentation de la configuration Bootstrap</vt:lpstr>
      <vt:lpstr>HTTP, PHP, MYSQL</vt:lpstr>
      <vt:lpstr>Web dynamique</vt:lpstr>
      <vt:lpstr>Architecture 3-Tiers</vt:lpstr>
      <vt:lpstr>Architecture 3-Tiers</vt:lpstr>
      <vt:lpstr>Serveur WEB</vt:lpstr>
      <vt:lpstr>Protocole HTTP</vt:lpstr>
      <vt:lpstr>Exemple d’échange HTTP</vt:lpstr>
      <vt:lpstr>Protocole HTTP</vt:lpstr>
      <vt:lpstr>requêtes HTTP</vt:lpstr>
      <vt:lpstr>URI</vt:lpstr>
      <vt:lpstr>Méthodes HTTP</vt:lpstr>
      <vt:lpstr>Réponse HTTP</vt:lpstr>
      <vt:lpstr>Status-code</vt:lpstr>
      <vt:lpstr>Entêtes HTTP</vt:lpstr>
      <vt:lpstr>Entêtes de réponses HTTP</vt:lpstr>
      <vt:lpstr>Serveur WEB</vt:lpstr>
      <vt:lpstr>Langage PHP</vt:lpstr>
      <vt:lpstr>Langage PHP</vt:lpstr>
      <vt:lpstr>Déroulement</vt:lpstr>
      <vt:lpstr>Langage PHP</vt:lpstr>
      <vt:lpstr>Syntaxe PHP</vt:lpstr>
      <vt:lpstr>Syntaxe PHP</vt:lpstr>
      <vt:lpstr>Syntaxe PHP</vt:lpstr>
      <vt:lpstr>Syntaxe PHP</vt:lpstr>
      <vt:lpstr>Syntaxe PHP</vt:lpstr>
      <vt:lpstr>Syntaxe PHP</vt:lpstr>
      <vt:lpstr>Syntaxe PHP</vt:lpstr>
      <vt:lpstr>Formulaire HTML et PHP</vt:lpstr>
      <vt:lpstr>Formulaire HTML et PHP</vt:lpstr>
      <vt:lpstr>Accès aux données de requête</vt:lpstr>
      <vt:lpstr>Accès aux données de requête</vt:lpstr>
      <vt:lpstr>Interaction BDD</vt:lpstr>
      <vt:lpstr>Interaction BDD</vt:lpstr>
      <vt:lpstr>Interaction BDD</vt:lpstr>
      <vt:lpstr>Utilisation des COOKIES</vt:lpstr>
      <vt:lpstr>Utilisation des SESSIONS</vt:lpstr>
      <vt:lpstr>Différence Cookie et session</vt:lpstr>
      <vt:lpstr>HaShage des Mots de passe</vt:lpstr>
      <vt:lpstr>HaShage des Mots de passe</vt:lpstr>
      <vt:lpstr>Gestion de l’authentification</vt:lpstr>
      <vt:lpstr>Programmation modulaire</vt:lpstr>
      <vt:lpstr>Approche MVC</vt:lpstr>
      <vt:lpstr>Frameworks PHP</vt:lpstr>
      <vt:lpstr>Frameworks PHP</vt:lpstr>
      <vt:lpstr>Symfony</vt:lpstr>
      <vt:lpstr>Symfony</vt:lpstr>
      <vt:lpstr>Symfony - Composer</vt:lpstr>
      <vt:lpstr>Symfony - Composer</vt:lpstr>
      <vt:lpstr>Symfony</vt:lpstr>
      <vt:lpstr>Symfony - Controller</vt:lpstr>
      <vt:lpstr>Symfony - Controller</vt:lpstr>
      <vt:lpstr>Symfony - Template</vt:lpstr>
      <vt:lpstr>Symfony - Template</vt:lpstr>
      <vt:lpstr>Symfony - Template</vt:lpstr>
      <vt:lpstr>Symfony</vt:lpstr>
      <vt:lpstr>Symfony - ORM</vt:lpstr>
      <vt:lpstr>Symfony - ORM</vt:lpstr>
      <vt:lpstr>Symfony - ORM</vt:lpstr>
      <vt:lpstr>Symfony - Sécurité</vt:lpstr>
      <vt:lpstr>Symfony - Sécurité</vt:lpstr>
      <vt:lpstr>Symfony - Sécurité</vt:lpstr>
      <vt:lpstr>Symfony - Sécurité</vt:lpstr>
      <vt:lpstr>Symfony - Sécurité</vt:lpstr>
      <vt:lpstr>Content management System</vt:lpstr>
      <vt:lpstr>Wordpress</vt:lpstr>
      <vt:lpstr>Javascript</vt:lpstr>
      <vt:lpstr>Javascript</vt:lpstr>
      <vt:lpstr>Javascript : Cas d’utilisations</vt:lpstr>
      <vt:lpstr>Syntaxe</vt:lpstr>
      <vt:lpstr>Syntaxe</vt:lpstr>
      <vt:lpstr>Syntaxe (Fonctions et Procédures)</vt:lpstr>
      <vt:lpstr>Syntaxe</vt:lpstr>
      <vt:lpstr>Syntaxe</vt:lpstr>
      <vt:lpstr>Syntaxe</vt:lpstr>
      <vt:lpstr>Intégration en HTML</vt:lpstr>
      <vt:lpstr>Document Object Model</vt:lpstr>
      <vt:lpstr>Document Object Model</vt:lpstr>
      <vt:lpstr>Évènements</vt:lpstr>
      <vt:lpstr>Exercice</vt:lpstr>
      <vt:lpstr>Évènements</vt:lpstr>
      <vt:lpstr>JQuery</vt:lpstr>
      <vt:lpstr>Exercice</vt:lpstr>
      <vt:lpstr>Stockage des données</vt:lpstr>
      <vt:lpstr>Cookies</vt:lpstr>
      <vt:lpstr>Cookies</vt:lpstr>
      <vt:lpstr>SessionStorage et Localstorage</vt:lpstr>
      <vt:lpstr>Exercice</vt:lpstr>
      <vt:lpstr>Web Services Communication front-end/Back-End</vt:lpstr>
      <vt:lpstr>Serveur Web</vt:lpstr>
      <vt:lpstr>Serveur Web</vt:lpstr>
      <vt:lpstr>Requêtes Ajax</vt:lpstr>
      <vt:lpstr>Requêtes Ajax</vt:lpstr>
      <vt:lpstr>Format JSON</vt:lpstr>
      <vt:lpstr>Format JSON</vt:lpstr>
      <vt:lpstr>ARchitecture REST</vt:lpstr>
      <vt:lpstr>Architecture REST</vt:lpstr>
      <vt:lpstr>Swagger, Open API</vt:lpstr>
      <vt:lpstr>Exercice : Swagger, Open API</vt:lpstr>
      <vt:lpstr>Exercice : Swagger, Open API</vt:lpstr>
      <vt:lpstr>Outils logiciel</vt:lpstr>
      <vt:lpstr>Sécurité et API</vt:lpstr>
      <vt:lpstr>Création d’une API REST en PHP</vt:lpstr>
      <vt:lpstr>API REST en PHP</vt:lpstr>
      <vt:lpstr>API REST en PHP (Request Method)</vt:lpstr>
      <vt:lpstr>API REST en PHP (JSON)</vt:lpstr>
      <vt:lpstr>API REST en PHP (Exemple)</vt:lpstr>
      <vt:lpstr>Déploiement, hébergement, sécurité</vt:lpstr>
      <vt:lpstr>Déploiement, Hébergement</vt:lpstr>
      <vt:lpstr>Déploiement, Hébergement</vt:lpstr>
      <vt:lpstr>DNS</vt:lpstr>
      <vt:lpstr>Configuration DNS</vt:lpstr>
      <vt:lpstr>Configuration DNS</vt:lpstr>
      <vt:lpstr>Certificat TLS</vt:lpstr>
      <vt:lpstr>Certificat TLS</vt:lpstr>
      <vt:lpstr>Protocole ACME</vt:lpstr>
      <vt:lpstr>Reverse Proxy</vt:lpstr>
      <vt:lpstr>Reverse Proxy</vt:lpstr>
      <vt:lpstr>Reverse Proxy</vt:lpstr>
      <vt:lpstr>Reverse Proxy</vt:lpstr>
      <vt:lpstr>Obligations légales</vt:lpstr>
      <vt:lpstr>Obligations légales</vt:lpstr>
      <vt:lpstr>SEO – Search Engine Optimization</vt:lpstr>
      <vt:lpstr>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WE4A</dc:title>
  <dc:creator>Alexandre Lombard</dc:creator>
  <cp:lastModifiedBy>Alexandre LOMBARD</cp:lastModifiedBy>
  <cp:revision>6</cp:revision>
  <dcterms:created xsi:type="dcterms:W3CDTF">2024-04-03T12:32:54Z</dcterms:created>
  <dcterms:modified xsi:type="dcterms:W3CDTF">2025-04-03T06:44:40Z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0x0101004DA5D84F0788D3418F415AD54E7B0751</vt:lpwstr>
  </property>
</Properties>
</file>